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71"/>
  </p:notesMasterIdLst>
  <p:sldIdLst>
    <p:sldId id="256" r:id="rId2"/>
    <p:sldId id="293" r:id="rId3"/>
    <p:sldId id="287" r:id="rId4"/>
    <p:sldId id="288" r:id="rId5"/>
    <p:sldId id="290" r:id="rId6"/>
    <p:sldId id="291" r:id="rId7"/>
    <p:sldId id="292" r:id="rId8"/>
    <p:sldId id="289" r:id="rId9"/>
    <p:sldId id="273" r:id="rId10"/>
    <p:sldId id="286" r:id="rId11"/>
    <p:sldId id="294" r:id="rId12"/>
    <p:sldId id="296" r:id="rId13"/>
    <p:sldId id="297" r:id="rId14"/>
    <p:sldId id="295" r:id="rId15"/>
    <p:sldId id="307" r:id="rId16"/>
    <p:sldId id="302" r:id="rId17"/>
    <p:sldId id="301" r:id="rId18"/>
    <p:sldId id="303" r:id="rId19"/>
    <p:sldId id="304" r:id="rId20"/>
    <p:sldId id="315" r:id="rId21"/>
    <p:sldId id="313" r:id="rId22"/>
    <p:sldId id="332" r:id="rId23"/>
    <p:sldId id="310" r:id="rId24"/>
    <p:sldId id="311" r:id="rId25"/>
    <p:sldId id="333" r:id="rId26"/>
    <p:sldId id="334" r:id="rId27"/>
    <p:sldId id="335" r:id="rId28"/>
    <p:sldId id="336" r:id="rId29"/>
    <p:sldId id="337" r:id="rId30"/>
    <p:sldId id="312" r:id="rId31"/>
    <p:sldId id="347" r:id="rId32"/>
    <p:sldId id="519" r:id="rId33"/>
    <p:sldId id="367" r:id="rId34"/>
    <p:sldId id="368" r:id="rId35"/>
    <p:sldId id="317" r:id="rId36"/>
    <p:sldId id="324" r:id="rId37"/>
    <p:sldId id="338" r:id="rId38"/>
    <p:sldId id="327" r:id="rId39"/>
    <p:sldId id="322" r:id="rId40"/>
    <p:sldId id="518" r:id="rId41"/>
    <p:sldId id="326" r:id="rId42"/>
    <p:sldId id="328" r:id="rId43"/>
    <p:sldId id="329" r:id="rId44"/>
    <p:sldId id="325" r:id="rId45"/>
    <p:sldId id="318" r:id="rId46"/>
    <p:sldId id="344" r:id="rId47"/>
    <p:sldId id="339" r:id="rId48"/>
    <p:sldId id="342" r:id="rId49"/>
    <p:sldId id="319" r:id="rId50"/>
    <p:sldId id="343" r:id="rId51"/>
    <p:sldId id="340" r:id="rId52"/>
    <p:sldId id="369" r:id="rId53"/>
    <p:sldId id="320" r:id="rId54"/>
    <p:sldId id="345" r:id="rId55"/>
    <p:sldId id="341" r:id="rId56"/>
    <p:sldId id="372" r:id="rId57"/>
    <p:sldId id="321" r:id="rId58"/>
    <p:sldId id="346" r:id="rId59"/>
    <p:sldId id="370" r:id="rId60"/>
    <p:sldId id="371" r:id="rId61"/>
    <p:sldId id="348" r:id="rId62"/>
    <p:sldId id="351" r:id="rId63"/>
    <p:sldId id="520" r:id="rId64"/>
    <p:sldId id="398" r:id="rId65"/>
    <p:sldId id="374" r:id="rId66"/>
    <p:sldId id="380" r:id="rId67"/>
    <p:sldId id="396" r:id="rId68"/>
    <p:sldId id="397" r:id="rId69"/>
    <p:sldId id="375" r:id="rId70"/>
    <p:sldId id="386" r:id="rId71"/>
    <p:sldId id="399" r:id="rId72"/>
    <p:sldId id="402" r:id="rId73"/>
    <p:sldId id="403" r:id="rId74"/>
    <p:sldId id="400" r:id="rId75"/>
    <p:sldId id="401" r:id="rId76"/>
    <p:sldId id="376" r:id="rId77"/>
    <p:sldId id="385" r:id="rId78"/>
    <p:sldId id="404" r:id="rId79"/>
    <p:sldId id="407" r:id="rId80"/>
    <p:sldId id="377" r:id="rId81"/>
    <p:sldId id="383" r:id="rId82"/>
    <p:sldId id="412" r:id="rId83"/>
    <p:sldId id="413" r:id="rId84"/>
    <p:sldId id="378" r:id="rId85"/>
    <p:sldId id="382" r:id="rId86"/>
    <p:sldId id="410" r:id="rId87"/>
    <p:sldId id="411" r:id="rId88"/>
    <p:sldId id="379" r:id="rId89"/>
    <p:sldId id="381" r:id="rId90"/>
    <p:sldId id="414" r:id="rId91"/>
    <p:sldId id="408" r:id="rId92"/>
    <p:sldId id="409" r:id="rId93"/>
    <p:sldId id="323" r:id="rId94"/>
    <p:sldId id="354" r:id="rId95"/>
    <p:sldId id="521" r:id="rId96"/>
    <p:sldId id="431" r:id="rId97"/>
    <p:sldId id="424" r:id="rId98"/>
    <p:sldId id="440" r:id="rId99"/>
    <p:sldId id="450" r:id="rId100"/>
    <p:sldId id="451" r:id="rId101"/>
    <p:sldId id="425" r:id="rId102"/>
    <p:sldId id="432" r:id="rId103"/>
    <p:sldId id="452" r:id="rId104"/>
    <p:sldId id="453" r:id="rId105"/>
    <p:sldId id="426" r:id="rId106"/>
    <p:sldId id="433" r:id="rId107"/>
    <p:sldId id="454" r:id="rId108"/>
    <p:sldId id="464" r:id="rId109"/>
    <p:sldId id="465" r:id="rId110"/>
    <p:sldId id="466" r:id="rId111"/>
    <p:sldId id="455" r:id="rId112"/>
    <p:sldId id="427" r:id="rId113"/>
    <p:sldId id="434" r:id="rId114"/>
    <p:sldId id="456" r:id="rId115"/>
    <p:sldId id="467" r:id="rId116"/>
    <p:sldId id="457" r:id="rId117"/>
    <p:sldId id="428" r:id="rId118"/>
    <p:sldId id="435" r:id="rId119"/>
    <p:sldId id="458" r:id="rId120"/>
    <p:sldId id="468" r:id="rId121"/>
    <p:sldId id="470" r:id="rId122"/>
    <p:sldId id="459" r:id="rId123"/>
    <p:sldId id="429" r:id="rId124"/>
    <p:sldId id="436" r:id="rId125"/>
    <p:sldId id="469" r:id="rId126"/>
    <p:sldId id="460" r:id="rId127"/>
    <p:sldId id="515" r:id="rId128"/>
    <p:sldId id="514" r:id="rId129"/>
    <p:sldId id="507" r:id="rId130"/>
    <p:sldId id="506" r:id="rId131"/>
    <p:sldId id="508" r:id="rId132"/>
    <p:sldId id="509" r:id="rId133"/>
    <p:sldId id="510" r:id="rId134"/>
    <p:sldId id="513" r:id="rId135"/>
    <p:sldId id="512" r:id="rId136"/>
    <p:sldId id="461" r:id="rId137"/>
    <p:sldId id="430" r:id="rId138"/>
    <p:sldId id="437" r:id="rId139"/>
    <p:sldId id="462" r:id="rId140"/>
    <p:sldId id="517" r:id="rId141"/>
    <p:sldId id="516" r:id="rId142"/>
    <p:sldId id="463" r:id="rId143"/>
    <p:sldId id="522" r:id="rId144"/>
    <p:sldId id="523" r:id="rId145"/>
    <p:sldId id="524" r:id="rId146"/>
    <p:sldId id="525" r:id="rId147"/>
    <p:sldId id="526" r:id="rId148"/>
    <p:sldId id="530" r:id="rId149"/>
    <p:sldId id="527" r:id="rId150"/>
    <p:sldId id="528" r:id="rId151"/>
    <p:sldId id="529" r:id="rId152"/>
    <p:sldId id="531" r:id="rId153"/>
    <p:sldId id="535" r:id="rId154"/>
    <p:sldId id="532" r:id="rId155"/>
    <p:sldId id="533" r:id="rId156"/>
    <p:sldId id="546" r:id="rId157"/>
    <p:sldId id="534" r:id="rId158"/>
    <p:sldId id="536" r:id="rId159"/>
    <p:sldId id="540" r:id="rId160"/>
    <p:sldId id="537" r:id="rId161"/>
    <p:sldId id="538" r:id="rId162"/>
    <p:sldId id="539" r:id="rId163"/>
    <p:sldId id="541" r:id="rId164"/>
    <p:sldId id="545" r:id="rId165"/>
    <p:sldId id="542" r:id="rId166"/>
    <p:sldId id="548" r:id="rId167"/>
    <p:sldId id="543" r:id="rId168"/>
    <p:sldId id="547" r:id="rId169"/>
    <p:sldId id="544" r:id="rId17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D8D6CC-FFCD-4AFF-81F8-B98A0481E720}">
  <a:tblStyle styleId="{39D8D6CC-FFCD-4AFF-81F8-B98A0481E720}"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03"/>
    <p:restoredTop sz="83201"/>
  </p:normalViewPr>
  <p:slideViewPr>
    <p:cSldViewPr snapToGrid="0" snapToObjects="1">
      <p:cViewPr>
        <p:scale>
          <a:sx n="100" d="100"/>
          <a:sy n="100" d="100"/>
        </p:scale>
        <p:origin x="144" y="144"/>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notesMaster" Target="notesMasters/notesMaster1.xml"/><Relationship Id="rId172" Type="http://schemas.openxmlformats.org/officeDocument/2006/relationships/presProps" Target="pres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viewProps" Target="viewProps.xml"/><Relationship Id="rId174" Type="http://schemas.openxmlformats.org/officeDocument/2006/relationships/theme" Target="theme/theme1.xml"/><Relationship Id="rId17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4A9127-BC35-634C-9540-F3E861408D72}" type="doc">
      <dgm:prSet loTypeId="urn:microsoft.com/office/officeart/2005/8/layout/hList1" loCatId="" qsTypeId="urn:microsoft.com/office/officeart/2005/8/quickstyle/3D4" qsCatId="3D" csTypeId="urn:microsoft.com/office/officeart/2005/8/colors/accent1_2" csCatId="accent1" phldr="1"/>
      <dgm:spPr/>
      <dgm:t>
        <a:bodyPr/>
        <a:lstStyle/>
        <a:p>
          <a:endParaRPr lang="en-US"/>
        </a:p>
      </dgm:t>
    </dgm:pt>
    <dgm:pt modelId="{78531BFF-8415-0244-9385-1F9F5B762888}">
      <dgm:prSet phldrT="[Text]"/>
      <dgm:spPr/>
      <dgm:t>
        <a:bodyPr/>
        <a:lstStyle/>
        <a:p>
          <a:r>
            <a:rPr lang="zh-CN" dirty="0" smtClean="0">
              <a:solidFill>
                <a:srgbClr val="7030A0"/>
              </a:solidFill>
            </a:rPr>
            <a:t>整合管理</a:t>
          </a:r>
          <a:endParaRPr lang="en-US" dirty="0">
            <a:solidFill>
              <a:srgbClr val="7030A0"/>
            </a:solidFill>
          </a:endParaRPr>
        </a:p>
      </dgm:t>
    </dgm:pt>
    <dgm:pt modelId="{C9E6954A-2FA5-7E40-8B8A-678A875B853B}" type="parTrans" cxnId="{C58CC517-E440-8143-916F-244697841910}">
      <dgm:prSet/>
      <dgm:spPr/>
      <dgm:t>
        <a:bodyPr/>
        <a:lstStyle/>
        <a:p>
          <a:endParaRPr lang="en-US"/>
        </a:p>
      </dgm:t>
    </dgm:pt>
    <dgm:pt modelId="{E06EA244-BD47-2847-93B1-0E4409B54A22}" type="sibTrans" cxnId="{C58CC517-E440-8143-916F-244697841910}">
      <dgm:prSet/>
      <dgm:spPr/>
      <dgm:t>
        <a:bodyPr/>
        <a:lstStyle/>
        <a:p>
          <a:endParaRPr lang="en-US"/>
        </a:p>
      </dgm:t>
    </dgm:pt>
    <dgm:pt modelId="{6DEA8BE5-94E4-3344-8F45-7CE8DC8A7D82}">
      <dgm:prSet phldrT="[Text]"/>
      <dgm:spPr/>
      <dgm:t>
        <a:bodyPr/>
        <a:lstStyle/>
        <a:p>
          <a:r>
            <a:rPr lang="zh-CN" dirty="0" smtClean="0">
              <a:solidFill>
                <a:srgbClr val="7030A0"/>
              </a:solidFill>
            </a:rPr>
            <a:t>範疇管理</a:t>
          </a:r>
          <a:endParaRPr lang="en-US" dirty="0">
            <a:solidFill>
              <a:srgbClr val="7030A0"/>
            </a:solidFill>
          </a:endParaRPr>
        </a:p>
      </dgm:t>
    </dgm:pt>
    <dgm:pt modelId="{4580008D-1513-0043-899F-4E064350817D}" type="parTrans" cxnId="{8C1104AF-4939-E842-B8F9-B8076E65F898}">
      <dgm:prSet/>
      <dgm:spPr/>
      <dgm:t>
        <a:bodyPr/>
        <a:lstStyle/>
        <a:p>
          <a:endParaRPr lang="en-US"/>
        </a:p>
      </dgm:t>
    </dgm:pt>
    <dgm:pt modelId="{F58BE4DF-411F-2A41-940D-68DF8D565599}" type="sibTrans" cxnId="{8C1104AF-4939-E842-B8F9-B8076E65F898}">
      <dgm:prSet/>
      <dgm:spPr/>
      <dgm:t>
        <a:bodyPr/>
        <a:lstStyle/>
        <a:p>
          <a:endParaRPr lang="en-US"/>
        </a:p>
      </dgm:t>
    </dgm:pt>
    <dgm:pt modelId="{30C1F5EA-0A07-1B40-9E11-3FC1068DCCF1}">
      <dgm:prSet phldrT="[Text]"/>
      <dgm:spPr/>
      <dgm:t>
        <a:bodyPr/>
        <a:lstStyle/>
        <a:p>
          <a:r>
            <a:rPr lang="zh-CN" smtClean="0"/>
            <a:t>達成目標哪些該做哪些不該做</a:t>
          </a:r>
          <a:endParaRPr lang="en-US" dirty="0"/>
        </a:p>
      </dgm:t>
    </dgm:pt>
    <dgm:pt modelId="{4ACBCC69-37BE-2E47-A062-68D61336593B}" type="parTrans" cxnId="{EDE35F79-C587-9843-B455-BCCDD7710977}">
      <dgm:prSet/>
      <dgm:spPr/>
      <dgm:t>
        <a:bodyPr/>
        <a:lstStyle/>
        <a:p>
          <a:endParaRPr lang="en-US"/>
        </a:p>
      </dgm:t>
    </dgm:pt>
    <dgm:pt modelId="{87AB3252-C378-E340-9EA7-9D058BDA038E}" type="sibTrans" cxnId="{EDE35F79-C587-9843-B455-BCCDD7710977}">
      <dgm:prSet/>
      <dgm:spPr/>
      <dgm:t>
        <a:bodyPr/>
        <a:lstStyle/>
        <a:p>
          <a:endParaRPr lang="en-US"/>
        </a:p>
      </dgm:t>
    </dgm:pt>
    <dgm:pt modelId="{18241CF9-9E80-E34F-90D1-1A66B2146F1B}">
      <dgm:prSet phldrT="[Text]"/>
      <dgm:spPr/>
      <dgm:t>
        <a:bodyPr/>
        <a:lstStyle/>
        <a:p>
          <a:r>
            <a:rPr lang="zh-CN" dirty="0" smtClean="0">
              <a:solidFill>
                <a:srgbClr val="7030A0"/>
              </a:solidFill>
            </a:rPr>
            <a:t>時間管理</a:t>
          </a:r>
          <a:endParaRPr lang="en-US" dirty="0">
            <a:solidFill>
              <a:srgbClr val="7030A0"/>
            </a:solidFill>
          </a:endParaRPr>
        </a:p>
      </dgm:t>
    </dgm:pt>
    <dgm:pt modelId="{9D8F5ED6-E7D7-F84E-A54B-8600A8013F83}" type="parTrans" cxnId="{FE9185E0-1DBC-0440-93C4-44D0EA08B8C6}">
      <dgm:prSet/>
      <dgm:spPr/>
      <dgm:t>
        <a:bodyPr/>
        <a:lstStyle/>
        <a:p>
          <a:endParaRPr lang="en-US"/>
        </a:p>
      </dgm:t>
    </dgm:pt>
    <dgm:pt modelId="{28B8EE84-FBF0-8446-A792-D93550AB2B99}" type="sibTrans" cxnId="{FE9185E0-1DBC-0440-93C4-44D0EA08B8C6}">
      <dgm:prSet/>
      <dgm:spPr/>
      <dgm:t>
        <a:bodyPr/>
        <a:lstStyle/>
        <a:p>
          <a:endParaRPr lang="en-US"/>
        </a:p>
      </dgm:t>
    </dgm:pt>
    <dgm:pt modelId="{2F5B2230-3F49-5F44-BF89-A72F65EDDBB6}">
      <dgm:prSet phldrT="[Text]"/>
      <dgm:spPr/>
      <dgm:t>
        <a:bodyPr/>
        <a:lstStyle/>
        <a:p>
          <a:r>
            <a:rPr lang="zh-CN" dirty="0" smtClean="0"/>
            <a:t>賦予合理期限準時開工準時收工</a:t>
          </a:r>
          <a:endParaRPr lang="en-US" dirty="0"/>
        </a:p>
      </dgm:t>
    </dgm:pt>
    <dgm:pt modelId="{D87650DF-402D-B645-96AF-2451F77E48CE}" type="parTrans" cxnId="{1C0ABF88-CDF1-D14B-A1DD-6983E9A8C8D4}">
      <dgm:prSet/>
      <dgm:spPr/>
      <dgm:t>
        <a:bodyPr/>
        <a:lstStyle/>
        <a:p>
          <a:endParaRPr lang="en-US"/>
        </a:p>
      </dgm:t>
    </dgm:pt>
    <dgm:pt modelId="{E65A7192-F573-A64D-A9D8-0F2C81C83DA6}" type="sibTrans" cxnId="{1C0ABF88-CDF1-D14B-A1DD-6983E9A8C8D4}">
      <dgm:prSet/>
      <dgm:spPr/>
      <dgm:t>
        <a:bodyPr/>
        <a:lstStyle/>
        <a:p>
          <a:endParaRPr lang="en-US"/>
        </a:p>
      </dgm:t>
    </dgm:pt>
    <dgm:pt modelId="{967A1AF1-02C8-DC4A-846F-B4660E584810}">
      <dgm:prSet/>
      <dgm:spPr/>
      <dgm:t>
        <a:bodyPr/>
        <a:lstStyle/>
        <a:p>
          <a:r>
            <a:rPr lang="zh-CN" dirty="0" smtClean="0">
              <a:solidFill>
                <a:srgbClr val="7030A0"/>
              </a:solidFill>
            </a:rPr>
            <a:t>成本管理</a:t>
          </a:r>
          <a:endParaRPr lang="en-US" dirty="0">
            <a:solidFill>
              <a:srgbClr val="7030A0"/>
            </a:solidFill>
          </a:endParaRPr>
        </a:p>
      </dgm:t>
    </dgm:pt>
    <dgm:pt modelId="{DF3C0EE1-E611-BD4C-9BAB-DA8C6E96F71F}" type="parTrans" cxnId="{3631A8BF-FB7A-1046-BCB7-3FFBB8896029}">
      <dgm:prSet/>
      <dgm:spPr/>
      <dgm:t>
        <a:bodyPr/>
        <a:lstStyle/>
        <a:p>
          <a:endParaRPr lang="en-US"/>
        </a:p>
      </dgm:t>
    </dgm:pt>
    <dgm:pt modelId="{551013E2-8B66-9F48-B73B-7BA801A1AD9C}" type="sibTrans" cxnId="{3631A8BF-FB7A-1046-BCB7-3FFBB8896029}">
      <dgm:prSet/>
      <dgm:spPr/>
      <dgm:t>
        <a:bodyPr/>
        <a:lstStyle/>
        <a:p>
          <a:endParaRPr lang="en-US"/>
        </a:p>
      </dgm:t>
    </dgm:pt>
    <dgm:pt modelId="{0D13AC9E-2C90-9A47-8B8C-ECBF9C7A99F0}">
      <dgm:prSet/>
      <dgm:spPr/>
      <dgm:t>
        <a:bodyPr/>
        <a:lstStyle/>
        <a:p>
          <a:r>
            <a:rPr lang="zh-CN" dirty="0" smtClean="0">
              <a:solidFill>
                <a:srgbClr val="7030A0"/>
              </a:solidFill>
            </a:rPr>
            <a:t>品質管理</a:t>
          </a:r>
          <a:endParaRPr lang="en-US" dirty="0">
            <a:solidFill>
              <a:srgbClr val="7030A0"/>
            </a:solidFill>
          </a:endParaRPr>
        </a:p>
      </dgm:t>
    </dgm:pt>
    <dgm:pt modelId="{F381A653-5341-D24F-A9B8-28CE20E8BA3F}" type="parTrans" cxnId="{4F80AF27-80F4-6140-88F5-6FDB82F703AF}">
      <dgm:prSet/>
      <dgm:spPr/>
      <dgm:t>
        <a:bodyPr/>
        <a:lstStyle/>
        <a:p>
          <a:endParaRPr lang="en-US"/>
        </a:p>
      </dgm:t>
    </dgm:pt>
    <dgm:pt modelId="{4732D799-7CDF-FC49-AF4D-2C15D2F5846F}" type="sibTrans" cxnId="{4F80AF27-80F4-6140-88F5-6FDB82F703AF}">
      <dgm:prSet/>
      <dgm:spPr/>
      <dgm:t>
        <a:bodyPr/>
        <a:lstStyle/>
        <a:p>
          <a:endParaRPr lang="en-US"/>
        </a:p>
      </dgm:t>
    </dgm:pt>
    <dgm:pt modelId="{34891C3D-7705-D443-89A3-3735E9A822B9}">
      <dgm:prSet/>
      <dgm:spPr/>
      <dgm:t>
        <a:bodyPr/>
        <a:lstStyle/>
        <a:p>
          <a:r>
            <a:rPr lang="zh-CN" smtClean="0"/>
            <a:t>估算預算控制三階段掌握成本</a:t>
          </a:r>
          <a:endParaRPr lang="en-US" dirty="0"/>
        </a:p>
      </dgm:t>
    </dgm:pt>
    <dgm:pt modelId="{938E2A6D-B3F3-6041-9B42-33BD0FD3564F}" type="parTrans" cxnId="{12ECEAFD-5383-AD44-A62F-9B8DDDC8D4DF}">
      <dgm:prSet/>
      <dgm:spPr/>
      <dgm:t>
        <a:bodyPr/>
        <a:lstStyle/>
        <a:p>
          <a:endParaRPr lang="en-US"/>
        </a:p>
      </dgm:t>
    </dgm:pt>
    <dgm:pt modelId="{601B0B4E-7470-3349-A1F3-19D85B9083E4}" type="sibTrans" cxnId="{12ECEAFD-5383-AD44-A62F-9B8DDDC8D4DF}">
      <dgm:prSet/>
      <dgm:spPr/>
      <dgm:t>
        <a:bodyPr/>
        <a:lstStyle/>
        <a:p>
          <a:endParaRPr lang="en-US"/>
        </a:p>
      </dgm:t>
    </dgm:pt>
    <dgm:pt modelId="{D77445CB-6B0E-C14A-9C2F-CD6429E61AD2}">
      <dgm:prSet/>
      <dgm:spPr/>
      <dgm:t>
        <a:bodyPr/>
        <a:lstStyle/>
        <a:p>
          <a:r>
            <a:rPr lang="zh-CN" dirty="0" smtClean="0"/>
            <a:t>品質，來自好計劃，不是多檢驗</a:t>
          </a:r>
          <a:endParaRPr lang="en-US" dirty="0"/>
        </a:p>
      </dgm:t>
    </dgm:pt>
    <dgm:pt modelId="{3FC9BB91-295F-8B4C-9C0F-E8348E4500FF}" type="parTrans" cxnId="{4FA2BFCA-471A-5647-A3E2-694A29830E42}">
      <dgm:prSet/>
      <dgm:spPr/>
      <dgm:t>
        <a:bodyPr/>
        <a:lstStyle/>
        <a:p>
          <a:endParaRPr lang="en-US"/>
        </a:p>
      </dgm:t>
    </dgm:pt>
    <dgm:pt modelId="{BD559574-4D61-5A4E-A5F5-CE05E4536616}" type="sibTrans" cxnId="{4FA2BFCA-471A-5647-A3E2-694A29830E42}">
      <dgm:prSet/>
      <dgm:spPr/>
      <dgm:t>
        <a:bodyPr/>
        <a:lstStyle/>
        <a:p>
          <a:endParaRPr lang="en-US"/>
        </a:p>
      </dgm:t>
    </dgm:pt>
    <dgm:pt modelId="{C0E5D044-F414-EB41-B346-09872E0BB00B}">
      <dgm:prSet phldrT="[Text]"/>
      <dgm:spPr/>
      <dgm:t>
        <a:bodyPr/>
        <a:lstStyle/>
        <a:p>
          <a:pPr marL="114300" lvl="1" indent="0" algn="l" defTabSz="533400">
            <a:lnSpc>
              <a:spcPct val="90000"/>
            </a:lnSpc>
            <a:spcBef>
              <a:spcPct val="0"/>
            </a:spcBef>
            <a:spcAft>
              <a:spcPct val="15000"/>
            </a:spcAft>
            <a:buNone/>
          </a:pPr>
          <a:r>
            <a:rPr lang="zh-CN" dirty="0" smtClean="0"/>
            <a:t>專案經理必須綜合各領域知識</a:t>
          </a:r>
          <a:r>
            <a:rPr lang="zh-TW" altLang="en-US" dirty="0" smtClean="0"/>
            <a:t>，</a:t>
          </a:r>
          <a:r>
            <a:rPr lang="zh-CN" dirty="0" smtClean="0"/>
            <a:t>應用在五大流程</a:t>
          </a:r>
          <a:endParaRPr lang="en-US" altLang="zh-CN" dirty="0" smtClean="0"/>
        </a:p>
      </dgm:t>
    </dgm:pt>
    <dgm:pt modelId="{FF5BA39C-66AA-3B4C-A8B6-6097914B496D}" type="parTrans" cxnId="{90F01783-FDF8-7945-95C6-3255748EE71D}">
      <dgm:prSet/>
      <dgm:spPr/>
      <dgm:t>
        <a:bodyPr/>
        <a:lstStyle/>
        <a:p>
          <a:endParaRPr lang="en-US"/>
        </a:p>
      </dgm:t>
    </dgm:pt>
    <dgm:pt modelId="{AF10EE81-7E3D-EA4D-8D86-CF8633A380D6}" type="sibTrans" cxnId="{90F01783-FDF8-7945-95C6-3255748EE71D}">
      <dgm:prSet/>
      <dgm:spPr/>
      <dgm:t>
        <a:bodyPr/>
        <a:lstStyle/>
        <a:p>
          <a:endParaRPr lang="en-US"/>
        </a:p>
      </dgm:t>
    </dgm:pt>
    <dgm:pt modelId="{CC61B457-276F-9E45-9731-918C1AA09498}">
      <dgm:prSet phldrT="[Text]"/>
      <dgm:spPr/>
      <dgm:t>
        <a:bodyPr/>
        <a:lstStyle/>
        <a:p>
          <a:pPr marL="114300" lvl="1" indent="0" algn="l" defTabSz="533400">
            <a:lnSpc>
              <a:spcPct val="90000"/>
            </a:lnSpc>
            <a:spcBef>
              <a:spcPct val="0"/>
            </a:spcBef>
            <a:spcAft>
              <a:spcPct val="15000"/>
            </a:spcAft>
            <a:buNone/>
          </a:pPr>
          <a:r>
            <a:rPr lang="zh-CN" dirty="0" smtClean="0"/>
            <a:t>想清楚做什麼</a:t>
          </a:r>
          <a:r>
            <a:rPr lang="zh-TW" altLang="en-US" dirty="0" smtClean="0"/>
            <a:t>，</a:t>
          </a:r>
          <a:r>
            <a:rPr lang="zh-CN" dirty="0" smtClean="0"/>
            <a:t>要做什麼</a:t>
          </a:r>
          <a:r>
            <a:rPr lang="zh-TW" altLang="en-US" dirty="0" smtClean="0"/>
            <a:t>，</a:t>
          </a:r>
          <a:r>
            <a:rPr lang="zh-CN" dirty="0" smtClean="0"/>
            <a:t>要怎麼做</a:t>
          </a:r>
          <a:endParaRPr lang="en-US" altLang="zh-CN" dirty="0" smtClean="0"/>
        </a:p>
      </dgm:t>
    </dgm:pt>
    <dgm:pt modelId="{8FF6E2FD-B956-E847-A080-E4F8F99D8702}" type="parTrans" cxnId="{0E99791A-939F-6545-BE54-3844E05B5A1C}">
      <dgm:prSet/>
      <dgm:spPr/>
      <dgm:t>
        <a:bodyPr/>
        <a:lstStyle/>
        <a:p>
          <a:endParaRPr lang="en-US"/>
        </a:p>
      </dgm:t>
    </dgm:pt>
    <dgm:pt modelId="{B07943F2-8B87-DE42-95DD-424CC1D3EAEB}" type="sibTrans" cxnId="{0E99791A-939F-6545-BE54-3844E05B5A1C}">
      <dgm:prSet/>
      <dgm:spPr/>
      <dgm:t>
        <a:bodyPr/>
        <a:lstStyle/>
        <a:p>
          <a:endParaRPr lang="en-US"/>
        </a:p>
      </dgm:t>
    </dgm:pt>
    <dgm:pt modelId="{B36FDE1F-88F5-8945-8A83-51D1676BFECB}">
      <dgm:prSet phldrT="[Text]"/>
      <dgm:spPr/>
      <dgm:t>
        <a:bodyPr/>
        <a:lstStyle/>
        <a:p>
          <a:pPr marL="114300" lvl="1" indent="0" algn="l" defTabSz="533400">
            <a:lnSpc>
              <a:spcPct val="90000"/>
            </a:lnSpc>
            <a:spcBef>
              <a:spcPct val="0"/>
            </a:spcBef>
            <a:spcAft>
              <a:spcPct val="15000"/>
            </a:spcAft>
            <a:buNone/>
          </a:pPr>
          <a:r>
            <a:rPr lang="zh-CN" dirty="0" smtClean="0"/>
            <a:t>確保所有的工作都能到位</a:t>
          </a:r>
          <a:r>
            <a:rPr lang="en-US" altLang="zh-CN" dirty="0" smtClean="0"/>
            <a:t>,</a:t>
          </a:r>
          <a:r>
            <a:rPr lang="zh-CN" dirty="0" smtClean="0"/>
            <a:t>不出錯</a:t>
          </a:r>
          <a:endParaRPr lang="en-US" altLang="zh-CN" dirty="0" smtClean="0"/>
        </a:p>
      </dgm:t>
    </dgm:pt>
    <dgm:pt modelId="{8EBC0BE3-4D24-4944-9FA9-2BE0D87BB83A}" type="parTrans" cxnId="{B62EF799-83B2-4A46-A6DE-75919F93DAA3}">
      <dgm:prSet/>
      <dgm:spPr/>
      <dgm:t>
        <a:bodyPr/>
        <a:lstStyle/>
        <a:p>
          <a:endParaRPr lang="en-US"/>
        </a:p>
      </dgm:t>
    </dgm:pt>
    <dgm:pt modelId="{155F2E49-3EF3-C942-8736-3546084F226E}" type="sibTrans" cxnId="{B62EF799-83B2-4A46-A6DE-75919F93DAA3}">
      <dgm:prSet/>
      <dgm:spPr/>
      <dgm:t>
        <a:bodyPr/>
        <a:lstStyle/>
        <a:p>
          <a:endParaRPr lang="en-US"/>
        </a:p>
      </dgm:t>
    </dgm:pt>
    <dgm:pt modelId="{E0C762E9-5FAD-8D41-B1EE-B669254BEAF9}">
      <dgm:prSet phldrT="[Text]"/>
      <dgm:spPr/>
      <dgm:t>
        <a:bodyPr/>
        <a:lstStyle/>
        <a:p>
          <a:pPr marL="114300" marR="0" lvl="1" indent="-114300" algn="l" defTabSz="533400" rtl="0" eaLnBrk="1" fontAlgn="auto" latinLnBrk="0" hangingPunct="1">
            <a:lnSpc>
              <a:spcPct val="90000"/>
            </a:lnSpc>
            <a:spcBef>
              <a:spcPct val="0"/>
            </a:spcBef>
            <a:spcAft>
              <a:spcPct val="15000"/>
            </a:spcAft>
            <a:buClrTx/>
            <a:buSzTx/>
            <a:buFontTx/>
            <a:buNone/>
            <a:tabLst/>
            <a:defRPr/>
          </a:pPr>
          <a:r>
            <a:rPr lang="zh-CN" dirty="0" smtClean="0"/>
            <a:t>以全盤視野，掌控專案全程</a:t>
          </a:r>
          <a:endParaRPr lang="zh-CN" b="1" dirty="0" smtClean="0"/>
        </a:p>
      </dgm:t>
    </dgm:pt>
    <dgm:pt modelId="{5FB0B480-8E92-E14C-B8E9-983609CD38B4}" type="sibTrans" cxnId="{55332631-5A55-2C42-8510-B8C4293C8E8D}">
      <dgm:prSet/>
      <dgm:spPr/>
      <dgm:t>
        <a:bodyPr/>
        <a:lstStyle/>
        <a:p>
          <a:endParaRPr lang="en-US"/>
        </a:p>
      </dgm:t>
    </dgm:pt>
    <dgm:pt modelId="{689237CB-D13D-5F4F-A922-FCDCD9940386}" type="parTrans" cxnId="{55332631-5A55-2C42-8510-B8C4293C8E8D}">
      <dgm:prSet/>
      <dgm:spPr/>
      <dgm:t>
        <a:bodyPr/>
        <a:lstStyle/>
        <a:p>
          <a:endParaRPr lang="en-US"/>
        </a:p>
      </dgm:t>
    </dgm:pt>
    <dgm:pt modelId="{23CCC1F7-EA93-1244-9DAD-0DA393F93CCE}">
      <dgm:prSet phldrT="[Text]"/>
      <dgm:spPr/>
      <dgm:t>
        <a:bodyPr/>
        <a:lstStyle/>
        <a:p>
          <a:r>
            <a:rPr lang="zh-CN" dirty="0" smtClean="0"/>
            <a:t>專案管理在定義及控制</a:t>
          </a:r>
          <a:endParaRPr lang="en-US" dirty="0"/>
        </a:p>
      </dgm:t>
    </dgm:pt>
    <dgm:pt modelId="{60EAAC3D-980A-8942-BDB7-F44687A472F4}" type="parTrans" cxnId="{6022CB0A-AE4F-2644-BE45-A7EF1B23A7AC}">
      <dgm:prSet/>
      <dgm:spPr/>
      <dgm:t>
        <a:bodyPr/>
        <a:lstStyle/>
        <a:p>
          <a:endParaRPr lang="en-US"/>
        </a:p>
      </dgm:t>
    </dgm:pt>
    <dgm:pt modelId="{F102AC9A-F523-3D49-8486-8BBBBC1E67D3}" type="sibTrans" cxnId="{6022CB0A-AE4F-2644-BE45-A7EF1B23A7AC}">
      <dgm:prSet/>
      <dgm:spPr/>
      <dgm:t>
        <a:bodyPr/>
        <a:lstStyle/>
        <a:p>
          <a:endParaRPr lang="en-US"/>
        </a:p>
      </dgm:t>
    </dgm:pt>
    <dgm:pt modelId="{D2F68633-1493-0946-B3F7-0DEC07B41D65}">
      <dgm:prSet phldrT="[Text]"/>
      <dgm:spPr/>
      <dgm:t>
        <a:bodyPr/>
        <a:lstStyle/>
        <a:p>
          <a:r>
            <a:rPr lang="zh-CN" dirty="0" smtClean="0"/>
            <a:t>哪些工作該納入專案，哪些又不該納入</a:t>
          </a:r>
          <a:endParaRPr lang="en-US" dirty="0"/>
        </a:p>
      </dgm:t>
    </dgm:pt>
    <dgm:pt modelId="{A9E6D630-5EE3-E443-8A77-4AC0E02952B3}" type="parTrans" cxnId="{798D0AB4-8B8D-764B-ADE2-3AE07704386B}">
      <dgm:prSet/>
      <dgm:spPr/>
      <dgm:t>
        <a:bodyPr/>
        <a:lstStyle/>
        <a:p>
          <a:endParaRPr lang="en-US"/>
        </a:p>
      </dgm:t>
    </dgm:pt>
    <dgm:pt modelId="{86E727BE-68F5-0944-9707-D06600357996}" type="sibTrans" cxnId="{798D0AB4-8B8D-764B-ADE2-3AE07704386B}">
      <dgm:prSet/>
      <dgm:spPr/>
      <dgm:t>
        <a:bodyPr/>
        <a:lstStyle/>
        <a:p>
          <a:endParaRPr lang="en-US"/>
        </a:p>
      </dgm:t>
    </dgm:pt>
    <dgm:pt modelId="{8F387D5B-37DA-AB47-8C40-DB787C403787}">
      <dgm:prSet phldrT="[Text]"/>
      <dgm:spPr/>
      <dgm:t>
        <a:bodyPr/>
        <a:lstStyle/>
        <a:p>
          <a:r>
            <a:rPr lang="zh-CN" dirty="0" smtClean="0"/>
            <a:t>確保專案已涵蓋「成功達成目標」所需的全部流程</a:t>
          </a:r>
          <a:endParaRPr lang="en-US" dirty="0"/>
        </a:p>
      </dgm:t>
    </dgm:pt>
    <dgm:pt modelId="{CC65A68C-8E9C-0C45-9CA2-85CC79224F76}" type="parTrans" cxnId="{3B6770E1-7327-8A42-B0F4-F299B14AC94C}">
      <dgm:prSet/>
      <dgm:spPr/>
      <dgm:t>
        <a:bodyPr/>
        <a:lstStyle/>
        <a:p>
          <a:endParaRPr lang="en-US"/>
        </a:p>
      </dgm:t>
    </dgm:pt>
    <dgm:pt modelId="{8FDC5B95-C121-174D-BB62-D1794C8AD957}" type="sibTrans" cxnId="{3B6770E1-7327-8A42-B0F4-F299B14AC94C}">
      <dgm:prSet/>
      <dgm:spPr/>
      <dgm:t>
        <a:bodyPr/>
        <a:lstStyle/>
        <a:p>
          <a:endParaRPr lang="en-US"/>
        </a:p>
      </dgm:t>
    </dgm:pt>
    <dgm:pt modelId="{9C602B1E-F470-3C4A-BA63-8BE14424EB3E}">
      <dgm:prSet phldrT="[Text]"/>
      <dgm:spPr/>
      <dgm:t>
        <a:bodyPr/>
        <a:lstStyle/>
        <a:p>
          <a:r>
            <a:rPr lang="zh-CN" dirty="0" smtClean="0"/>
            <a:t>沒有任何一個流程是不必要存在的</a:t>
          </a:r>
          <a:endParaRPr lang="en-US" dirty="0"/>
        </a:p>
      </dgm:t>
    </dgm:pt>
    <dgm:pt modelId="{6E84BB47-BD6A-D54A-9950-BA80ACD68489}" type="parTrans" cxnId="{95C2CC30-E730-254E-8FF0-50BFBA1EEA9B}">
      <dgm:prSet/>
      <dgm:spPr/>
      <dgm:t>
        <a:bodyPr/>
        <a:lstStyle/>
        <a:p>
          <a:endParaRPr lang="en-US"/>
        </a:p>
      </dgm:t>
    </dgm:pt>
    <dgm:pt modelId="{5E55E4C8-1CA8-BC4E-AD6B-5FE665D55627}" type="sibTrans" cxnId="{95C2CC30-E730-254E-8FF0-50BFBA1EEA9B}">
      <dgm:prSet/>
      <dgm:spPr/>
      <dgm:t>
        <a:bodyPr/>
        <a:lstStyle/>
        <a:p>
          <a:endParaRPr lang="en-US"/>
        </a:p>
      </dgm:t>
    </dgm:pt>
    <dgm:pt modelId="{1FA4FDA6-E408-C84D-AE94-5B37FB0AC9CE}">
      <dgm:prSet phldrT="[Text]"/>
      <dgm:spPr/>
      <dgm:t>
        <a:bodyPr/>
        <a:lstStyle/>
        <a:p>
          <a:r>
            <a:rPr lang="zh-CN" dirty="0" smtClean="0"/>
            <a:t>確保每個專案都能「如期完成」所需要的流程</a:t>
          </a:r>
          <a:endParaRPr lang="en-US" altLang="zh-CN" dirty="0" smtClean="0"/>
        </a:p>
      </dgm:t>
    </dgm:pt>
    <dgm:pt modelId="{0CFF0751-A9D1-5547-BBBA-ADD645BE6BE4}" type="parTrans" cxnId="{0A7C939C-D25D-B448-9102-02273C0AE139}">
      <dgm:prSet/>
      <dgm:spPr/>
      <dgm:t>
        <a:bodyPr/>
        <a:lstStyle/>
        <a:p>
          <a:endParaRPr lang="en-US"/>
        </a:p>
      </dgm:t>
    </dgm:pt>
    <dgm:pt modelId="{B9E726EF-9D79-E144-9028-415F23B0BA69}" type="sibTrans" cxnId="{0A7C939C-D25D-B448-9102-02273C0AE139}">
      <dgm:prSet/>
      <dgm:spPr/>
      <dgm:t>
        <a:bodyPr/>
        <a:lstStyle/>
        <a:p>
          <a:endParaRPr lang="en-US"/>
        </a:p>
      </dgm:t>
    </dgm:pt>
    <dgm:pt modelId="{33974CA5-13F0-9444-BEEC-8B0BB948C2E5}">
      <dgm:prSet phldrT="[Text]"/>
      <dgm:spPr/>
      <dgm:t>
        <a:bodyPr/>
        <a:lstStyle/>
        <a:p>
          <a:r>
            <a:rPr lang="zh-CN" dirty="0" smtClean="0"/>
            <a:t>必須了解該做哪些事，要哪些支援，哪些工作有彈性，哪些絕對不能延</a:t>
          </a:r>
          <a:endParaRPr lang="en-US" altLang="zh-CN" dirty="0" smtClean="0"/>
        </a:p>
      </dgm:t>
    </dgm:pt>
    <dgm:pt modelId="{4E0440D8-4980-434E-AD3A-87658BE71774}" type="parTrans" cxnId="{5BA73CC5-CEF8-5545-90DD-0B933887C04B}">
      <dgm:prSet/>
      <dgm:spPr/>
      <dgm:t>
        <a:bodyPr/>
        <a:lstStyle/>
        <a:p>
          <a:endParaRPr lang="en-US"/>
        </a:p>
      </dgm:t>
    </dgm:pt>
    <dgm:pt modelId="{D6CF8E82-A2F7-274C-9AB4-7F3AD3598B51}" type="sibTrans" cxnId="{5BA73CC5-CEF8-5545-90DD-0B933887C04B}">
      <dgm:prSet/>
      <dgm:spPr/>
      <dgm:t>
        <a:bodyPr/>
        <a:lstStyle/>
        <a:p>
          <a:endParaRPr lang="en-US"/>
        </a:p>
      </dgm:t>
    </dgm:pt>
    <dgm:pt modelId="{4D5B7473-4333-C147-BD9E-71CC08D24C1F}">
      <dgm:prSet/>
      <dgm:spPr/>
      <dgm:t>
        <a:bodyPr/>
        <a:lstStyle/>
        <a:p>
          <a:r>
            <a:rPr lang="zh-CN" smtClean="0"/>
            <a:t>包含三個子流程：估算成本，決定預算，控制成本</a:t>
          </a:r>
          <a:endParaRPr lang="en-US"/>
        </a:p>
      </dgm:t>
    </dgm:pt>
    <dgm:pt modelId="{BAE94D29-B381-2B47-AACE-274C968BAE4D}" type="parTrans" cxnId="{DBBCCC4D-5624-734C-B2F6-CE55DAAE6618}">
      <dgm:prSet/>
      <dgm:spPr/>
      <dgm:t>
        <a:bodyPr/>
        <a:lstStyle/>
        <a:p>
          <a:endParaRPr lang="en-US"/>
        </a:p>
      </dgm:t>
    </dgm:pt>
    <dgm:pt modelId="{1F3B835B-7AF5-114C-8F26-B0B4F3BEF8E4}" type="sibTrans" cxnId="{DBBCCC4D-5624-734C-B2F6-CE55DAAE6618}">
      <dgm:prSet/>
      <dgm:spPr/>
      <dgm:t>
        <a:bodyPr/>
        <a:lstStyle/>
        <a:p>
          <a:endParaRPr lang="en-US"/>
        </a:p>
      </dgm:t>
    </dgm:pt>
    <dgm:pt modelId="{8F85BAA9-3B67-1A49-AA79-191CEE9631A0}">
      <dgm:prSet/>
      <dgm:spPr/>
      <dgm:t>
        <a:bodyPr/>
        <a:lstStyle/>
        <a:p>
          <a:r>
            <a:rPr lang="zh-CN" dirty="0" smtClean="0"/>
            <a:t>減少目標與現況的差異</a:t>
          </a:r>
          <a:r>
            <a:rPr lang="zh-TW" altLang="en-US" dirty="0" smtClean="0"/>
            <a:t>，使</a:t>
          </a:r>
          <a:r>
            <a:rPr lang="zh-CN" dirty="0" smtClean="0"/>
            <a:t>成本永遠在經理人掌握中</a:t>
          </a:r>
          <a:endParaRPr lang="en-US" dirty="0"/>
        </a:p>
      </dgm:t>
    </dgm:pt>
    <dgm:pt modelId="{A6A3998B-DC2D-BA4D-BE73-7414982994B3}" type="parTrans" cxnId="{58E122C9-4F03-C948-B8FD-6DE649E22A39}">
      <dgm:prSet/>
      <dgm:spPr/>
      <dgm:t>
        <a:bodyPr/>
        <a:lstStyle/>
        <a:p>
          <a:endParaRPr lang="en-US"/>
        </a:p>
      </dgm:t>
    </dgm:pt>
    <dgm:pt modelId="{3D6AFEF8-9807-964B-82E4-8039196996E0}" type="sibTrans" cxnId="{58E122C9-4F03-C948-B8FD-6DE649E22A39}">
      <dgm:prSet/>
      <dgm:spPr/>
      <dgm:t>
        <a:bodyPr/>
        <a:lstStyle/>
        <a:p>
          <a:endParaRPr lang="en-US"/>
        </a:p>
      </dgm:t>
    </dgm:pt>
    <dgm:pt modelId="{3AB1A1B5-395C-1E40-A928-15D99605D410}">
      <dgm:prSet/>
      <dgm:spPr/>
      <dgm:t>
        <a:bodyPr/>
        <a:lstStyle/>
        <a:p>
          <a:r>
            <a:rPr lang="zh-CN" smtClean="0"/>
            <a:t>當時間來不及或超支，品質通常最先被犧牲</a:t>
          </a:r>
          <a:endParaRPr lang="en-US"/>
        </a:p>
      </dgm:t>
    </dgm:pt>
    <dgm:pt modelId="{2F6BF26D-C479-8D4F-9958-3EF8975C41E7}" type="parTrans" cxnId="{D90A2F2A-F1C7-364F-BDF8-88251D41F161}">
      <dgm:prSet/>
      <dgm:spPr/>
      <dgm:t>
        <a:bodyPr/>
        <a:lstStyle/>
        <a:p>
          <a:endParaRPr lang="en-US"/>
        </a:p>
      </dgm:t>
    </dgm:pt>
    <dgm:pt modelId="{C1C45044-0710-384B-BDC4-17BFF4B2E7AB}" type="sibTrans" cxnId="{D90A2F2A-F1C7-364F-BDF8-88251D41F161}">
      <dgm:prSet/>
      <dgm:spPr/>
      <dgm:t>
        <a:bodyPr/>
        <a:lstStyle/>
        <a:p>
          <a:endParaRPr lang="en-US"/>
        </a:p>
      </dgm:t>
    </dgm:pt>
    <dgm:pt modelId="{A4DA05FD-DAC3-6B41-A2F4-FDFEB60E0DF5}">
      <dgm:prSet/>
      <dgm:spPr/>
      <dgm:t>
        <a:bodyPr/>
        <a:lstStyle/>
        <a:p>
          <a:r>
            <a:rPr lang="zh-CN" smtClean="0"/>
            <a:t>專案合乎時間成本範疇，但品質不良後續無法順利運作</a:t>
          </a:r>
          <a:r>
            <a:rPr lang="en-US" smtClean="0"/>
            <a:t>,</a:t>
          </a:r>
          <a:r>
            <a:rPr lang="zh-CN" smtClean="0"/>
            <a:t>如時如成本也失去意義</a:t>
          </a:r>
          <a:endParaRPr lang="en-US"/>
        </a:p>
      </dgm:t>
    </dgm:pt>
    <dgm:pt modelId="{41CCD85A-59A1-E341-AD04-E9507F36E9F2}" type="parTrans" cxnId="{B8754364-ACB0-A040-AB99-E48A688620FF}">
      <dgm:prSet/>
      <dgm:spPr/>
      <dgm:t>
        <a:bodyPr/>
        <a:lstStyle/>
        <a:p>
          <a:endParaRPr lang="en-US"/>
        </a:p>
      </dgm:t>
    </dgm:pt>
    <dgm:pt modelId="{07CBD254-3223-8A4C-8D5A-0266F6FF67E1}" type="sibTrans" cxnId="{B8754364-ACB0-A040-AB99-E48A688620FF}">
      <dgm:prSet/>
      <dgm:spPr/>
      <dgm:t>
        <a:bodyPr/>
        <a:lstStyle/>
        <a:p>
          <a:endParaRPr lang="en-US"/>
        </a:p>
      </dgm:t>
    </dgm:pt>
    <dgm:pt modelId="{0AE81A7A-D364-B64C-952B-C17A24B9622A}" type="pres">
      <dgm:prSet presAssocID="{204A9127-BC35-634C-9540-F3E861408D72}" presName="Name0" presStyleCnt="0">
        <dgm:presLayoutVars>
          <dgm:dir/>
          <dgm:animLvl val="lvl"/>
          <dgm:resizeHandles val="exact"/>
        </dgm:presLayoutVars>
      </dgm:prSet>
      <dgm:spPr/>
      <dgm:t>
        <a:bodyPr/>
        <a:lstStyle/>
        <a:p>
          <a:endParaRPr lang="en-US"/>
        </a:p>
      </dgm:t>
    </dgm:pt>
    <dgm:pt modelId="{EA1F93E4-A8C6-FE47-8F03-F460AF4056A7}" type="pres">
      <dgm:prSet presAssocID="{78531BFF-8415-0244-9385-1F9F5B762888}" presName="composite" presStyleCnt="0"/>
      <dgm:spPr/>
    </dgm:pt>
    <dgm:pt modelId="{CA6D5C8A-940E-0A4A-A724-B614A2E9558C}" type="pres">
      <dgm:prSet presAssocID="{78531BFF-8415-0244-9385-1F9F5B762888}" presName="parTx" presStyleLbl="alignNode1" presStyleIdx="0" presStyleCnt="5">
        <dgm:presLayoutVars>
          <dgm:chMax val="0"/>
          <dgm:chPref val="0"/>
          <dgm:bulletEnabled val="1"/>
        </dgm:presLayoutVars>
      </dgm:prSet>
      <dgm:spPr/>
      <dgm:t>
        <a:bodyPr/>
        <a:lstStyle/>
        <a:p>
          <a:endParaRPr lang="en-US"/>
        </a:p>
      </dgm:t>
    </dgm:pt>
    <dgm:pt modelId="{FACD4E07-AD99-6E43-B368-885A9D8A8CB3}" type="pres">
      <dgm:prSet presAssocID="{78531BFF-8415-0244-9385-1F9F5B762888}" presName="desTx" presStyleLbl="alignAccFollowNode1" presStyleIdx="0" presStyleCnt="5">
        <dgm:presLayoutVars>
          <dgm:bulletEnabled val="1"/>
        </dgm:presLayoutVars>
      </dgm:prSet>
      <dgm:spPr/>
      <dgm:t>
        <a:bodyPr/>
        <a:lstStyle/>
        <a:p>
          <a:endParaRPr lang="en-US"/>
        </a:p>
      </dgm:t>
    </dgm:pt>
    <dgm:pt modelId="{AB4B56D2-4CBB-A74F-BA94-D0115760288D}" type="pres">
      <dgm:prSet presAssocID="{E06EA244-BD47-2847-93B1-0E4409B54A22}" presName="space" presStyleCnt="0"/>
      <dgm:spPr/>
    </dgm:pt>
    <dgm:pt modelId="{579DECB1-75DA-8F4F-AA40-D41E15A128D5}" type="pres">
      <dgm:prSet presAssocID="{6DEA8BE5-94E4-3344-8F45-7CE8DC8A7D82}" presName="composite" presStyleCnt="0"/>
      <dgm:spPr/>
    </dgm:pt>
    <dgm:pt modelId="{0C621C32-34DC-B247-A43A-2C8EED239272}" type="pres">
      <dgm:prSet presAssocID="{6DEA8BE5-94E4-3344-8F45-7CE8DC8A7D82}" presName="parTx" presStyleLbl="alignNode1" presStyleIdx="1" presStyleCnt="5">
        <dgm:presLayoutVars>
          <dgm:chMax val="0"/>
          <dgm:chPref val="0"/>
          <dgm:bulletEnabled val="1"/>
        </dgm:presLayoutVars>
      </dgm:prSet>
      <dgm:spPr/>
      <dgm:t>
        <a:bodyPr/>
        <a:lstStyle/>
        <a:p>
          <a:endParaRPr lang="en-US"/>
        </a:p>
      </dgm:t>
    </dgm:pt>
    <dgm:pt modelId="{617E2E4B-E418-D645-8F7C-3FF5B7649631}" type="pres">
      <dgm:prSet presAssocID="{6DEA8BE5-94E4-3344-8F45-7CE8DC8A7D82}" presName="desTx" presStyleLbl="alignAccFollowNode1" presStyleIdx="1" presStyleCnt="5">
        <dgm:presLayoutVars>
          <dgm:bulletEnabled val="1"/>
        </dgm:presLayoutVars>
      </dgm:prSet>
      <dgm:spPr/>
      <dgm:t>
        <a:bodyPr/>
        <a:lstStyle/>
        <a:p>
          <a:endParaRPr lang="en-US"/>
        </a:p>
      </dgm:t>
    </dgm:pt>
    <dgm:pt modelId="{CD96EAAC-5BF5-1244-87A6-96EB254AA692}" type="pres">
      <dgm:prSet presAssocID="{F58BE4DF-411F-2A41-940D-68DF8D565599}" presName="space" presStyleCnt="0"/>
      <dgm:spPr/>
    </dgm:pt>
    <dgm:pt modelId="{6F001C1E-FA36-A944-A1F2-E6DE1B34AEDF}" type="pres">
      <dgm:prSet presAssocID="{18241CF9-9E80-E34F-90D1-1A66B2146F1B}" presName="composite" presStyleCnt="0"/>
      <dgm:spPr/>
    </dgm:pt>
    <dgm:pt modelId="{EC933151-E13A-8940-B3FF-BF4A51CBF053}" type="pres">
      <dgm:prSet presAssocID="{18241CF9-9E80-E34F-90D1-1A66B2146F1B}" presName="parTx" presStyleLbl="alignNode1" presStyleIdx="2" presStyleCnt="5">
        <dgm:presLayoutVars>
          <dgm:chMax val="0"/>
          <dgm:chPref val="0"/>
          <dgm:bulletEnabled val="1"/>
        </dgm:presLayoutVars>
      </dgm:prSet>
      <dgm:spPr/>
      <dgm:t>
        <a:bodyPr/>
        <a:lstStyle/>
        <a:p>
          <a:endParaRPr lang="en-US"/>
        </a:p>
      </dgm:t>
    </dgm:pt>
    <dgm:pt modelId="{4007CE13-56C4-3446-AB46-15F9FEB4807E}" type="pres">
      <dgm:prSet presAssocID="{18241CF9-9E80-E34F-90D1-1A66B2146F1B}" presName="desTx" presStyleLbl="alignAccFollowNode1" presStyleIdx="2" presStyleCnt="5">
        <dgm:presLayoutVars>
          <dgm:bulletEnabled val="1"/>
        </dgm:presLayoutVars>
      </dgm:prSet>
      <dgm:spPr/>
      <dgm:t>
        <a:bodyPr/>
        <a:lstStyle/>
        <a:p>
          <a:endParaRPr lang="en-US"/>
        </a:p>
      </dgm:t>
    </dgm:pt>
    <dgm:pt modelId="{DF384FCA-3416-024A-B8CC-6C443DCFD961}" type="pres">
      <dgm:prSet presAssocID="{28B8EE84-FBF0-8446-A792-D93550AB2B99}" presName="space" presStyleCnt="0"/>
      <dgm:spPr/>
    </dgm:pt>
    <dgm:pt modelId="{C0F9E3E4-C6F9-FC4F-A58E-F3453A1912BF}" type="pres">
      <dgm:prSet presAssocID="{967A1AF1-02C8-DC4A-846F-B4660E584810}" presName="composite" presStyleCnt="0"/>
      <dgm:spPr/>
    </dgm:pt>
    <dgm:pt modelId="{935D1DFF-B050-524A-B119-0352D4B5EAD1}" type="pres">
      <dgm:prSet presAssocID="{967A1AF1-02C8-DC4A-846F-B4660E584810}" presName="parTx" presStyleLbl="alignNode1" presStyleIdx="3" presStyleCnt="5">
        <dgm:presLayoutVars>
          <dgm:chMax val="0"/>
          <dgm:chPref val="0"/>
          <dgm:bulletEnabled val="1"/>
        </dgm:presLayoutVars>
      </dgm:prSet>
      <dgm:spPr/>
      <dgm:t>
        <a:bodyPr/>
        <a:lstStyle/>
        <a:p>
          <a:endParaRPr lang="en-US"/>
        </a:p>
      </dgm:t>
    </dgm:pt>
    <dgm:pt modelId="{EAAE0164-9D8C-3647-AA42-D65E0CE7355F}" type="pres">
      <dgm:prSet presAssocID="{967A1AF1-02C8-DC4A-846F-B4660E584810}" presName="desTx" presStyleLbl="alignAccFollowNode1" presStyleIdx="3" presStyleCnt="5">
        <dgm:presLayoutVars>
          <dgm:bulletEnabled val="1"/>
        </dgm:presLayoutVars>
      </dgm:prSet>
      <dgm:spPr/>
      <dgm:t>
        <a:bodyPr/>
        <a:lstStyle/>
        <a:p>
          <a:endParaRPr lang="en-US"/>
        </a:p>
      </dgm:t>
    </dgm:pt>
    <dgm:pt modelId="{4EA7C137-5C30-0843-918E-0A0DF4A89CBD}" type="pres">
      <dgm:prSet presAssocID="{551013E2-8B66-9F48-B73B-7BA801A1AD9C}" presName="space" presStyleCnt="0"/>
      <dgm:spPr/>
    </dgm:pt>
    <dgm:pt modelId="{A8FC437C-2162-A244-8955-5B99ED904FCB}" type="pres">
      <dgm:prSet presAssocID="{0D13AC9E-2C90-9A47-8B8C-ECBF9C7A99F0}" presName="composite" presStyleCnt="0"/>
      <dgm:spPr/>
    </dgm:pt>
    <dgm:pt modelId="{812CC33C-7836-634A-A950-CAAF8BA972CB}" type="pres">
      <dgm:prSet presAssocID="{0D13AC9E-2C90-9A47-8B8C-ECBF9C7A99F0}" presName="parTx" presStyleLbl="alignNode1" presStyleIdx="4" presStyleCnt="5">
        <dgm:presLayoutVars>
          <dgm:chMax val="0"/>
          <dgm:chPref val="0"/>
          <dgm:bulletEnabled val="1"/>
        </dgm:presLayoutVars>
      </dgm:prSet>
      <dgm:spPr/>
      <dgm:t>
        <a:bodyPr/>
        <a:lstStyle/>
        <a:p>
          <a:endParaRPr lang="en-US"/>
        </a:p>
      </dgm:t>
    </dgm:pt>
    <dgm:pt modelId="{3FCB9A7B-6152-474A-BF54-DA25FA77F690}" type="pres">
      <dgm:prSet presAssocID="{0D13AC9E-2C90-9A47-8B8C-ECBF9C7A99F0}" presName="desTx" presStyleLbl="alignAccFollowNode1" presStyleIdx="4" presStyleCnt="5">
        <dgm:presLayoutVars>
          <dgm:bulletEnabled val="1"/>
        </dgm:presLayoutVars>
      </dgm:prSet>
      <dgm:spPr/>
      <dgm:t>
        <a:bodyPr/>
        <a:lstStyle/>
        <a:p>
          <a:endParaRPr lang="en-US"/>
        </a:p>
      </dgm:t>
    </dgm:pt>
  </dgm:ptLst>
  <dgm:cxnLst>
    <dgm:cxn modelId="{3B6770E1-7327-8A42-B0F4-F299B14AC94C}" srcId="{6DEA8BE5-94E4-3344-8F45-7CE8DC8A7D82}" destId="{8F387D5B-37DA-AB47-8C40-DB787C403787}" srcOrd="3" destOrd="0" parTransId="{CC65A68C-8E9C-0C45-9CA2-85CC79224F76}" sibTransId="{8FDC5B95-C121-174D-BB62-D1794C8AD957}"/>
    <dgm:cxn modelId="{7FAAE935-C6FC-BC40-AEEE-D4BA7E0F3A56}" type="presOf" srcId="{18241CF9-9E80-E34F-90D1-1A66B2146F1B}" destId="{EC933151-E13A-8940-B3FF-BF4A51CBF053}" srcOrd="0" destOrd="0" presId="urn:microsoft.com/office/officeart/2005/8/layout/hList1"/>
    <dgm:cxn modelId="{8C1104AF-4939-E842-B8F9-B8076E65F898}" srcId="{204A9127-BC35-634C-9540-F3E861408D72}" destId="{6DEA8BE5-94E4-3344-8F45-7CE8DC8A7D82}" srcOrd="1" destOrd="0" parTransId="{4580008D-1513-0043-899F-4E064350817D}" sibTransId="{F58BE4DF-411F-2A41-940D-68DF8D565599}"/>
    <dgm:cxn modelId="{4DDAF12C-D26F-7A42-887B-C4FD10BF1779}" type="presOf" srcId="{0D13AC9E-2C90-9A47-8B8C-ECBF9C7A99F0}" destId="{812CC33C-7836-634A-A950-CAAF8BA972CB}" srcOrd="0" destOrd="0" presId="urn:microsoft.com/office/officeart/2005/8/layout/hList1"/>
    <dgm:cxn modelId="{D90A2F2A-F1C7-364F-BDF8-88251D41F161}" srcId="{0D13AC9E-2C90-9A47-8B8C-ECBF9C7A99F0}" destId="{3AB1A1B5-395C-1E40-A928-15D99605D410}" srcOrd="1" destOrd="0" parTransId="{2F6BF26D-C479-8D4F-9958-3EF8975C41E7}" sibTransId="{C1C45044-0710-384B-BDC4-17BFF4B2E7AB}"/>
    <dgm:cxn modelId="{0E99791A-939F-6545-BE54-3844E05B5A1C}" srcId="{78531BFF-8415-0244-9385-1F9F5B762888}" destId="{CC61B457-276F-9E45-9731-918C1AA09498}" srcOrd="2" destOrd="0" parTransId="{8FF6E2FD-B956-E847-A080-E4F8F99D8702}" sibTransId="{B07943F2-8B87-DE42-95DD-424CC1D3EAEB}"/>
    <dgm:cxn modelId="{3631A8BF-FB7A-1046-BCB7-3FFBB8896029}" srcId="{204A9127-BC35-634C-9540-F3E861408D72}" destId="{967A1AF1-02C8-DC4A-846F-B4660E584810}" srcOrd="3" destOrd="0" parTransId="{DF3C0EE1-E611-BD4C-9BAB-DA8C6E96F71F}" sibTransId="{551013E2-8B66-9F48-B73B-7BA801A1AD9C}"/>
    <dgm:cxn modelId="{61C685CC-A5B9-0C4C-8FBE-43DD0CC7AF97}" type="presOf" srcId="{A4DA05FD-DAC3-6B41-A2F4-FDFEB60E0DF5}" destId="{3FCB9A7B-6152-474A-BF54-DA25FA77F690}" srcOrd="0" destOrd="2" presId="urn:microsoft.com/office/officeart/2005/8/layout/hList1"/>
    <dgm:cxn modelId="{F06CF4C7-E6D3-2C45-97C5-C887C34A0959}" type="presOf" srcId="{8F387D5B-37DA-AB47-8C40-DB787C403787}" destId="{617E2E4B-E418-D645-8F7C-3FF5B7649631}" srcOrd="0" destOrd="3" presId="urn:microsoft.com/office/officeart/2005/8/layout/hList1"/>
    <dgm:cxn modelId="{0A7C939C-D25D-B448-9102-02273C0AE139}" srcId="{18241CF9-9E80-E34F-90D1-1A66B2146F1B}" destId="{1FA4FDA6-E408-C84D-AE94-5B37FB0AC9CE}" srcOrd="1" destOrd="0" parTransId="{0CFF0751-A9D1-5547-BBBA-ADD645BE6BE4}" sibTransId="{B9E726EF-9D79-E144-9028-415F23B0BA69}"/>
    <dgm:cxn modelId="{CA325103-75AE-AF48-A2F2-026BD63C191C}" type="presOf" srcId="{33974CA5-13F0-9444-BEEC-8B0BB948C2E5}" destId="{4007CE13-56C4-3446-AB46-15F9FEB4807E}" srcOrd="0" destOrd="2" presId="urn:microsoft.com/office/officeart/2005/8/layout/hList1"/>
    <dgm:cxn modelId="{2FEA8C30-2EB9-D242-83DA-75D4CC31DF0B}" type="presOf" srcId="{30C1F5EA-0A07-1B40-9E11-3FC1068DCCF1}" destId="{617E2E4B-E418-D645-8F7C-3FF5B7649631}" srcOrd="0" destOrd="0" presId="urn:microsoft.com/office/officeart/2005/8/layout/hList1"/>
    <dgm:cxn modelId="{CD58087A-A35E-E44E-AA39-F12BF34F8BD9}" type="presOf" srcId="{C0E5D044-F414-EB41-B346-09872E0BB00B}" destId="{FACD4E07-AD99-6E43-B368-885A9D8A8CB3}" srcOrd="0" destOrd="1" presId="urn:microsoft.com/office/officeart/2005/8/layout/hList1"/>
    <dgm:cxn modelId="{58E122C9-4F03-C948-B8FD-6DE649E22A39}" srcId="{967A1AF1-02C8-DC4A-846F-B4660E584810}" destId="{8F85BAA9-3B67-1A49-AA79-191CEE9631A0}" srcOrd="2" destOrd="0" parTransId="{A6A3998B-DC2D-BA4D-BE73-7414982994B3}" sibTransId="{3D6AFEF8-9807-964B-82E4-8039196996E0}"/>
    <dgm:cxn modelId="{FA497142-9EA9-0D46-9851-EE4D649289BC}" type="presOf" srcId="{4D5B7473-4333-C147-BD9E-71CC08D24C1F}" destId="{EAAE0164-9D8C-3647-AA42-D65E0CE7355F}" srcOrd="0" destOrd="1" presId="urn:microsoft.com/office/officeart/2005/8/layout/hList1"/>
    <dgm:cxn modelId="{B62EF799-83B2-4A46-A6DE-75919F93DAA3}" srcId="{78531BFF-8415-0244-9385-1F9F5B762888}" destId="{B36FDE1F-88F5-8945-8A83-51D1676BFECB}" srcOrd="3" destOrd="0" parTransId="{8EBC0BE3-4D24-4944-9FA9-2BE0D87BB83A}" sibTransId="{155F2E49-3EF3-C942-8736-3546084F226E}"/>
    <dgm:cxn modelId="{6022CB0A-AE4F-2644-BE45-A7EF1B23A7AC}" srcId="{6DEA8BE5-94E4-3344-8F45-7CE8DC8A7D82}" destId="{23CCC1F7-EA93-1244-9DAD-0DA393F93CCE}" srcOrd="1" destOrd="0" parTransId="{60EAAC3D-980A-8942-BDB7-F44687A472F4}" sibTransId="{F102AC9A-F523-3D49-8486-8BBBBC1E67D3}"/>
    <dgm:cxn modelId="{DBBCCC4D-5624-734C-B2F6-CE55DAAE6618}" srcId="{967A1AF1-02C8-DC4A-846F-B4660E584810}" destId="{4D5B7473-4333-C147-BD9E-71CC08D24C1F}" srcOrd="1" destOrd="0" parTransId="{BAE94D29-B381-2B47-AACE-274C968BAE4D}" sibTransId="{1F3B835B-7AF5-114C-8F26-B0B4F3BEF8E4}"/>
    <dgm:cxn modelId="{D87AFCC6-E925-5E42-B256-03D11666CE48}" type="presOf" srcId="{D2F68633-1493-0946-B3F7-0DEC07B41D65}" destId="{617E2E4B-E418-D645-8F7C-3FF5B7649631}" srcOrd="0" destOrd="2" presId="urn:microsoft.com/office/officeart/2005/8/layout/hList1"/>
    <dgm:cxn modelId="{3AC637CF-7FC4-E343-886B-C019D3B5A183}" type="presOf" srcId="{3AB1A1B5-395C-1E40-A928-15D99605D410}" destId="{3FCB9A7B-6152-474A-BF54-DA25FA77F690}" srcOrd="0" destOrd="1" presId="urn:microsoft.com/office/officeart/2005/8/layout/hList1"/>
    <dgm:cxn modelId="{8A7F7EAB-3243-BD4D-A200-4E2CA5905F45}" type="presOf" srcId="{9C602B1E-F470-3C4A-BA63-8BE14424EB3E}" destId="{617E2E4B-E418-D645-8F7C-3FF5B7649631}" srcOrd="0" destOrd="4" presId="urn:microsoft.com/office/officeart/2005/8/layout/hList1"/>
    <dgm:cxn modelId="{F9BB00EC-99EC-2044-ACAD-B1DCC9CB347E}" type="presOf" srcId="{23CCC1F7-EA93-1244-9DAD-0DA393F93CCE}" destId="{617E2E4B-E418-D645-8F7C-3FF5B7649631}" srcOrd="0" destOrd="1" presId="urn:microsoft.com/office/officeart/2005/8/layout/hList1"/>
    <dgm:cxn modelId="{90F01783-FDF8-7945-95C6-3255748EE71D}" srcId="{78531BFF-8415-0244-9385-1F9F5B762888}" destId="{C0E5D044-F414-EB41-B346-09872E0BB00B}" srcOrd="1" destOrd="0" parTransId="{FF5BA39C-66AA-3B4C-A8B6-6097914B496D}" sibTransId="{AF10EE81-7E3D-EA4D-8D86-CF8633A380D6}"/>
    <dgm:cxn modelId="{1C0ABF88-CDF1-D14B-A1DD-6983E9A8C8D4}" srcId="{18241CF9-9E80-E34F-90D1-1A66B2146F1B}" destId="{2F5B2230-3F49-5F44-BF89-A72F65EDDBB6}" srcOrd="0" destOrd="0" parTransId="{D87650DF-402D-B645-96AF-2451F77E48CE}" sibTransId="{E65A7192-F573-A64D-A9D8-0F2C81C83DA6}"/>
    <dgm:cxn modelId="{FE9185E0-1DBC-0440-93C4-44D0EA08B8C6}" srcId="{204A9127-BC35-634C-9540-F3E861408D72}" destId="{18241CF9-9E80-E34F-90D1-1A66B2146F1B}" srcOrd="2" destOrd="0" parTransId="{9D8F5ED6-E7D7-F84E-A54B-8600A8013F83}" sibTransId="{28B8EE84-FBF0-8446-A792-D93550AB2B99}"/>
    <dgm:cxn modelId="{B8754364-ACB0-A040-AB99-E48A688620FF}" srcId="{0D13AC9E-2C90-9A47-8B8C-ECBF9C7A99F0}" destId="{A4DA05FD-DAC3-6B41-A2F4-FDFEB60E0DF5}" srcOrd="2" destOrd="0" parTransId="{41CCD85A-59A1-E341-AD04-E9507F36E9F2}" sibTransId="{07CBD254-3223-8A4C-8D5A-0266F6FF67E1}"/>
    <dgm:cxn modelId="{5D4C25D8-D377-2F40-9DFB-48F0DF0FD996}" type="presOf" srcId="{34891C3D-7705-D443-89A3-3735E9A822B9}" destId="{EAAE0164-9D8C-3647-AA42-D65E0CE7355F}" srcOrd="0" destOrd="0" presId="urn:microsoft.com/office/officeart/2005/8/layout/hList1"/>
    <dgm:cxn modelId="{AEB41273-0F1A-054A-B560-0A30EEDCEA5B}" type="presOf" srcId="{B36FDE1F-88F5-8945-8A83-51D1676BFECB}" destId="{FACD4E07-AD99-6E43-B368-885A9D8A8CB3}" srcOrd="0" destOrd="3" presId="urn:microsoft.com/office/officeart/2005/8/layout/hList1"/>
    <dgm:cxn modelId="{4F80AF27-80F4-6140-88F5-6FDB82F703AF}" srcId="{204A9127-BC35-634C-9540-F3E861408D72}" destId="{0D13AC9E-2C90-9A47-8B8C-ECBF9C7A99F0}" srcOrd="4" destOrd="0" parTransId="{F381A653-5341-D24F-A9B8-28CE20E8BA3F}" sibTransId="{4732D799-7CDF-FC49-AF4D-2C15D2F5846F}"/>
    <dgm:cxn modelId="{C58CC517-E440-8143-916F-244697841910}" srcId="{204A9127-BC35-634C-9540-F3E861408D72}" destId="{78531BFF-8415-0244-9385-1F9F5B762888}" srcOrd="0" destOrd="0" parTransId="{C9E6954A-2FA5-7E40-8B8A-678A875B853B}" sibTransId="{E06EA244-BD47-2847-93B1-0E4409B54A22}"/>
    <dgm:cxn modelId="{76C64015-E77F-A546-B39C-FE807CD21295}" type="presOf" srcId="{CC61B457-276F-9E45-9731-918C1AA09498}" destId="{FACD4E07-AD99-6E43-B368-885A9D8A8CB3}" srcOrd="0" destOrd="2" presId="urn:microsoft.com/office/officeart/2005/8/layout/hList1"/>
    <dgm:cxn modelId="{798D0AB4-8B8D-764B-ADE2-3AE07704386B}" srcId="{6DEA8BE5-94E4-3344-8F45-7CE8DC8A7D82}" destId="{D2F68633-1493-0946-B3F7-0DEC07B41D65}" srcOrd="2" destOrd="0" parTransId="{A9E6D630-5EE3-E443-8A77-4AC0E02952B3}" sibTransId="{86E727BE-68F5-0944-9707-D06600357996}"/>
    <dgm:cxn modelId="{EDE35F79-C587-9843-B455-BCCDD7710977}" srcId="{6DEA8BE5-94E4-3344-8F45-7CE8DC8A7D82}" destId="{30C1F5EA-0A07-1B40-9E11-3FC1068DCCF1}" srcOrd="0" destOrd="0" parTransId="{4ACBCC69-37BE-2E47-A062-68D61336593B}" sibTransId="{87AB3252-C378-E340-9EA7-9D058BDA038E}"/>
    <dgm:cxn modelId="{24268120-4125-B44C-947E-A708EC2A55B4}" type="presOf" srcId="{204A9127-BC35-634C-9540-F3E861408D72}" destId="{0AE81A7A-D364-B64C-952B-C17A24B9622A}" srcOrd="0" destOrd="0" presId="urn:microsoft.com/office/officeart/2005/8/layout/hList1"/>
    <dgm:cxn modelId="{12ECEAFD-5383-AD44-A62F-9B8DDDC8D4DF}" srcId="{967A1AF1-02C8-DC4A-846F-B4660E584810}" destId="{34891C3D-7705-D443-89A3-3735E9A822B9}" srcOrd="0" destOrd="0" parTransId="{938E2A6D-B3F3-6041-9B42-33BD0FD3564F}" sibTransId="{601B0B4E-7470-3349-A1F3-19D85B9083E4}"/>
    <dgm:cxn modelId="{55332631-5A55-2C42-8510-B8C4293C8E8D}" srcId="{78531BFF-8415-0244-9385-1F9F5B762888}" destId="{E0C762E9-5FAD-8D41-B1EE-B669254BEAF9}" srcOrd="0" destOrd="0" parTransId="{689237CB-D13D-5F4F-A922-FCDCD9940386}" sibTransId="{5FB0B480-8E92-E14C-B8E9-983609CD38B4}"/>
    <dgm:cxn modelId="{95C2CC30-E730-254E-8FF0-50BFBA1EEA9B}" srcId="{6DEA8BE5-94E4-3344-8F45-7CE8DC8A7D82}" destId="{9C602B1E-F470-3C4A-BA63-8BE14424EB3E}" srcOrd="4" destOrd="0" parTransId="{6E84BB47-BD6A-D54A-9950-BA80ACD68489}" sibTransId="{5E55E4C8-1CA8-BC4E-AD6B-5FE665D55627}"/>
    <dgm:cxn modelId="{4FA2BFCA-471A-5647-A3E2-694A29830E42}" srcId="{0D13AC9E-2C90-9A47-8B8C-ECBF9C7A99F0}" destId="{D77445CB-6B0E-C14A-9C2F-CD6429E61AD2}" srcOrd="0" destOrd="0" parTransId="{3FC9BB91-295F-8B4C-9C0F-E8348E4500FF}" sibTransId="{BD559574-4D61-5A4E-A5F5-CE05E4536616}"/>
    <dgm:cxn modelId="{AEA6D0A1-CCF7-1D44-9E64-AE6B08514A0A}" type="presOf" srcId="{E0C762E9-5FAD-8D41-B1EE-B669254BEAF9}" destId="{FACD4E07-AD99-6E43-B368-885A9D8A8CB3}" srcOrd="0" destOrd="0" presId="urn:microsoft.com/office/officeart/2005/8/layout/hList1"/>
    <dgm:cxn modelId="{C8503D54-526D-C047-ADF0-0AD713F93D3F}" type="presOf" srcId="{8F85BAA9-3B67-1A49-AA79-191CEE9631A0}" destId="{EAAE0164-9D8C-3647-AA42-D65E0CE7355F}" srcOrd="0" destOrd="2" presId="urn:microsoft.com/office/officeart/2005/8/layout/hList1"/>
    <dgm:cxn modelId="{03E8DC1D-429D-E54C-88AD-C5A68306D558}" type="presOf" srcId="{967A1AF1-02C8-DC4A-846F-B4660E584810}" destId="{935D1DFF-B050-524A-B119-0352D4B5EAD1}" srcOrd="0" destOrd="0" presId="urn:microsoft.com/office/officeart/2005/8/layout/hList1"/>
    <dgm:cxn modelId="{C977C430-3F1C-534A-AAAB-3A831B771F5A}" type="presOf" srcId="{78531BFF-8415-0244-9385-1F9F5B762888}" destId="{CA6D5C8A-940E-0A4A-A724-B614A2E9558C}" srcOrd="0" destOrd="0" presId="urn:microsoft.com/office/officeart/2005/8/layout/hList1"/>
    <dgm:cxn modelId="{5BA73CC5-CEF8-5545-90DD-0B933887C04B}" srcId="{18241CF9-9E80-E34F-90D1-1A66B2146F1B}" destId="{33974CA5-13F0-9444-BEEC-8B0BB948C2E5}" srcOrd="2" destOrd="0" parTransId="{4E0440D8-4980-434E-AD3A-87658BE71774}" sibTransId="{D6CF8E82-A2F7-274C-9AB4-7F3AD3598B51}"/>
    <dgm:cxn modelId="{956D7B86-E9BD-9740-917F-83DF23F957C6}" type="presOf" srcId="{6DEA8BE5-94E4-3344-8F45-7CE8DC8A7D82}" destId="{0C621C32-34DC-B247-A43A-2C8EED239272}" srcOrd="0" destOrd="0" presId="urn:microsoft.com/office/officeart/2005/8/layout/hList1"/>
    <dgm:cxn modelId="{3F24C3D7-599D-D34F-957E-B60D98295A12}" type="presOf" srcId="{1FA4FDA6-E408-C84D-AE94-5B37FB0AC9CE}" destId="{4007CE13-56C4-3446-AB46-15F9FEB4807E}" srcOrd="0" destOrd="1" presId="urn:microsoft.com/office/officeart/2005/8/layout/hList1"/>
    <dgm:cxn modelId="{3E060F4B-D197-3146-90DC-446E63C538C0}" type="presOf" srcId="{2F5B2230-3F49-5F44-BF89-A72F65EDDBB6}" destId="{4007CE13-56C4-3446-AB46-15F9FEB4807E}" srcOrd="0" destOrd="0" presId="urn:microsoft.com/office/officeart/2005/8/layout/hList1"/>
    <dgm:cxn modelId="{916D43C4-422B-F942-976A-AA7429BAB99B}" type="presOf" srcId="{D77445CB-6B0E-C14A-9C2F-CD6429E61AD2}" destId="{3FCB9A7B-6152-474A-BF54-DA25FA77F690}" srcOrd="0" destOrd="0" presId="urn:microsoft.com/office/officeart/2005/8/layout/hList1"/>
    <dgm:cxn modelId="{F5AEDB9E-3A29-6E4F-A889-ED9353238D9B}" type="presParOf" srcId="{0AE81A7A-D364-B64C-952B-C17A24B9622A}" destId="{EA1F93E4-A8C6-FE47-8F03-F460AF4056A7}" srcOrd="0" destOrd="0" presId="urn:microsoft.com/office/officeart/2005/8/layout/hList1"/>
    <dgm:cxn modelId="{14D93B90-5B84-3D4C-9C69-8DC7ADD01ACA}" type="presParOf" srcId="{EA1F93E4-A8C6-FE47-8F03-F460AF4056A7}" destId="{CA6D5C8A-940E-0A4A-A724-B614A2E9558C}" srcOrd="0" destOrd="0" presId="urn:microsoft.com/office/officeart/2005/8/layout/hList1"/>
    <dgm:cxn modelId="{791ECAA7-0E85-9A49-8D37-B5B02405694D}" type="presParOf" srcId="{EA1F93E4-A8C6-FE47-8F03-F460AF4056A7}" destId="{FACD4E07-AD99-6E43-B368-885A9D8A8CB3}" srcOrd="1" destOrd="0" presId="urn:microsoft.com/office/officeart/2005/8/layout/hList1"/>
    <dgm:cxn modelId="{77A55534-A024-0B45-A386-9C8A68EDB99C}" type="presParOf" srcId="{0AE81A7A-D364-B64C-952B-C17A24B9622A}" destId="{AB4B56D2-4CBB-A74F-BA94-D0115760288D}" srcOrd="1" destOrd="0" presId="urn:microsoft.com/office/officeart/2005/8/layout/hList1"/>
    <dgm:cxn modelId="{CF139C7F-8B98-2640-81C4-45B0DA498831}" type="presParOf" srcId="{0AE81A7A-D364-B64C-952B-C17A24B9622A}" destId="{579DECB1-75DA-8F4F-AA40-D41E15A128D5}" srcOrd="2" destOrd="0" presId="urn:microsoft.com/office/officeart/2005/8/layout/hList1"/>
    <dgm:cxn modelId="{924765DB-B68C-9D41-8A63-003C0254A4A2}" type="presParOf" srcId="{579DECB1-75DA-8F4F-AA40-D41E15A128D5}" destId="{0C621C32-34DC-B247-A43A-2C8EED239272}" srcOrd="0" destOrd="0" presId="urn:microsoft.com/office/officeart/2005/8/layout/hList1"/>
    <dgm:cxn modelId="{A743C9B3-9410-B44A-871B-91A127713D8B}" type="presParOf" srcId="{579DECB1-75DA-8F4F-AA40-D41E15A128D5}" destId="{617E2E4B-E418-D645-8F7C-3FF5B7649631}" srcOrd="1" destOrd="0" presId="urn:microsoft.com/office/officeart/2005/8/layout/hList1"/>
    <dgm:cxn modelId="{62DFDAAB-B0A9-5F4D-A68D-F46A5B27585F}" type="presParOf" srcId="{0AE81A7A-D364-B64C-952B-C17A24B9622A}" destId="{CD96EAAC-5BF5-1244-87A6-96EB254AA692}" srcOrd="3" destOrd="0" presId="urn:microsoft.com/office/officeart/2005/8/layout/hList1"/>
    <dgm:cxn modelId="{A789FF49-8375-774A-8BA6-EFFE0F9F44C8}" type="presParOf" srcId="{0AE81A7A-D364-B64C-952B-C17A24B9622A}" destId="{6F001C1E-FA36-A944-A1F2-E6DE1B34AEDF}" srcOrd="4" destOrd="0" presId="urn:microsoft.com/office/officeart/2005/8/layout/hList1"/>
    <dgm:cxn modelId="{4194264D-DBB6-6F46-A5FB-05B404B728B8}" type="presParOf" srcId="{6F001C1E-FA36-A944-A1F2-E6DE1B34AEDF}" destId="{EC933151-E13A-8940-B3FF-BF4A51CBF053}" srcOrd="0" destOrd="0" presId="urn:microsoft.com/office/officeart/2005/8/layout/hList1"/>
    <dgm:cxn modelId="{CC50FD12-E3F5-AF4A-A42D-764B3772A99E}" type="presParOf" srcId="{6F001C1E-FA36-A944-A1F2-E6DE1B34AEDF}" destId="{4007CE13-56C4-3446-AB46-15F9FEB4807E}" srcOrd="1" destOrd="0" presId="urn:microsoft.com/office/officeart/2005/8/layout/hList1"/>
    <dgm:cxn modelId="{ADAA4614-1F36-0D41-A144-17CA6DAD9D2B}" type="presParOf" srcId="{0AE81A7A-D364-B64C-952B-C17A24B9622A}" destId="{DF384FCA-3416-024A-B8CC-6C443DCFD961}" srcOrd="5" destOrd="0" presId="urn:microsoft.com/office/officeart/2005/8/layout/hList1"/>
    <dgm:cxn modelId="{79B02E1C-B500-AC4A-9936-20064AC6323C}" type="presParOf" srcId="{0AE81A7A-D364-B64C-952B-C17A24B9622A}" destId="{C0F9E3E4-C6F9-FC4F-A58E-F3453A1912BF}" srcOrd="6" destOrd="0" presId="urn:microsoft.com/office/officeart/2005/8/layout/hList1"/>
    <dgm:cxn modelId="{28DC536B-FA41-0348-93EF-B2815C677234}" type="presParOf" srcId="{C0F9E3E4-C6F9-FC4F-A58E-F3453A1912BF}" destId="{935D1DFF-B050-524A-B119-0352D4B5EAD1}" srcOrd="0" destOrd="0" presId="urn:microsoft.com/office/officeart/2005/8/layout/hList1"/>
    <dgm:cxn modelId="{85E1939D-D9D9-384A-B7B3-D9A8965A9AE2}" type="presParOf" srcId="{C0F9E3E4-C6F9-FC4F-A58E-F3453A1912BF}" destId="{EAAE0164-9D8C-3647-AA42-D65E0CE7355F}" srcOrd="1" destOrd="0" presId="urn:microsoft.com/office/officeart/2005/8/layout/hList1"/>
    <dgm:cxn modelId="{6DACEDE7-4970-1C47-BBF8-3522316E9E50}" type="presParOf" srcId="{0AE81A7A-D364-B64C-952B-C17A24B9622A}" destId="{4EA7C137-5C30-0843-918E-0A0DF4A89CBD}" srcOrd="7" destOrd="0" presId="urn:microsoft.com/office/officeart/2005/8/layout/hList1"/>
    <dgm:cxn modelId="{FB8ABBE0-A05B-E24C-88C8-DA76BB1AEE70}" type="presParOf" srcId="{0AE81A7A-D364-B64C-952B-C17A24B9622A}" destId="{A8FC437C-2162-A244-8955-5B99ED904FCB}" srcOrd="8" destOrd="0" presId="urn:microsoft.com/office/officeart/2005/8/layout/hList1"/>
    <dgm:cxn modelId="{C79133E4-8F51-4A43-B2E2-E21D9A16B1CE}" type="presParOf" srcId="{A8FC437C-2162-A244-8955-5B99ED904FCB}" destId="{812CC33C-7836-634A-A950-CAAF8BA972CB}" srcOrd="0" destOrd="0" presId="urn:microsoft.com/office/officeart/2005/8/layout/hList1"/>
    <dgm:cxn modelId="{2409F2CE-D11D-424B-91C9-8D0E452FDF65}" type="presParOf" srcId="{A8FC437C-2162-A244-8955-5B99ED904FCB}" destId="{3FCB9A7B-6152-474A-BF54-DA25FA77F69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4A9127-BC35-634C-9540-F3E861408D72}" type="doc">
      <dgm:prSet loTypeId="urn:microsoft.com/office/officeart/2005/8/layout/hList1" loCatId="" qsTypeId="urn:microsoft.com/office/officeart/2005/8/quickstyle/3D4" qsCatId="3D" csTypeId="urn:microsoft.com/office/officeart/2005/8/colors/accent1_2" csCatId="accent1" phldr="1"/>
      <dgm:spPr/>
      <dgm:t>
        <a:bodyPr/>
        <a:lstStyle/>
        <a:p>
          <a:endParaRPr lang="en-US"/>
        </a:p>
      </dgm:t>
    </dgm:pt>
    <dgm:pt modelId="{78531BFF-8415-0244-9385-1F9F5B762888}">
      <dgm:prSet phldrT="[Text]" custT="1"/>
      <dgm:spPr/>
      <dgm:t>
        <a:bodyPr/>
        <a:lstStyle/>
        <a:p>
          <a:r>
            <a:rPr lang="zh-CN" sz="1200" dirty="0" smtClean="0">
              <a:solidFill>
                <a:srgbClr val="7030A0"/>
              </a:solidFill>
            </a:rPr>
            <a:t>人力資源管理</a:t>
          </a:r>
          <a:endParaRPr lang="en-US" sz="1200" dirty="0">
            <a:solidFill>
              <a:srgbClr val="7030A0"/>
            </a:solidFill>
          </a:endParaRPr>
        </a:p>
      </dgm:t>
    </dgm:pt>
    <dgm:pt modelId="{C9E6954A-2FA5-7E40-8B8A-678A875B853B}" type="parTrans" cxnId="{C58CC517-E440-8143-916F-244697841910}">
      <dgm:prSet/>
      <dgm:spPr/>
      <dgm:t>
        <a:bodyPr/>
        <a:lstStyle/>
        <a:p>
          <a:endParaRPr lang="en-US"/>
        </a:p>
      </dgm:t>
    </dgm:pt>
    <dgm:pt modelId="{E06EA244-BD47-2847-93B1-0E4409B54A22}" type="sibTrans" cxnId="{C58CC517-E440-8143-916F-244697841910}">
      <dgm:prSet/>
      <dgm:spPr/>
      <dgm:t>
        <a:bodyPr/>
        <a:lstStyle/>
        <a:p>
          <a:endParaRPr lang="en-US"/>
        </a:p>
      </dgm:t>
    </dgm:pt>
    <dgm:pt modelId="{E0C762E9-5FAD-8D41-B1EE-B669254BEAF9}">
      <dgm:prSet phldrT="[Text]" custT="1"/>
      <dgm:spPr/>
      <dgm:t>
        <a:bodyPr/>
        <a:lstStyle/>
        <a:p>
          <a:r>
            <a:rPr lang="zh-CN" sz="1200" dirty="0" smtClean="0"/>
            <a:t>調度人力，劃分職權，人員產能不浪費</a:t>
          </a:r>
          <a:endParaRPr lang="en-US" sz="1200" dirty="0"/>
        </a:p>
      </dgm:t>
    </dgm:pt>
    <dgm:pt modelId="{689237CB-D13D-5F4F-A922-FCDCD9940386}" type="parTrans" cxnId="{55332631-5A55-2C42-8510-B8C4293C8E8D}">
      <dgm:prSet/>
      <dgm:spPr/>
      <dgm:t>
        <a:bodyPr/>
        <a:lstStyle/>
        <a:p>
          <a:endParaRPr lang="en-US"/>
        </a:p>
      </dgm:t>
    </dgm:pt>
    <dgm:pt modelId="{5FB0B480-8E92-E14C-B8E9-983609CD38B4}" type="sibTrans" cxnId="{55332631-5A55-2C42-8510-B8C4293C8E8D}">
      <dgm:prSet/>
      <dgm:spPr/>
      <dgm:t>
        <a:bodyPr/>
        <a:lstStyle/>
        <a:p>
          <a:endParaRPr lang="en-US"/>
        </a:p>
      </dgm:t>
    </dgm:pt>
    <dgm:pt modelId="{6DEA8BE5-94E4-3344-8F45-7CE8DC8A7D82}">
      <dgm:prSet phldrT="[Text]" custT="1"/>
      <dgm:spPr/>
      <dgm:t>
        <a:bodyPr/>
        <a:lstStyle/>
        <a:p>
          <a:r>
            <a:rPr lang="zh-CN" sz="1200" dirty="0" smtClean="0">
              <a:solidFill>
                <a:srgbClr val="7030A0"/>
              </a:solidFill>
            </a:rPr>
            <a:t>溝通管理</a:t>
          </a:r>
          <a:endParaRPr lang="en-US" sz="1200" dirty="0">
            <a:solidFill>
              <a:srgbClr val="7030A0"/>
            </a:solidFill>
          </a:endParaRPr>
        </a:p>
      </dgm:t>
    </dgm:pt>
    <dgm:pt modelId="{4580008D-1513-0043-899F-4E064350817D}" type="parTrans" cxnId="{8C1104AF-4939-E842-B8F9-B8076E65F898}">
      <dgm:prSet/>
      <dgm:spPr/>
      <dgm:t>
        <a:bodyPr/>
        <a:lstStyle/>
        <a:p>
          <a:endParaRPr lang="en-US"/>
        </a:p>
      </dgm:t>
    </dgm:pt>
    <dgm:pt modelId="{F58BE4DF-411F-2A41-940D-68DF8D565599}" type="sibTrans" cxnId="{8C1104AF-4939-E842-B8F9-B8076E65F898}">
      <dgm:prSet/>
      <dgm:spPr/>
      <dgm:t>
        <a:bodyPr/>
        <a:lstStyle/>
        <a:p>
          <a:endParaRPr lang="en-US"/>
        </a:p>
      </dgm:t>
    </dgm:pt>
    <dgm:pt modelId="{30C1F5EA-0A07-1B40-9E11-3FC1068DCCF1}">
      <dgm:prSet phldrT="[Text]" custT="1"/>
      <dgm:spPr/>
      <dgm:t>
        <a:bodyPr/>
        <a:lstStyle/>
        <a:p>
          <a:r>
            <a:rPr lang="zh-CN" sz="1200" dirty="0" smtClean="0"/>
            <a:t>花</a:t>
          </a:r>
          <a:r>
            <a:rPr lang="en-US" sz="1200" dirty="0" smtClean="0"/>
            <a:t>80%</a:t>
          </a:r>
          <a:r>
            <a:rPr lang="zh-CN" sz="1200" dirty="0" smtClean="0"/>
            <a:t>時間溝通，讓對的人有對的資訊</a:t>
          </a:r>
          <a:endParaRPr lang="en-US" sz="1200" dirty="0"/>
        </a:p>
      </dgm:t>
    </dgm:pt>
    <dgm:pt modelId="{4ACBCC69-37BE-2E47-A062-68D61336593B}" type="parTrans" cxnId="{EDE35F79-C587-9843-B455-BCCDD7710977}">
      <dgm:prSet/>
      <dgm:spPr/>
      <dgm:t>
        <a:bodyPr/>
        <a:lstStyle/>
        <a:p>
          <a:endParaRPr lang="en-US"/>
        </a:p>
      </dgm:t>
    </dgm:pt>
    <dgm:pt modelId="{87AB3252-C378-E340-9EA7-9D058BDA038E}" type="sibTrans" cxnId="{EDE35F79-C587-9843-B455-BCCDD7710977}">
      <dgm:prSet/>
      <dgm:spPr/>
      <dgm:t>
        <a:bodyPr/>
        <a:lstStyle/>
        <a:p>
          <a:endParaRPr lang="en-US"/>
        </a:p>
      </dgm:t>
    </dgm:pt>
    <dgm:pt modelId="{18241CF9-9E80-E34F-90D1-1A66B2146F1B}">
      <dgm:prSet phldrT="[Text]" custT="1"/>
      <dgm:spPr/>
      <dgm:t>
        <a:bodyPr/>
        <a:lstStyle/>
        <a:p>
          <a:r>
            <a:rPr lang="zh-CN" sz="1200" dirty="0" smtClean="0">
              <a:solidFill>
                <a:srgbClr val="7030A0"/>
              </a:solidFill>
            </a:rPr>
            <a:t>風險管理</a:t>
          </a:r>
          <a:endParaRPr lang="en-US" sz="1200" dirty="0">
            <a:solidFill>
              <a:srgbClr val="7030A0"/>
            </a:solidFill>
          </a:endParaRPr>
        </a:p>
      </dgm:t>
    </dgm:pt>
    <dgm:pt modelId="{9D8F5ED6-E7D7-F84E-A54B-8600A8013F83}" type="parTrans" cxnId="{FE9185E0-1DBC-0440-93C4-44D0EA08B8C6}">
      <dgm:prSet/>
      <dgm:spPr/>
      <dgm:t>
        <a:bodyPr/>
        <a:lstStyle/>
        <a:p>
          <a:endParaRPr lang="en-US"/>
        </a:p>
      </dgm:t>
    </dgm:pt>
    <dgm:pt modelId="{28B8EE84-FBF0-8446-A792-D93550AB2B99}" type="sibTrans" cxnId="{FE9185E0-1DBC-0440-93C4-44D0EA08B8C6}">
      <dgm:prSet/>
      <dgm:spPr/>
      <dgm:t>
        <a:bodyPr/>
        <a:lstStyle/>
        <a:p>
          <a:endParaRPr lang="en-US"/>
        </a:p>
      </dgm:t>
    </dgm:pt>
    <dgm:pt modelId="{2F5B2230-3F49-5F44-BF89-A72F65EDDBB6}">
      <dgm:prSet phldrT="[Text]" custT="1"/>
      <dgm:spPr/>
      <dgm:t>
        <a:bodyPr/>
        <a:lstStyle/>
        <a:p>
          <a:r>
            <a:rPr lang="zh-CN" sz="1200" dirty="0" smtClean="0"/>
            <a:t>提早預防，加速應變，將不確定降到最低</a:t>
          </a:r>
          <a:endParaRPr lang="en-US" sz="1200" dirty="0"/>
        </a:p>
      </dgm:t>
    </dgm:pt>
    <dgm:pt modelId="{D87650DF-402D-B645-96AF-2451F77E48CE}" type="parTrans" cxnId="{1C0ABF88-CDF1-D14B-A1DD-6983E9A8C8D4}">
      <dgm:prSet/>
      <dgm:spPr/>
      <dgm:t>
        <a:bodyPr/>
        <a:lstStyle/>
        <a:p>
          <a:endParaRPr lang="en-US"/>
        </a:p>
      </dgm:t>
    </dgm:pt>
    <dgm:pt modelId="{E65A7192-F573-A64D-A9D8-0F2C81C83DA6}" type="sibTrans" cxnId="{1C0ABF88-CDF1-D14B-A1DD-6983E9A8C8D4}">
      <dgm:prSet/>
      <dgm:spPr/>
      <dgm:t>
        <a:bodyPr/>
        <a:lstStyle/>
        <a:p>
          <a:endParaRPr lang="en-US"/>
        </a:p>
      </dgm:t>
    </dgm:pt>
    <dgm:pt modelId="{967A1AF1-02C8-DC4A-846F-B4660E584810}">
      <dgm:prSet custT="1"/>
      <dgm:spPr/>
      <dgm:t>
        <a:bodyPr/>
        <a:lstStyle/>
        <a:p>
          <a:r>
            <a:rPr lang="zh-CN" sz="1200" dirty="0" smtClean="0">
              <a:solidFill>
                <a:srgbClr val="7030A0"/>
              </a:solidFill>
            </a:rPr>
            <a:t>採購管理</a:t>
          </a:r>
          <a:endParaRPr lang="en-US" sz="1200" dirty="0">
            <a:solidFill>
              <a:srgbClr val="7030A0"/>
            </a:solidFill>
          </a:endParaRPr>
        </a:p>
      </dgm:t>
    </dgm:pt>
    <dgm:pt modelId="{DF3C0EE1-E611-BD4C-9BAB-DA8C6E96F71F}" type="parTrans" cxnId="{3631A8BF-FB7A-1046-BCB7-3FFBB8896029}">
      <dgm:prSet/>
      <dgm:spPr/>
      <dgm:t>
        <a:bodyPr/>
        <a:lstStyle/>
        <a:p>
          <a:endParaRPr lang="en-US"/>
        </a:p>
      </dgm:t>
    </dgm:pt>
    <dgm:pt modelId="{551013E2-8B66-9F48-B73B-7BA801A1AD9C}" type="sibTrans" cxnId="{3631A8BF-FB7A-1046-BCB7-3FFBB8896029}">
      <dgm:prSet/>
      <dgm:spPr/>
      <dgm:t>
        <a:bodyPr/>
        <a:lstStyle/>
        <a:p>
          <a:endParaRPr lang="en-US"/>
        </a:p>
      </dgm:t>
    </dgm:pt>
    <dgm:pt modelId="{0D13AC9E-2C90-9A47-8B8C-ECBF9C7A99F0}">
      <dgm:prSet custT="1"/>
      <dgm:spPr/>
      <dgm:t>
        <a:bodyPr/>
        <a:lstStyle/>
        <a:p>
          <a:r>
            <a:rPr lang="zh-TW" altLang="en-US" sz="1200" b="1" dirty="0" smtClean="0">
              <a:solidFill>
                <a:srgbClr val="7030A0"/>
              </a:solidFill>
            </a:rPr>
            <a:t>利害關係人管理</a:t>
          </a:r>
          <a:endParaRPr lang="en-US" sz="1200" dirty="0">
            <a:solidFill>
              <a:srgbClr val="7030A0"/>
            </a:solidFill>
          </a:endParaRPr>
        </a:p>
      </dgm:t>
    </dgm:pt>
    <dgm:pt modelId="{F381A653-5341-D24F-A9B8-28CE20E8BA3F}" type="parTrans" cxnId="{4F80AF27-80F4-6140-88F5-6FDB82F703AF}">
      <dgm:prSet/>
      <dgm:spPr/>
      <dgm:t>
        <a:bodyPr/>
        <a:lstStyle/>
        <a:p>
          <a:endParaRPr lang="en-US"/>
        </a:p>
      </dgm:t>
    </dgm:pt>
    <dgm:pt modelId="{4732D799-7CDF-FC49-AF4D-2C15D2F5846F}" type="sibTrans" cxnId="{4F80AF27-80F4-6140-88F5-6FDB82F703AF}">
      <dgm:prSet/>
      <dgm:spPr/>
      <dgm:t>
        <a:bodyPr/>
        <a:lstStyle/>
        <a:p>
          <a:endParaRPr lang="en-US"/>
        </a:p>
      </dgm:t>
    </dgm:pt>
    <dgm:pt modelId="{34891C3D-7705-D443-89A3-3735E9A822B9}">
      <dgm:prSet custT="1"/>
      <dgm:spPr/>
      <dgm:t>
        <a:bodyPr/>
        <a:lstStyle/>
        <a:p>
          <a:r>
            <a:rPr lang="zh-CN" sz="1200" dirty="0" smtClean="0"/>
            <a:t>挑選優質外包商，提升成本效益</a:t>
          </a:r>
          <a:endParaRPr lang="en-US" sz="1200" dirty="0"/>
        </a:p>
      </dgm:t>
    </dgm:pt>
    <dgm:pt modelId="{938E2A6D-B3F3-6041-9B42-33BD0FD3564F}" type="parTrans" cxnId="{12ECEAFD-5383-AD44-A62F-9B8DDDC8D4DF}">
      <dgm:prSet/>
      <dgm:spPr/>
      <dgm:t>
        <a:bodyPr/>
        <a:lstStyle/>
        <a:p>
          <a:endParaRPr lang="en-US"/>
        </a:p>
      </dgm:t>
    </dgm:pt>
    <dgm:pt modelId="{601B0B4E-7470-3349-A1F3-19D85B9083E4}" type="sibTrans" cxnId="{12ECEAFD-5383-AD44-A62F-9B8DDDC8D4DF}">
      <dgm:prSet/>
      <dgm:spPr/>
      <dgm:t>
        <a:bodyPr/>
        <a:lstStyle/>
        <a:p>
          <a:endParaRPr lang="en-US"/>
        </a:p>
      </dgm:t>
    </dgm:pt>
    <dgm:pt modelId="{D77445CB-6B0E-C14A-9C2F-CD6429E61AD2}">
      <dgm:prSet custT="1"/>
      <dgm:spPr/>
      <dgm:t>
        <a:bodyPr/>
        <a:lstStyle/>
        <a:p>
          <a:r>
            <a:rPr lang="zh-TW" altLang="en-US" sz="1200" dirty="0" smtClean="0"/>
            <a:t>界定影響專案的人，或被專案影響的人</a:t>
          </a:r>
          <a:endParaRPr lang="en-US" altLang="zh-TW" sz="1200" dirty="0" smtClean="0"/>
        </a:p>
      </dgm:t>
    </dgm:pt>
    <dgm:pt modelId="{3FC9BB91-295F-8B4C-9C0F-E8348E4500FF}" type="parTrans" cxnId="{4FA2BFCA-471A-5647-A3E2-694A29830E42}">
      <dgm:prSet/>
      <dgm:spPr/>
      <dgm:t>
        <a:bodyPr/>
        <a:lstStyle/>
        <a:p>
          <a:endParaRPr lang="en-US"/>
        </a:p>
      </dgm:t>
    </dgm:pt>
    <dgm:pt modelId="{BD559574-4D61-5A4E-A5F5-CE05E4536616}" type="sibTrans" cxnId="{4FA2BFCA-471A-5647-A3E2-694A29830E42}">
      <dgm:prSet/>
      <dgm:spPr/>
      <dgm:t>
        <a:bodyPr/>
        <a:lstStyle/>
        <a:p>
          <a:endParaRPr lang="en-US"/>
        </a:p>
      </dgm:t>
    </dgm:pt>
    <dgm:pt modelId="{D379CEA0-37CC-EB46-B315-E82C57C9E7A2}">
      <dgm:prSet custT="1"/>
      <dgm:spPr/>
      <dgm:t>
        <a:bodyPr/>
        <a:lstStyle/>
        <a:p>
          <a:r>
            <a:rPr lang="zh-CN" sz="1200" smtClean="0"/>
            <a:t>專案經理要調度人力，有義務協助成員完成任務</a:t>
          </a:r>
          <a:endParaRPr lang="en-US" sz="1200"/>
        </a:p>
      </dgm:t>
    </dgm:pt>
    <dgm:pt modelId="{590FEB96-6F92-6C4E-95F8-00F8F15643E6}" type="parTrans" cxnId="{51FA234E-987C-F742-BFFA-044202F56C7F}">
      <dgm:prSet/>
      <dgm:spPr/>
      <dgm:t>
        <a:bodyPr/>
        <a:lstStyle/>
        <a:p>
          <a:endParaRPr lang="en-US"/>
        </a:p>
      </dgm:t>
    </dgm:pt>
    <dgm:pt modelId="{EE2F816B-3E33-B148-B975-8C4937E3E8ED}" type="sibTrans" cxnId="{51FA234E-987C-F742-BFFA-044202F56C7F}">
      <dgm:prSet/>
      <dgm:spPr/>
      <dgm:t>
        <a:bodyPr/>
        <a:lstStyle/>
        <a:p>
          <a:endParaRPr lang="en-US"/>
        </a:p>
      </dgm:t>
    </dgm:pt>
    <dgm:pt modelId="{CF36A764-9717-F64B-B752-3A536E1923BE}">
      <dgm:prSet custT="1"/>
      <dgm:spPr/>
      <dgm:t>
        <a:bodyPr/>
        <a:lstStyle/>
        <a:p>
          <a:r>
            <a:rPr lang="zh-CN" sz="1200" dirty="0" smtClean="0"/>
            <a:t>但也要堅守自己的職責角色，千萬不要「不信任，不授權」自己跳下來執行，反而模糊職責，拖累進度</a:t>
          </a:r>
          <a:endParaRPr lang="en-US" sz="1200" dirty="0"/>
        </a:p>
      </dgm:t>
    </dgm:pt>
    <dgm:pt modelId="{59900BF1-22C7-6C45-AB87-F0E05C0C86EC}" type="parTrans" cxnId="{9C0B5F0A-8016-4143-80A0-C96D6180A491}">
      <dgm:prSet/>
      <dgm:spPr/>
      <dgm:t>
        <a:bodyPr/>
        <a:lstStyle/>
        <a:p>
          <a:endParaRPr lang="en-US"/>
        </a:p>
      </dgm:t>
    </dgm:pt>
    <dgm:pt modelId="{55D61023-CCAF-4045-AC19-43D3B7EC4115}" type="sibTrans" cxnId="{9C0B5F0A-8016-4143-80A0-C96D6180A491}">
      <dgm:prSet/>
      <dgm:spPr/>
      <dgm:t>
        <a:bodyPr/>
        <a:lstStyle/>
        <a:p>
          <a:endParaRPr lang="en-US"/>
        </a:p>
      </dgm:t>
    </dgm:pt>
    <dgm:pt modelId="{9E369994-390A-3345-B07C-E533FFCAE58B}">
      <dgm:prSet custT="1"/>
      <dgm:spPr/>
      <dgm:t>
        <a:bodyPr/>
        <a:lstStyle/>
        <a:p>
          <a:r>
            <a:rPr lang="zh-CN" sz="1200" dirty="0" smtClean="0"/>
            <a:t>專案經理有</a:t>
          </a:r>
          <a:r>
            <a:rPr lang="en-US" sz="1200" dirty="0" smtClean="0"/>
            <a:t>80%</a:t>
          </a:r>
          <a:r>
            <a:rPr lang="zh-CN" sz="1200" dirty="0" smtClean="0"/>
            <a:t>的時間在溝通</a:t>
          </a:r>
          <a:r>
            <a:rPr lang="en-US" sz="1200" dirty="0" smtClean="0"/>
            <a:t>,</a:t>
          </a:r>
          <a:r>
            <a:rPr lang="zh-CN" sz="1200" dirty="0" smtClean="0"/>
            <a:t>儘管製作文件或開會很厭煩</a:t>
          </a:r>
          <a:endParaRPr lang="en-US" sz="1200" dirty="0"/>
        </a:p>
      </dgm:t>
    </dgm:pt>
    <dgm:pt modelId="{735ADB3B-E5FC-B247-9D85-76C28970040B}" type="parTrans" cxnId="{C78A93F2-632E-3A4E-9978-99092EA0BF96}">
      <dgm:prSet/>
      <dgm:spPr/>
      <dgm:t>
        <a:bodyPr/>
        <a:lstStyle/>
        <a:p>
          <a:endParaRPr lang="en-US"/>
        </a:p>
      </dgm:t>
    </dgm:pt>
    <dgm:pt modelId="{B29340D2-62E9-AB4B-B0F0-D1E93C2A6B48}" type="sibTrans" cxnId="{C78A93F2-632E-3A4E-9978-99092EA0BF96}">
      <dgm:prSet/>
      <dgm:spPr/>
      <dgm:t>
        <a:bodyPr/>
        <a:lstStyle/>
        <a:p>
          <a:endParaRPr lang="en-US"/>
        </a:p>
      </dgm:t>
    </dgm:pt>
    <dgm:pt modelId="{8A53CE36-7A81-7543-9DC8-CEB890CE3897}">
      <dgm:prSet custT="1"/>
      <dgm:spPr/>
      <dgm:t>
        <a:bodyPr/>
        <a:lstStyle/>
        <a:p>
          <a:r>
            <a:rPr lang="zh-CN" sz="1200" dirty="0" smtClean="0"/>
            <a:t>專案進行，溝通寧可多，不可少</a:t>
          </a:r>
          <a:endParaRPr lang="en-US" sz="1200" dirty="0"/>
        </a:p>
      </dgm:t>
    </dgm:pt>
    <dgm:pt modelId="{89940206-2FF0-2449-8C9A-794D462CE71E}" type="parTrans" cxnId="{F5DC09A0-EA8E-AA4A-BB07-91BE0BB16545}">
      <dgm:prSet/>
      <dgm:spPr/>
      <dgm:t>
        <a:bodyPr/>
        <a:lstStyle/>
        <a:p>
          <a:endParaRPr lang="en-US"/>
        </a:p>
      </dgm:t>
    </dgm:pt>
    <dgm:pt modelId="{FF068676-BAD1-9E4C-BBC2-4DC70925AFD2}" type="sibTrans" cxnId="{F5DC09A0-EA8E-AA4A-BB07-91BE0BB16545}">
      <dgm:prSet/>
      <dgm:spPr/>
      <dgm:t>
        <a:bodyPr/>
        <a:lstStyle/>
        <a:p>
          <a:endParaRPr lang="en-US"/>
        </a:p>
      </dgm:t>
    </dgm:pt>
    <dgm:pt modelId="{C53FA115-BF83-2B4F-942A-F9F729572AEE}">
      <dgm:prSet custT="1"/>
      <dgm:spPr/>
      <dgm:t>
        <a:bodyPr/>
        <a:lstStyle/>
        <a:p>
          <a:r>
            <a:rPr lang="zh-CN" sz="1200" smtClean="0"/>
            <a:t>壞消息更要讓大家知道，因為更需要參考別人的意見</a:t>
          </a:r>
          <a:endParaRPr lang="en-US" sz="1200"/>
        </a:p>
      </dgm:t>
    </dgm:pt>
    <dgm:pt modelId="{2AE76BCE-5CCF-144F-846C-ED4C7236F064}" type="parTrans" cxnId="{B8B90996-FBB7-254F-921A-7DA30129D2FD}">
      <dgm:prSet/>
      <dgm:spPr/>
      <dgm:t>
        <a:bodyPr/>
        <a:lstStyle/>
        <a:p>
          <a:endParaRPr lang="en-US"/>
        </a:p>
      </dgm:t>
    </dgm:pt>
    <dgm:pt modelId="{0AF8D25E-8C90-9C4B-8570-0A6954AB9F19}" type="sibTrans" cxnId="{B8B90996-FBB7-254F-921A-7DA30129D2FD}">
      <dgm:prSet/>
      <dgm:spPr/>
      <dgm:t>
        <a:bodyPr/>
        <a:lstStyle/>
        <a:p>
          <a:endParaRPr lang="en-US"/>
        </a:p>
      </dgm:t>
    </dgm:pt>
    <dgm:pt modelId="{6246106E-C578-FA4E-857D-BB71C1A06301}">
      <dgm:prSet custT="1"/>
      <dgm:spPr/>
      <dgm:t>
        <a:bodyPr/>
        <a:lstStyle/>
        <a:p>
          <a:r>
            <a:rPr lang="zh-CN" sz="1200" dirty="0" smtClean="0"/>
            <a:t>團隊無法自行生產某產品，就考慮外包</a:t>
          </a:r>
          <a:endParaRPr lang="en-US" sz="1200" dirty="0"/>
        </a:p>
      </dgm:t>
    </dgm:pt>
    <dgm:pt modelId="{5938B8E4-D545-2C4A-AC92-92ACFF12BA26}" type="parTrans" cxnId="{A30B01AB-651D-ED4A-BEB6-471B549CEDA2}">
      <dgm:prSet/>
      <dgm:spPr/>
      <dgm:t>
        <a:bodyPr/>
        <a:lstStyle/>
        <a:p>
          <a:endParaRPr lang="en-US"/>
        </a:p>
      </dgm:t>
    </dgm:pt>
    <dgm:pt modelId="{E2CE42F6-76CF-0449-972C-228FB1F14BB0}" type="sibTrans" cxnId="{A30B01AB-651D-ED4A-BEB6-471B549CEDA2}">
      <dgm:prSet/>
      <dgm:spPr/>
      <dgm:t>
        <a:bodyPr/>
        <a:lstStyle/>
        <a:p>
          <a:endParaRPr lang="en-US"/>
        </a:p>
      </dgm:t>
    </dgm:pt>
    <dgm:pt modelId="{77025C9B-EAA1-E947-947E-F1CED71E83A1}">
      <dgm:prSet custT="1"/>
      <dgm:spPr/>
      <dgm:t>
        <a:bodyPr/>
        <a:lstStyle/>
        <a:p>
          <a:r>
            <a:rPr lang="zh-CN" sz="1200" dirty="0" smtClean="0"/>
            <a:t>管理從外包商獲得結果的所有流程</a:t>
          </a:r>
          <a:endParaRPr lang="en-US" sz="1200" dirty="0"/>
        </a:p>
      </dgm:t>
    </dgm:pt>
    <dgm:pt modelId="{0EB1591B-22BB-1E45-A69B-2555125757F7}" type="parTrans" cxnId="{89DAA16A-30F0-784A-A0CB-B0DFF8DCB406}">
      <dgm:prSet/>
      <dgm:spPr/>
      <dgm:t>
        <a:bodyPr/>
        <a:lstStyle/>
        <a:p>
          <a:endParaRPr lang="en-US"/>
        </a:p>
      </dgm:t>
    </dgm:pt>
    <dgm:pt modelId="{D75E60F5-6582-4246-BFDB-5CFE344A9AF1}" type="sibTrans" cxnId="{89DAA16A-30F0-784A-A0CB-B0DFF8DCB406}">
      <dgm:prSet/>
      <dgm:spPr/>
      <dgm:t>
        <a:bodyPr/>
        <a:lstStyle/>
        <a:p>
          <a:endParaRPr lang="en-US"/>
        </a:p>
      </dgm:t>
    </dgm:pt>
    <dgm:pt modelId="{D54FBDDA-887E-BD44-BECC-D0FA12DA461A}">
      <dgm:prSet custT="1"/>
      <dgm:spPr/>
      <dgm:t>
        <a:bodyPr/>
        <a:lstStyle/>
        <a:p>
          <a:r>
            <a:rPr lang="zh-CN" sz="1200" dirty="0" smtClean="0"/>
            <a:t>雖然不像時間、成本、範疇焦點注目，但也是專案管理的重要支柱</a:t>
          </a:r>
          <a:endParaRPr lang="en-US" sz="1200" dirty="0"/>
        </a:p>
      </dgm:t>
    </dgm:pt>
    <dgm:pt modelId="{BFB6CCC3-EB19-8F4B-A52B-A6FA18C67731}" type="parTrans" cxnId="{870E4147-0804-8549-BC1F-7690944EB6DF}">
      <dgm:prSet/>
      <dgm:spPr/>
      <dgm:t>
        <a:bodyPr/>
        <a:lstStyle/>
        <a:p>
          <a:endParaRPr lang="en-US"/>
        </a:p>
      </dgm:t>
    </dgm:pt>
    <dgm:pt modelId="{A0C46658-3F53-1B46-BC38-C08F01370EBE}" type="sibTrans" cxnId="{870E4147-0804-8549-BC1F-7690944EB6DF}">
      <dgm:prSet/>
      <dgm:spPr/>
      <dgm:t>
        <a:bodyPr/>
        <a:lstStyle/>
        <a:p>
          <a:endParaRPr lang="en-US"/>
        </a:p>
      </dgm:t>
    </dgm:pt>
    <dgm:pt modelId="{7E1182EF-7607-4941-9EB3-6B147E76E0A5}">
      <dgm:prSet custT="1"/>
      <dgm:spPr/>
      <dgm:t>
        <a:bodyPr/>
        <a:lstStyle/>
        <a:p>
          <a:r>
            <a:rPr lang="zh-CN" sz="1200" smtClean="0"/>
            <a:t>風險像易了容的魔鬼</a:t>
          </a:r>
          <a:endParaRPr lang="en-US" sz="1200"/>
        </a:p>
      </dgm:t>
    </dgm:pt>
    <dgm:pt modelId="{F5E4B3DB-414A-D041-9378-95C237CC2574}" type="parTrans" cxnId="{B8F2CB56-9E14-7244-8892-E95437B7883F}">
      <dgm:prSet/>
      <dgm:spPr/>
      <dgm:t>
        <a:bodyPr/>
        <a:lstStyle/>
        <a:p>
          <a:endParaRPr lang="en-US"/>
        </a:p>
      </dgm:t>
    </dgm:pt>
    <dgm:pt modelId="{90AAB0CB-587B-4D4A-A236-A5DA8AE967D6}" type="sibTrans" cxnId="{B8F2CB56-9E14-7244-8892-E95437B7883F}">
      <dgm:prSet/>
      <dgm:spPr/>
      <dgm:t>
        <a:bodyPr/>
        <a:lstStyle/>
        <a:p>
          <a:endParaRPr lang="en-US"/>
        </a:p>
      </dgm:t>
    </dgm:pt>
    <dgm:pt modelId="{FDF7229E-08FF-B944-91DC-6EA91D67465C}">
      <dgm:prSet custT="1"/>
      <dgm:spPr/>
      <dgm:t>
        <a:bodyPr/>
        <a:lstStyle/>
        <a:p>
          <a:r>
            <a:rPr lang="zh-CN" sz="1200" dirty="0" smtClean="0"/>
            <a:t>即使團隊最專業，最有經驗，如果事前未能預防風險發生，事發又應變不及，努力可能一夕瓦解</a:t>
          </a:r>
          <a:endParaRPr lang="en-US" sz="1200" dirty="0"/>
        </a:p>
      </dgm:t>
    </dgm:pt>
    <dgm:pt modelId="{45943E50-404D-8D4F-B01D-8E135F0AA539}" type="parTrans" cxnId="{72251605-1593-E942-9403-1549E6F623F1}">
      <dgm:prSet/>
      <dgm:spPr/>
      <dgm:t>
        <a:bodyPr/>
        <a:lstStyle/>
        <a:p>
          <a:endParaRPr lang="en-US"/>
        </a:p>
      </dgm:t>
    </dgm:pt>
    <dgm:pt modelId="{4455255B-40E4-EE43-B984-FDD513599E50}" type="sibTrans" cxnId="{72251605-1593-E942-9403-1549E6F623F1}">
      <dgm:prSet/>
      <dgm:spPr/>
      <dgm:t>
        <a:bodyPr/>
        <a:lstStyle/>
        <a:p>
          <a:endParaRPr lang="en-US"/>
        </a:p>
      </dgm:t>
    </dgm:pt>
    <dgm:pt modelId="{7C6E72A0-DE1A-B140-A2B7-4F2D506EC81B}">
      <dgm:prSet custT="1"/>
      <dgm:spPr/>
      <dgm:t>
        <a:bodyPr/>
        <a:lstStyle/>
        <a:p>
          <a:r>
            <a:rPr lang="zh-TW" altLang="en-US" sz="1200" dirty="0" smtClean="0"/>
            <a:t>了解他們的需求，確保專案成功的交付這些需求</a:t>
          </a:r>
          <a:endParaRPr lang="en-US" sz="1200" dirty="0"/>
        </a:p>
      </dgm:t>
    </dgm:pt>
    <dgm:pt modelId="{75F6EF05-F2BF-4C43-956E-EF44CE02B14B}" type="parTrans" cxnId="{DFDD2239-5E56-8D48-9498-1F85A020C995}">
      <dgm:prSet/>
      <dgm:spPr/>
    </dgm:pt>
    <dgm:pt modelId="{C641E0FB-5FF1-2941-B96B-561EE34CDEDA}" type="sibTrans" cxnId="{DFDD2239-5E56-8D48-9498-1F85A020C995}">
      <dgm:prSet/>
      <dgm:spPr/>
    </dgm:pt>
    <dgm:pt modelId="{0AE81A7A-D364-B64C-952B-C17A24B9622A}" type="pres">
      <dgm:prSet presAssocID="{204A9127-BC35-634C-9540-F3E861408D72}" presName="Name0" presStyleCnt="0">
        <dgm:presLayoutVars>
          <dgm:dir/>
          <dgm:animLvl val="lvl"/>
          <dgm:resizeHandles val="exact"/>
        </dgm:presLayoutVars>
      </dgm:prSet>
      <dgm:spPr/>
      <dgm:t>
        <a:bodyPr/>
        <a:lstStyle/>
        <a:p>
          <a:endParaRPr lang="en-US"/>
        </a:p>
      </dgm:t>
    </dgm:pt>
    <dgm:pt modelId="{EA1F93E4-A8C6-FE47-8F03-F460AF4056A7}" type="pres">
      <dgm:prSet presAssocID="{78531BFF-8415-0244-9385-1F9F5B762888}" presName="composite" presStyleCnt="0"/>
      <dgm:spPr/>
    </dgm:pt>
    <dgm:pt modelId="{CA6D5C8A-940E-0A4A-A724-B614A2E9558C}" type="pres">
      <dgm:prSet presAssocID="{78531BFF-8415-0244-9385-1F9F5B762888}" presName="parTx" presStyleLbl="alignNode1" presStyleIdx="0" presStyleCnt="5">
        <dgm:presLayoutVars>
          <dgm:chMax val="0"/>
          <dgm:chPref val="0"/>
          <dgm:bulletEnabled val="1"/>
        </dgm:presLayoutVars>
      </dgm:prSet>
      <dgm:spPr/>
      <dgm:t>
        <a:bodyPr/>
        <a:lstStyle/>
        <a:p>
          <a:endParaRPr lang="en-US"/>
        </a:p>
      </dgm:t>
    </dgm:pt>
    <dgm:pt modelId="{FACD4E07-AD99-6E43-B368-885A9D8A8CB3}" type="pres">
      <dgm:prSet presAssocID="{78531BFF-8415-0244-9385-1F9F5B762888}" presName="desTx" presStyleLbl="alignAccFollowNode1" presStyleIdx="0" presStyleCnt="5">
        <dgm:presLayoutVars>
          <dgm:bulletEnabled val="1"/>
        </dgm:presLayoutVars>
      </dgm:prSet>
      <dgm:spPr/>
      <dgm:t>
        <a:bodyPr/>
        <a:lstStyle/>
        <a:p>
          <a:endParaRPr lang="en-US"/>
        </a:p>
      </dgm:t>
    </dgm:pt>
    <dgm:pt modelId="{AB4B56D2-4CBB-A74F-BA94-D0115760288D}" type="pres">
      <dgm:prSet presAssocID="{E06EA244-BD47-2847-93B1-0E4409B54A22}" presName="space" presStyleCnt="0"/>
      <dgm:spPr/>
    </dgm:pt>
    <dgm:pt modelId="{579DECB1-75DA-8F4F-AA40-D41E15A128D5}" type="pres">
      <dgm:prSet presAssocID="{6DEA8BE5-94E4-3344-8F45-7CE8DC8A7D82}" presName="composite" presStyleCnt="0"/>
      <dgm:spPr/>
    </dgm:pt>
    <dgm:pt modelId="{0C621C32-34DC-B247-A43A-2C8EED239272}" type="pres">
      <dgm:prSet presAssocID="{6DEA8BE5-94E4-3344-8F45-7CE8DC8A7D82}" presName="parTx" presStyleLbl="alignNode1" presStyleIdx="1" presStyleCnt="5" custLinFactNeighborX="-2090" custLinFactNeighborY="2612">
        <dgm:presLayoutVars>
          <dgm:chMax val="0"/>
          <dgm:chPref val="0"/>
          <dgm:bulletEnabled val="1"/>
        </dgm:presLayoutVars>
      </dgm:prSet>
      <dgm:spPr/>
      <dgm:t>
        <a:bodyPr/>
        <a:lstStyle/>
        <a:p>
          <a:endParaRPr lang="en-US"/>
        </a:p>
      </dgm:t>
    </dgm:pt>
    <dgm:pt modelId="{617E2E4B-E418-D645-8F7C-3FF5B7649631}" type="pres">
      <dgm:prSet presAssocID="{6DEA8BE5-94E4-3344-8F45-7CE8DC8A7D82}" presName="desTx" presStyleLbl="alignAccFollowNode1" presStyleIdx="1" presStyleCnt="5">
        <dgm:presLayoutVars>
          <dgm:bulletEnabled val="1"/>
        </dgm:presLayoutVars>
      </dgm:prSet>
      <dgm:spPr/>
      <dgm:t>
        <a:bodyPr/>
        <a:lstStyle/>
        <a:p>
          <a:endParaRPr lang="en-US"/>
        </a:p>
      </dgm:t>
    </dgm:pt>
    <dgm:pt modelId="{CD96EAAC-5BF5-1244-87A6-96EB254AA692}" type="pres">
      <dgm:prSet presAssocID="{F58BE4DF-411F-2A41-940D-68DF8D565599}" presName="space" presStyleCnt="0"/>
      <dgm:spPr/>
    </dgm:pt>
    <dgm:pt modelId="{6F001C1E-FA36-A944-A1F2-E6DE1B34AEDF}" type="pres">
      <dgm:prSet presAssocID="{18241CF9-9E80-E34F-90D1-1A66B2146F1B}" presName="composite" presStyleCnt="0"/>
      <dgm:spPr/>
    </dgm:pt>
    <dgm:pt modelId="{EC933151-E13A-8940-B3FF-BF4A51CBF053}" type="pres">
      <dgm:prSet presAssocID="{18241CF9-9E80-E34F-90D1-1A66B2146F1B}" presName="parTx" presStyleLbl="alignNode1" presStyleIdx="2" presStyleCnt="5">
        <dgm:presLayoutVars>
          <dgm:chMax val="0"/>
          <dgm:chPref val="0"/>
          <dgm:bulletEnabled val="1"/>
        </dgm:presLayoutVars>
      </dgm:prSet>
      <dgm:spPr/>
      <dgm:t>
        <a:bodyPr/>
        <a:lstStyle/>
        <a:p>
          <a:endParaRPr lang="en-US"/>
        </a:p>
      </dgm:t>
    </dgm:pt>
    <dgm:pt modelId="{4007CE13-56C4-3446-AB46-15F9FEB4807E}" type="pres">
      <dgm:prSet presAssocID="{18241CF9-9E80-E34F-90D1-1A66B2146F1B}" presName="desTx" presStyleLbl="alignAccFollowNode1" presStyleIdx="2" presStyleCnt="5">
        <dgm:presLayoutVars>
          <dgm:bulletEnabled val="1"/>
        </dgm:presLayoutVars>
      </dgm:prSet>
      <dgm:spPr/>
      <dgm:t>
        <a:bodyPr/>
        <a:lstStyle/>
        <a:p>
          <a:endParaRPr lang="en-US"/>
        </a:p>
      </dgm:t>
    </dgm:pt>
    <dgm:pt modelId="{DF384FCA-3416-024A-B8CC-6C443DCFD961}" type="pres">
      <dgm:prSet presAssocID="{28B8EE84-FBF0-8446-A792-D93550AB2B99}" presName="space" presStyleCnt="0"/>
      <dgm:spPr/>
    </dgm:pt>
    <dgm:pt modelId="{C0F9E3E4-C6F9-FC4F-A58E-F3453A1912BF}" type="pres">
      <dgm:prSet presAssocID="{967A1AF1-02C8-DC4A-846F-B4660E584810}" presName="composite" presStyleCnt="0"/>
      <dgm:spPr/>
    </dgm:pt>
    <dgm:pt modelId="{935D1DFF-B050-524A-B119-0352D4B5EAD1}" type="pres">
      <dgm:prSet presAssocID="{967A1AF1-02C8-DC4A-846F-B4660E584810}" presName="parTx" presStyleLbl="alignNode1" presStyleIdx="3" presStyleCnt="5">
        <dgm:presLayoutVars>
          <dgm:chMax val="0"/>
          <dgm:chPref val="0"/>
          <dgm:bulletEnabled val="1"/>
        </dgm:presLayoutVars>
      </dgm:prSet>
      <dgm:spPr/>
      <dgm:t>
        <a:bodyPr/>
        <a:lstStyle/>
        <a:p>
          <a:endParaRPr lang="en-US"/>
        </a:p>
      </dgm:t>
    </dgm:pt>
    <dgm:pt modelId="{EAAE0164-9D8C-3647-AA42-D65E0CE7355F}" type="pres">
      <dgm:prSet presAssocID="{967A1AF1-02C8-DC4A-846F-B4660E584810}" presName="desTx" presStyleLbl="alignAccFollowNode1" presStyleIdx="3" presStyleCnt="5">
        <dgm:presLayoutVars>
          <dgm:bulletEnabled val="1"/>
        </dgm:presLayoutVars>
      </dgm:prSet>
      <dgm:spPr/>
      <dgm:t>
        <a:bodyPr/>
        <a:lstStyle/>
        <a:p>
          <a:endParaRPr lang="en-US"/>
        </a:p>
      </dgm:t>
    </dgm:pt>
    <dgm:pt modelId="{4EA7C137-5C30-0843-918E-0A0DF4A89CBD}" type="pres">
      <dgm:prSet presAssocID="{551013E2-8B66-9F48-B73B-7BA801A1AD9C}" presName="space" presStyleCnt="0"/>
      <dgm:spPr/>
    </dgm:pt>
    <dgm:pt modelId="{A8FC437C-2162-A244-8955-5B99ED904FCB}" type="pres">
      <dgm:prSet presAssocID="{0D13AC9E-2C90-9A47-8B8C-ECBF9C7A99F0}" presName="composite" presStyleCnt="0"/>
      <dgm:spPr/>
    </dgm:pt>
    <dgm:pt modelId="{812CC33C-7836-634A-A950-CAAF8BA972CB}" type="pres">
      <dgm:prSet presAssocID="{0D13AC9E-2C90-9A47-8B8C-ECBF9C7A99F0}" presName="parTx" presStyleLbl="alignNode1" presStyleIdx="4" presStyleCnt="5">
        <dgm:presLayoutVars>
          <dgm:chMax val="0"/>
          <dgm:chPref val="0"/>
          <dgm:bulletEnabled val="1"/>
        </dgm:presLayoutVars>
      </dgm:prSet>
      <dgm:spPr/>
      <dgm:t>
        <a:bodyPr/>
        <a:lstStyle/>
        <a:p>
          <a:endParaRPr lang="en-US"/>
        </a:p>
      </dgm:t>
    </dgm:pt>
    <dgm:pt modelId="{3FCB9A7B-6152-474A-BF54-DA25FA77F690}" type="pres">
      <dgm:prSet presAssocID="{0D13AC9E-2C90-9A47-8B8C-ECBF9C7A99F0}" presName="desTx" presStyleLbl="alignAccFollowNode1" presStyleIdx="4" presStyleCnt="5">
        <dgm:presLayoutVars>
          <dgm:bulletEnabled val="1"/>
        </dgm:presLayoutVars>
      </dgm:prSet>
      <dgm:spPr/>
      <dgm:t>
        <a:bodyPr/>
        <a:lstStyle/>
        <a:p>
          <a:endParaRPr lang="en-US"/>
        </a:p>
      </dgm:t>
    </dgm:pt>
  </dgm:ptLst>
  <dgm:cxnLst>
    <dgm:cxn modelId="{51FA234E-987C-F742-BFFA-044202F56C7F}" srcId="{78531BFF-8415-0244-9385-1F9F5B762888}" destId="{D379CEA0-37CC-EB46-B315-E82C57C9E7A2}" srcOrd="1" destOrd="0" parTransId="{590FEB96-6F92-6C4E-95F8-00F8F15643E6}" sibTransId="{EE2F816B-3E33-B148-B975-8C4937E3E8ED}"/>
    <dgm:cxn modelId="{E9CE271D-8E06-EA46-9DEC-2225BB4F14BE}" type="presOf" srcId="{78531BFF-8415-0244-9385-1F9F5B762888}" destId="{CA6D5C8A-940E-0A4A-A724-B614A2E9558C}" srcOrd="0" destOrd="0" presId="urn:microsoft.com/office/officeart/2005/8/layout/hList1"/>
    <dgm:cxn modelId="{72251605-1593-E942-9403-1549E6F623F1}" srcId="{18241CF9-9E80-E34F-90D1-1A66B2146F1B}" destId="{FDF7229E-08FF-B944-91DC-6EA91D67465C}" srcOrd="2" destOrd="0" parTransId="{45943E50-404D-8D4F-B01D-8E135F0AA539}" sibTransId="{4455255B-40E4-EE43-B984-FDD513599E50}"/>
    <dgm:cxn modelId="{896D861F-49FC-C14B-902A-A6C60D2AE2D1}" type="presOf" srcId="{0D13AC9E-2C90-9A47-8B8C-ECBF9C7A99F0}" destId="{812CC33C-7836-634A-A950-CAAF8BA972CB}" srcOrd="0" destOrd="0" presId="urn:microsoft.com/office/officeart/2005/8/layout/hList1"/>
    <dgm:cxn modelId="{89DAA16A-30F0-784A-A0CB-B0DFF8DCB406}" srcId="{967A1AF1-02C8-DC4A-846F-B4660E584810}" destId="{77025C9B-EAA1-E947-947E-F1CED71E83A1}" srcOrd="2" destOrd="0" parTransId="{0EB1591B-22BB-1E45-A69B-2555125757F7}" sibTransId="{D75E60F5-6582-4246-BFDB-5CFE344A9AF1}"/>
    <dgm:cxn modelId="{F5DC09A0-EA8E-AA4A-BB07-91BE0BB16545}" srcId="{6DEA8BE5-94E4-3344-8F45-7CE8DC8A7D82}" destId="{8A53CE36-7A81-7543-9DC8-CEB890CE3897}" srcOrd="2" destOrd="0" parTransId="{89940206-2FF0-2449-8C9A-794D462CE71E}" sibTransId="{FF068676-BAD1-9E4C-BBC2-4DC70925AFD2}"/>
    <dgm:cxn modelId="{6074D042-E64D-E447-BAB8-7ECFB2E4E41E}" type="presOf" srcId="{6246106E-C578-FA4E-857D-BB71C1A06301}" destId="{EAAE0164-9D8C-3647-AA42-D65E0CE7355F}" srcOrd="0" destOrd="1" presId="urn:microsoft.com/office/officeart/2005/8/layout/hList1"/>
    <dgm:cxn modelId="{870E4147-0804-8549-BC1F-7690944EB6DF}" srcId="{967A1AF1-02C8-DC4A-846F-B4660E584810}" destId="{D54FBDDA-887E-BD44-BECC-D0FA12DA461A}" srcOrd="3" destOrd="0" parTransId="{BFB6CCC3-EB19-8F4B-A52B-A6FA18C67731}" sibTransId="{A0C46658-3F53-1B46-BC38-C08F01370EBE}"/>
    <dgm:cxn modelId="{6C6EB7B5-18A2-7A4C-B001-B1F4B3894406}" type="presOf" srcId="{6DEA8BE5-94E4-3344-8F45-7CE8DC8A7D82}" destId="{0C621C32-34DC-B247-A43A-2C8EED239272}" srcOrd="0" destOrd="0" presId="urn:microsoft.com/office/officeart/2005/8/layout/hList1"/>
    <dgm:cxn modelId="{7BEAD805-C2EF-ED4C-A94D-D08276AE3A66}" type="presOf" srcId="{7C6E72A0-DE1A-B140-A2B7-4F2D506EC81B}" destId="{3FCB9A7B-6152-474A-BF54-DA25FA77F690}" srcOrd="0" destOrd="1" presId="urn:microsoft.com/office/officeart/2005/8/layout/hList1"/>
    <dgm:cxn modelId="{55332631-5A55-2C42-8510-B8C4293C8E8D}" srcId="{78531BFF-8415-0244-9385-1F9F5B762888}" destId="{E0C762E9-5FAD-8D41-B1EE-B669254BEAF9}" srcOrd="0" destOrd="0" parTransId="{689237CB-D13D-5F4F-A922-FCDCD9940386}" sibTransId="{5FB0B480-8E92-E14C-B8E9-983609CD38B4}"/>
    <dgm:cxn modelId="{FE9185E0-1DBC-0440-93C4-44D0EA08B8C6}" srcId="{204A9127-BC35-634C-9540-F3E861408D72}" destId="{18241CF9-9E80-E34F-90D1-1A66B2146F1B}" srcOrd="2" destOrd="0" parTransId="{9D8F5ED6-E7D7-F84E-A54B-8600A8013F83}" sibTransId="{28B8EE84-FBF0-8446-A792-D93550AB2B99}"/>
    <dgm:cxn modelId="{EE3E9475-F9A0-B143-A4C2-B3D69DB3BA37}" type="presOf" srcId="{D77445CB-6B0E-C14A-9C2F-CD6429E61AD2}" destId="{3FCB9A7B-6152-474A-BF54-DA25FA77F690}" srcOrd="0" destOrd="0" presId="urn:microsoft.com/office/officeart/2005/8/layout/hList1"/>
    <dgm:cxn modelId="{9356A7B4-AA10-C042-B192-2069E3419F1A}" type="presOf" srcId="{77025C9B-EAA1-E947-947E-F1CED71E83A1}" destId="{EAAE0164-9D8C-3647-AA42-D65E0CE7355F}" srcOrd="0" destOrd="2" presId="urn:microsoft.com/office/officeart/2005/8/layout/hList1"/>
    <dgm:cxn modelId="{EDE35F79-C587-9843-B455-BCCDD7710977}" srcId="{6DEA8BE5-94E4-3344-8F45-7CE8DC8A7D82}" destId="{30C1F5EA-0A07-1B40-9E11-3FC1068DCCF1}" srcOrd="0" destOrd="0" parTransId="{4ACBCC69-37BE-2E47-A062-68D61336593B}" sibTransId="{87AB3252-C378-E340-9EA7-9D058BDA038E}"/>
    <dgm:cxn modelId="{9E3400E3-5B49-B049-9202-29CF8D0DE6C1}" type="presOf" srcId="{8A53CE36-7A81-7543-9DC8-CEB890CE3897}" destId="{617E2E4B-E418-D645-8F7C-3FF5B7649631}" srcOrd="0" destOrd="2" presId="urn:microsoft.com/office/officeart/2005/8/layout/hList1"/>
    <dgm:cxn modelId="{C58CC517-E440-8143-916F-244697841910}" srcId="{204A9127-BC35-634C-9540-F3E861408D72}" destId="{78531BFF-8415-0244-9385-1F9F5B762888}" srcOrd="0" destOrd="0" parTransId="{C9E6954A-2FA5-7E40-8B8A-678A875B853B}" sibTransId="{E06EA244-BD47-2847-93B1-0E4409B54A22}"/>
    <dgm:cxn modelId="{4F80AF27-80F4-6140-88F5-6FDB82F703AF}" srcId="{204A9127-BC35-634C-9540-F3E861408D72}" destId="{0D13AC9E-2C90-9A47-8B8C-ECBF9C7A99F0}" srcOrd="4" destOrd="0" parTransId="{F381A653-5341-D24F-A9B8-28CE20E8BA3F}" sibTransId="{4732D799-7CDF-FC49-AF4D-2C15D2F5846F}"/>
    <dgm:cxn modelId="{899F9C1D-7195-144F-BEBB-38D7FC044EDF}" type="presOf" srcId="{204A9127-BC35-634C-9540-F3E861408D72}" destId="{0AE81A7A-D364-B64C-952B-C17A24B9622A}" srcOrd="0" destOrd="0" presId="urn:microsoft.com/office/officeart/2005/8/layout/hList1"/>
    <dgm:cxn modelId="{C161298A-8A1D-6A46-BD5C-AF00A150989C}" type="presOf" srcId="{2F5B2230-3F49-5F44-BF89-A72F65EDDBB6}" destId="{4007CE13-56C4-3446-AB46-15F9FEB4807E}" srcOrd="0" destOrd="0" presId="urn:microsoft.com/office/officeart/2005/8/layout/hList1"/>
    <dgm:cxn modelId="{858AA1FC-BD14-5842-8F15-441A9EA573A4}" type="presOf" srcId="{967A1AF1-02C8-DC4A-846F-B4660E584810}" destId="{935D1DFF-B050-524A-B119-0352D4B5EAD1}" srcOrd="0" destOrd="0" presId="urn:microsoft.com/office/officeart/2005/8/layout/hList1"/>
    <dgm:cxn modelId="{9C0B5F0A-8016-4143-80A0-C96D6180A491}" srcId="{78531BFF-8415-0244-9385-1F9F5B762888}" destId="{CF36A764-9717-F64B-B752-3A536E1923BE}" srcOrd="2" destOrd="0" parTransId="{59900BF1-22C7-6C45-AB87-F0E05C0C86EC}" sibTransId="{55D61023-CCAF-4045-AC19-43D3B7EC4115}"/>
    <dgm:cxn modelId="{9138F256-1088-384A-BC7A-43D9B50CA5E9}" type="presOf" srcId="{C53FA115-BF83-2B4F-942A-F9F729572AEE}" destId="{617E2E4B-E418-D645-8F7C-3FF5B7649631}" srcOrd="0" destOrd="3" presId="urn:microsoft.com/office/officeart/2005/8/layout/hList1"/>
    <dgm:cxn modelId="{3631A8BF-FB7A-1046-BCB7-3FFBB8896029}" srcId="{204A9127-BC35-634C-9540-F3E861408D72}" destId="{967A1AF1-02C8-DC4A-846F-B4660E584810}" srcOrd="3" destOrd="0" parTransId="{DF3C0EE1-E611-BD4C-9BAB-DA8C6E96F71F}" sibTransId="{551013E2-8B66-9F48-B73B-7BA801A1AD9C}"/>
    <dgm:cxn modelId="{E9A19130-A988-1240-86DF-8C3C0238D856}" type="presOf" srcId="{9E369994-390A-3345-B07C-E533FFCAE58B}" destId="{617E2E4B-E418-D645-8F7C-3FF5B7649631}" srcOrd="0" destOrd="1" presId="urn:microsoft.com/office/officeart/2005/8/layout/hList1"/>
    <dgm:cxn modelId="{A30B01AB-651D-ED4A-BEB6-471B549CEDA2}" srcId="{967A1AF1-02C8-DC4A-846F-B4660E584810}" destId="{6246106E-C578-FA4E-857D-BB71C1A06301}" srcOrd="1" destOrd="0" parTransId="{5938B8E4-D545-2C4A-AC92-92ACFF12BA26}" sibTransId="{E2CE42F6-76CF-0449-972C-228FB1F14BB0}"/>
    <dgm:cxn modelId="{B8B90996-FBB7-254F-921A-7DA30129D2FD}" srcId="{6DEA8BE5-94E4-3344-8F45-7CE8DC8A7D82}" destId="{C53FA115-BF83-2B4F-942A-F9F729572AEE}" srcOrd="3" destOrd="0" parTransId="{2AE76BCE-5CCF-144F-846C-ED4C7236F064}" sibTransId="{0AF8D25E-8C90-9C4B-8570-0A6954AB9F19}"/>
    <dgm:cxn modelId="{4F00CB56-FE56-FD49-B777-D7EF538D47F3}" type="presOf" srcId="{34891C3D-7705-D443-89A3-3735E9A822B9}" destId="{EAAE0164-9D8C-3647-AA42-D65E0CE7355F}" srcOrd="0" destOrd="0" presId="urn:microsoft.com/office/officeart/2005/8/layout/hList1"/>
    <dgm:cxn modelId="{B8F2CB56-9E14-7244-8892-E95437B7883F}" srcId="{18241CF9-9E80-E34F-90D1-1A66B2146F1B}" destId="{7E1182EF-7607-4941-9EB3-6B147E76E0A5}" srcOrd="1" destOrd="0" parTransId="{F5E4B3DB-414A-D041-9378-95C237CC2574}" sibTransId="{90AAB0CB-587B-4D4A-A236-A5DA8AE967D6}"/>
    <dgm:cxn modelId="{49BA8415-F5EB-124C-8BA3-7E6E7FFE8C08}" type="presOf" srcId="{CF36A764-9717-F64B-B752-3A536E1923BE}" destId="{FACD4E07-AD99-6E43-B368-885A9D8A8CB3}" srcOrd="0" destOrd="2" presId="urn:microsoft.com/office/officeart/2005/8/layout/hList1"/>
    <dgm:cxn modelId="{1FA4F2D3-3D65-9244-A739-4029CAB22F6C}" type="presOf" srcId="{7E1182EF-7607-4941-9EB3-6B147E76E0A5}" destId="{4007CE13-56C4-3446-AB46-15F9FEB4807E}" srcOrd="0" destOrd="1" presId="urn:microsoft.com/office/officeart/2005/8/layout/hList1"/>
    <dgm:cxn modelId="{EE071CDD-906D-214C-9109-D5A021017ECF}" type="presOf" srcId="{30C1F5EA-0A07-1B40-9E11-3FC1068DCCF1}" destId="{617E2E4B-E418-D645-8F7C-3FF5B7649631}" srcOrd="0" destOrd="0" presId="urn:microsoft.com/office/officeart/2005/8/layout/hList1"/>
    <dgm:cxn modelId="{39852939-4284-3549-A7FC-FE8720E27901}" type="presOf" srcId="{D54FBDDA-887E-BD44-BECC-D0FA12DA461A}" destId="{EAAE0164-9D8C-3647-AA42-D65E0CE7355F}" srcOrd="0" destOrd="3" presId="urn:microsoft.com/office/officeart/2005/8/layout/hList1"/>
    <dgm:cxn modelId="{DB9C5774-4F6D-0849-B58A-EF02A52F083D}" type="presOf" srcId="{FDF7229E-08FF-B944-91DC-6EA91D67465C}" destId="{4007CE13-56C4-3446-AB46-15F9FEB4807E}" srcOrd="0" destOrd="2" presId="urn:microsoft.com/office/officeart/2005/8/layout/hList1"/>
    <dgm:cxn modelId="{C78A93F2-632E-3A4E-9978-99092EA0BF96}" srcId="{6DEA8BE5-94E4-3344-8F45-7CE8DC8A7D82}" destId="{9E369994-390A-3345-B07C-E533FFCAE58B}" srcOrd="1" destOrd="0" parTransId="{735ADB3B-E5FC-B247-9D85-76C28970040B}" sibTransId="{B29340D2-62E9-AB4B-B0F0-D1E93C2A6B48}"/>
    <dgm:cxn modelId="{1C0ABF88-CDF1-D14B-A1DD-6983E9A8C8D4}" srcId="{18241CF9-9E80-E34F-90D1-1A66B2146F1B}" destId="{2F5B2230-3F49-5F44-BF89-A72F65EDDBB6}" srcOrd="0" destOrd="0" parTransId="{D87650DF-402D-B645-96AF-2451F77E48CE}" sibTransId="{E65A7192-F573-A64D-A9D8-0F2C81C83DA6}"/>
    <dgm:cxn modelId="{5150D941-4AF9-2C44-9C31-12767A3C0AA3}" type="presOf" srcId="{18241CF9-9E80-E34F-90D1-1A66B2146F1B}" destId="{EC933151-E13A-8940-B3FF-BF4A51CBF053}" srcOrd="0" destOrd="0" presId="urn:microsoft.com/office/officeart/2005/8/layout/hList1"/>
    <dgm:cxn modelId="{4FA2BFCA-471A-5647-A3E2-694A29830E42}" srcId="{0D13AC9E-2C90-9A47-8B8C-ECBF9C7A99F0}" destId="{D77445CB-6B0E-C14A-9C2F-CD6429E61AD2}" srcOrd="0" destOrd="0" parTransId="{3FC9BB91-295F-8B4C-9C0F-E8348E4500FF}" sibTransId="{BD559574-4D61-5A4E-A5F5-CE05E4536616}"/>
    <dgm:cxn modelId="{DFDD2239-5E56-8D48-9498-1F85A020C995}" srcId="{0D13AC9E-2C90-9A47-8B8C-ECBF9C7A99F0}" destId="{7C6E72A0-DE1A-B140-A2B7-4F2D506EC81B}" srcOrd="1" destOrd="0" parTransId="{75F6EF05-F2BF-4C43-956E-EF44CE02B14B}" sibTransId="{C641E0FB-5FF1-2941-B96B-561EE34CDEDA}"/>
    <dgm:cxn modelId="{12ECEAFD-5383-AD44-A62F-9B8DDDC8D4DF}" srcId="{967A1AF1-02C8-DC4A-846F-B4660E584810}" destId="{34891C3D-7705-D443-89A3-3735E9A822B9}" srcOrd="0" destOrd="0" parTransId="{938E2A6D-B3F3-6041-9B42-33BD0FD3564F}" sibTransId="{601B0B4E-7470-3349-A1F3-19D85B9083E4}"/>
    <dgm:cxn modelId="{8C1104AF-4939-E842-B8F9-B8076E65F898}" srcId="{204A9127-BC35-634C-9540-F3E861408D72}" destId="{6DEA8BE5-94E4-3344-8F45-7CE8DC8A7D82}" srcOrd="1" destOrd="0" parTransId="{4580008D-1513-0043-899F-4E064350817D}" sibTransId="{F58BE4DF-411F-2A41-940D-68DF8D565599}"/>
    <dgm:cxn modelId="{46A9090F-A5C5-6140-97CE-151C0C87EBDD}" type="presOf" srcId="{E0C762E9-5FAD-8D41-B1EE-B669254BEAF9}" destId="{FACD4E07-AD99-6E43-B368-885A9D8A8CB3}" srcOrd="0" destOrd="0" presId="urn:microsoft.com/office/officeart/2005/8/layout/hList1"/>
    <dgm:cxn modelId="{06B1CB2F-22DE-514E-847A-757B72A7B87A}" type="presOf" srcId="{D379CEA0-37CC-EB46-B315-E82C57C9E7A2}" destId="{FACD4E07-AD99-6E43-B368-885A9D8A8CB3}" srcOrd="0" destOrd="1" presId="urn:microsoft.com/office/officeart/2005/8/layout/hList1"/>
    <dgm:cxn modelId="{52582BBD-9E02-0F41-838A-DD2FD1D1FE2D}" type="presParOf" srcId="{0AE81A7A-D364-B64C-952B-C17A24B9622A}" destId="{EA1F93E4-A8C6-FE47-8F03-F460AF4056A7}" srcOrd="0" destOrd="0" presId="urn:microsoft.com/office/officeart/2005/8/layout/hList1"/>
    <dgm:cxn modelId="{A2A72A2C-C3C4-414F-B31C-2C3C64CA71B1}" type="presParOf" srcId="{EA1F93E4-A8C6-FE47-8F03-F460AF4056A7}" destId="{CA6D5C8A-940E-0A4A-A724-B614A2E9558C}" srcOrd="0" destOrd="0" presId="urn:microsoft.com/office/officeart/2005/8/layout/hList1"/>
    <dgm:cxn modelId="{10A7CEEA-F56B-EF4A-BE0C-F6ECBB2F97D7}" type="presParOf" srcId="{EA1F93E4-A8C6-FE47-8F03-F460AF4056A7}" destId="{FACD4E07-AD99-6E43-B368-885A9D8A8CB3}" srcOrd="1" destOrd="0" presId="urn:microsoft.com/office/officeart/2005/8/layout/hList1"/>
    <dgm:cxn modelId="{B425AA7E-A521-7743-B8B3-347AA001F936}" type="presParOf" srcId="{0AE81A7A-D364-B64C-952B-C17A24B9622A}" destId="{AB4B56D2-4CBB-A74F-BA94-D0115760288D}" srcOrd="1" destOrd="0" presId="urn:microsoft.com/office/officeart/2005/8/layout/hList1"/>
    <dgm:cxn modelId="{26835751-A3A5-7E43-9037-6E70561FB8E6}" type="presParOf" srcId="{0AE81A7A-D364-B64C-952B-C17A24B9622A}" destId="{579DECB1-75DA-8F4F-AA40-D41E15A128D5}" srcOrd="2" destOrd="0" presId="urn:microsoft.com/office/officeart/2005/8/layout/hList1"/>
    <dgm:cxn modelId="{D613FE32-0E2E-554D-A24B-D130FE11A6D4}" type="presParOf" srcId="{579DECB1-75DA-8F4F-AA40-D41E15A128D5}" destId="{0C621C32-34DC-B247-A43A-2C8EED239272}" srcOrd="0" destOrd="0" presId="urn:microsoft.com/office/officeart/2005/8/layout/hList1"/>
    <dgm:cxn modelId="{9E98BB72-8A3D-D44F-B399-EAC6DBE0E34A}" type="presParOf" srcId="{579DECB1-75DA-8F4F-AA40-D41E15A128D5}" destId="{617E2E4B-E418-D645-8F7C-3FF5B7649631}" srcOrd="1" destOrd="0" presId="urn:microsoft.com/office/officeart/2005/8/layout/hList1"/>
    <dgm:cxn modelId="{199D79D1-D42B-4041-B397-82FEFEE1D514}" type="presParOf" srcId="{0AE81A7A-D364-B64C-952B-C17A24B9622A}" destId="{CD96EAAC-5BF5-1244-87A6-96EB254AA692}" srcOrd="3" destOrd="0" presId="urn:microsoft.com/office/officeart/2005/8/layout/hList1"/>
    <dgm:cxn modelId="{B55DB5EF-6347-1D41-8994-E4D8061D2B0F}" type="presParOf" srcId="{0AE81A7A-D364-B64C-952B-C17A24B9622A}" destId="{6F001C1E-FA36-A944-A1F2-E6DE1B34AEDF}" srcOrd="4" destOrd="0" presId="urn:microsoft.com/office/officeart/2005/8/layout/hList1"/>
    <dgm:cxn modelId="{5F60CAD7-E95C-6942-A661-917CA4676969}" type="presParOf" srcId="{6F001C1E-FA36-A944-A1F2-E6DE1B34AEDF}" destId="{EC933151-E13A-8940-B3FF-BF4A51CBF053}" srcOrd="0" destOrd="0" presId="urn:microsoft.com/office/officeart/2005/8/layout/hList1"/>
    <dgm:cxn modelId="{96A09E10-75E4-E443-83F4-BD4320918C46}" type="presParOf" srcId="{6F001C1E-FA36-A944-A1F2-E6DE1B34AEDF}" destId="{4007CE13-56C4-3446-AB46-15F9FEB4807E}" srcOrd="1" destOrd="0" presId="urn:microsoft.com/office/officeart/2005/8/layout/hList1"/>
    <dgm:cxn modelId="{7A421D17-3942-7147-98D5-BA81D22268A1}" type="presParOf" srcId="{0AE81A7A-D364-B64C-952B-C17A24B9622A}" destId="{DF384FCA-3416-024A-B8CC-6C443DCFD961}" srcOrd="5" destOrd="0" presId="urn:microsoft.com/office/officeart/2005/8/layout/hList1"/>
    <dgm:cxn modelId="{D7DF9679-5AE1-3040-9B25-1C108A789AFB}" type="presParOf" srcId="{0AE81A7A-D364-B64C-952B-C17A24B9622A}" destId="{C0F9E3E4-C6F9-FC4F-A58E-F3453A1912BF}" srcOrd="6" destOrd="0" presId="urn:microsoft.com/office/officeart/2005/8/layout/hList1"/>
    <dgm:cxn modelId="{AC88655D-6BC6-1C4D-9CE8-611DB445B3BC}" type="presParOf" srcId="{C0F9E3E4-C6F9-FC4F-A58E-F3453A1912BF}" destId="{935D1DFF-B050-524A-B119-0352D4B5EAD1}" srcOrd="0" destOrd="0" presId="urn:microsoft.com/office/officeart/2005/8/layout/hList1"/>
    <dgm:cxn modelId="{7FA05480-02D9-284E-9762-22EED3ABC7B1}" type="presParOf" srcId="{C0F9E3E4-C6F9-FC4F-A58E-F3453A1912BF}" destId="{EAAE0164-9D8C-3647-AA42-D65E0CE7355F}" srcOrd="1" destOrd="0" presId="urn:microsoft.com/office/officeart/2005/8/layout/hList1"/>
    <dgm:cxn modelId="{E6AE9486-D9D6-774A-9171-14623068AEB7}" type="presParOf" srcId="{0AE81A7A-D364-B64C-952B-C17A24B9622A}" destId="{4EA7C137-5C30-0843-918E-0A0DF4A89CBD}" srcOrd="7" destOrd="0" presId="urn:microsoft.com/office/officeart/2005/8/layout/hList1"/>
    <dgm:cxn modelId="{09DA7B20-4BE6-9C47-9D4D-0F3D62D93BB7}" type="presParOf" srcId="{0AE81A7A-D364-B64C-952B-C17A24B9622A}" destId="{A8FC437C-2162-A244-8955-5B99ED904FCB}" srcOrd="8" destOrd="0" presId="urn:microsoft.com/office/officeart/2005/8/layout/hList1"/>
    <dgm:cxn modelId="{2ACD98E6-9E8F-6643-A63E-428E475C17F9}" type="presParOf" srcId="{A8FC437C-2162-A244-8955-5B99ED904FCB}" destId="{812CC33C-7836-634A-A950-CAAF8BA972CB}" srcOrd="0" destOrd="0" presId="urn:microsoft.com/office/officeart/2005/8/layout/hList1"/>
    <dgm:cxn modelId="{50925326-7DED-C342-A689-313AB2A8162A}" type="presParOf" srcId="{A8FC437C-2162-A244-8955-5B99ED904FCB}" destId="{3FCB9A7B-6152-474A-BF54-DA25FA77F69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E2B09C-8072-6D43-9642-5DF12CAC119D}" type="doc">
      <dgm:prSet loTypeId="urn:microsoft.com/office/officeart/2005/8/layout/hChevron3" loCatId="" qsTypeId="urn:microsoft.com/office/officeart/2005/8/quickstyle/simple4" qsCatId="simple" csTypeId="urn:microsoft.com/office/officeart/2005/8/colors/accent1_2" csCatId="accent1" phldr="1"/>
      <dgm:spPr/>
    </dgm:pt>
    <dgm:pt modelId="{51DC4BA2-76AD-1743-9B09-0B233BBE3635}">
      <dgm:prSet phldrT="[Text]"/>
      <dgm:spPr/>
      <dgm:t>
        <a:bodyPr/>
        <a:lstStyle/>
        <a:p>
          <a:r>
            <a:rPr lang="zh-TW" altLang="en-US" dirty="0" smtClean="0">
              <a:solidFill>
                <a:schemeClr val="tx1"/>
              </a:solidFill>
            </a:rPr>
            <a:t>變更時需要的</a:t>
          </a:r>
          <a:endParaRPr lang="en-US" dirty="0">
            <a:solidFill>
              <a:schemeClr val="tx1"/>
            </a:solidFill>
          </a:endParaRPr>
        </a:p>
      </dgm:t>
    </dgm:pt>
    <dgm:pt modelId="{58B7FB58-6A56-1646-AD23-E9DA59377E5E}" type="parTrans" cxnId="{0A04A1E0-AA22-3542-B4E6-68404E668E34}">
      <dgm:prSet/>
      <dgm:spPr/>
      <dgm:t>
        <a:bodyPr/>
        <a:lstStyle/>
        <a:p>
          <a:endParaRPr lang="en-US"/>
        </a:p>
      </dgm:t>
    </dgm:pt>
    <dgm:pt modelId="{016F30A4-65E8-564C-BA37-8C3773FB4089}" type="sibTrans" cxnId="{0A04A1E0-AA22-3542-B4E6-68404E668E34}">
      <dgm:prSet/>
      <dgm:spPr/>
      <dgm:t>
        <a:bodyPr/>
        <a:lstStyle/>
        <a:p>
          <a:endParaRPr lang="en-US"/>
        </a:p>
      </dgm:t>
    </dgm:pt>
    <dgm:pt modelId="{ED794743-29AE-6641-B63B-E88A34CCC36F}">
      <dgm:prSet phldrT="[Text]"/>
      <dgm:spPr/>
      <dgm:t>
        <a:bodyPr/>
        <a:lstStyle/>
        <a:p>
          <a:r>
            <a:rPr lang="zh-TW" altLang="en-US" dirty="0" smtClean="0">
              <a:solidFill>
                <a:schemeClr val="tx1"/>
              </a:solidFill>
            </a:rPr>
            <a:t>建立變更請求</a:t>
          </a:r>
          <a:endParaRPr lang="en-US" dirty="0">
            <a:solidFill>
              <a:schemeClr val="tx1"/>
            </a:solidFill>
          </a:endParaRPr>
        </a:p>
      </dgm:t>
    </dgm:pt>
    <dgm:pt modelId="{38E461F6-5D06-794E-AE3A-7EE147D6B204}" type="parTrans" cxnId="{40862EE2-48C0-4A47-8008-7D601B6E40B9}">
      <dgm:prSet/>
      <dgm:spPr/>
      <dgm:t>
        <a:bodyPr/>
        <a:lstStyle/>
        <a:p>
          <a:endParaRPr lang="en-US"/>
        </a:p>
      </dgm:t>
    </dgm:pt>
    <dgm:pt modelId="{2309C75F-813E-9848-8D6B-D8E8F7BE3ACB}" type="sibTrans" cxnId="{40862EE2-48C0-4A47-8008-7D601B6E40B9}">
      <dgm:prSet/>
      <dgm:spPr/>
      <dgm:t>
        <a:bodyPr/>
        <a:lstStyle/>
        <a:p>
          <a:endParaRPr lang="en-US"/>
        </a:p>
      </dgm:t>
    </dgm:pt>
    <dgm:pt modelId="{B00EF48A-9055-6445-B866-C78D674CE599}">
      <dgm:prSet phldrT="[Text]"/>
      <dgm:spPr/>
      <dgm:t>
        <a:bodyPr/>
        <a:lstStyle/>
        <a:p>
          <a:r>
            <a:rPr lang="zh-TW" altLang="en-US" dirty="0" smtClean="0">
              <a:solidFill>
                <a:schemeClr val="tx1"/>
              </a:solidFill>
            </a:rPr>
            <a:t>讓變更被核准</a:t>
          </a:r>
          <a:endParaRPr lang="en-US" dirty="0">
            <a:solidFill>
              <a:schemeClr val="tx1"/>
            </a:solidFill>
          </a:endParaRPr>
        </a:p>
      </dgm:t>
    </dgm:pt>
    <dgm:pt modelId="{8E582DB6-7A89-4541-A39E-109308F2C130}" type="parTrans" cxnId="{B7C622F5-A093-F849-8FFA-9DD1D6D9F4B7}">
      <dgm:prSet/>
      <dgm:spPr/>
      <dgm:t>
        <a:bodyPr/>
        <a:lstStyle/>
        <a:p>
          <a:endParaRPr lang="en-US"/>
        </a:p>
      </dgm:t>
    </dgm:pt>
    <dgm:pt modelId="{012C2D7A-6497-F741-A8BA-AA656047195A}" type="sibTrans" cxnId="{B7C622F5-A093-F849-8FFA-9DD1D6D9F4B7}">
      <dgm:prSet/>
      <dgm:spPr/>
      <dgm:t>
        <a:bodyPr/>
        <a:lstStyle/>
        <a:p>
          <a:endParaRPr lang="en-US"/>
        </a:p>
      </dgm:t>
    </dgm:pt>
    <dgm:pt modelId="{4BF3FF5D-383C-1D43-B45C-242A9B7E3730}">
      <dgm:prSet phldrT="[Text]"/>
      <dgm:spPr/>
      <dgm:t>
        <a:bodyPr/>
        <a:lstStyle/>
        <a:p>
          <a:r>
            <a:rPr lang="zh-TW" altLang="en-US" dirty="0" smtClean="0">
              <a:solidFill>
                <a:schemeClr val="tx1"/>
              </a:solidFill>
            </a:rPr>
            <a:t>建立新的基準線</a:t>
          </a:r>
          <a:endParaRPr lang="en-US" dirty="0">
            <a:solidFill>
              <a:schemeClr val="tx1"/>
            </a:solidFill>
          </a:endParaRPr>
        </a:p>
      </dgm:t>
    </dgm:pt>
    <dgm:pt modelId="{BF4CBCDF-DE5F-0E40-B895-4949404382AB}" type="parTrans" cxnId="{E93410D8-D4B4-2E40-ACE5-9EB60A145554}">
      <dgm:prSet/>
      <dgm:spPr/>
      <dgm:t>
        <a:bodyPr/>
        <a:lstStyle/>
        <a:p>
          <a:endParaRPr lang="en-US"/>
        </a:p>
      </dgm:t>
    </dgm:pt>
    <dgm:pt modelId="{A44BB45A-ED5F-4641-B53E-96761BADD253}" type="sibTrans" cxnId="{E93410D8-D4B4-2E40-ACE5-9EB60A145554}">
      <dgm:prSet/>
      <dgm:spPr/>
      <dgm:t>
        <a:bodyPr/>
        <a:lstStyle/>
        <a:p>
          <a:endParaRPr lang="en-US"/>
        </a:p>
      </dgm:t>
    </dgm:pt>
    <dgm:pt modelId="{4F5BD67B-7770-614F-85BD-51E402808467}">
      <dgm:prSet phldrT="[Text]"/>
      <dgm:spPr/>
      <dgm:t>
        <a:bodyPr/>
        <a:lstStyle/>
        <a:p>
          <a:r>
            <a:rPr lang="zh-TW" altLang="en-US" dirty="0" smtClean="0">
              <a:solidFill>
                <a:schemeClr val="tx1"/>
              </a:solidFill>
            </a:rPr>
            <a:t>進行差異分析</a:t>
          </a:r>
          <a:endParaRPr lang="en-US" dirty="0">
            <a:solidFill>
              <a:schemeClr val="tx1"/>
            </a:solidFill>
          </a:endParaRPr>
        </a:p>
      </dgm:t>
    </dgm:pt>
    <dgm:pt modelId="{E577E9A6-F477-5444-8DCB-DA3B1947409A}" type="parTrans" cxnId="{A988A50D-8F1E-1B41-9F1A-32BB518EABC6}">
      <dgm:prSet/>
      <dgm:spPr/>
      <dgm:t>
        <a:bodyPr/>
        <a:lstStyle/>
        <a:p>
          <a:endParaRPr lang="en-US"/>
        </a:p>
      </dgm:t>
    </dgm:pt>
    <dgm:pt modelId="{753B4A13-F567-FD4D-8BA8-8C0AB7466950}" type="sibTrans" cxnId="{A988A50D-8F1E-1B41-9F1A-32BB518EABC6}">
      <dgm:prSet/>
      <dgm:spPr/>
      <dgm:t>
        <a:bodyPr/>
        <a:lstStyle/>
        <a:p>
          <a:endParaRPr lang="en-US"/>
        </a:p>
      </dgm:t>
    </dgm:pt>
    <dgm:pt modelId="{5CA36EA7-6C64-E34B-BC74-BB10526F752A}">
      <dgm:prSet phldrT="[Text]"/>
      <dgm:spPr/>
      <dgm:t>
        <a:bodyPr/>
        <a:lstStyle/>
        <a:p>
          <a:r>
            <a:rPr lang="zh-TW" altLang="en-US" dirty="0" smtClean="0">
              <a:solidFill>
                <a:schemeClr val="tx1"/>
              </a:solidFill>
            </a:rPr>
            <a:t>重新規劃工作</a:t>
          </a:r>
          <a:endParaRPr lang="en-US" dirty="0">
            <a:solidFill>
              <a:schemeClr val="tx1"/>
            </a:solidFill>
          </a:endParaRPr>
        </a:p>
      </dgm:t>
    </dgm:pt>
    <dgm:pt modelId="{6CB649FB-C228-5144-BC01-E708C1F12D62}" type="parTrans" cxnId="{AC3C07EB-650C-0E44-BAE3-B64161878F86}">
      <dgm:prSet/>
      <dgm:spPr/>
      <dgm:t>
        <a:bodyPr/>
        <a:lstStyle/>
        <a:p>
          <a:endParaRPr lang="en-US"/>
        </a:p>
      </dgm:t>
    </dgm:pt>
    <dgm:pt modelId="{39000A44-B2C0-6A48-A1B8-5885359E5F03}" type="sibTrans" cxnId="{AC3C07EB-650C-0E44-BAE3-B64161878F86}">
      <dgm:prSet/>
      <dgm:spPr/>
      <dgm:t>
        <a:bodyPr/>
        <a:lstStyle/>
        <a:p>
          <a:endParaRPr lang="en-US"/>
        </a:p>
      </dgm:t>
    </dgm:pt>
    <dgm:pt modelId="{C5A29908-81C6-0144-AB9C-9228DC57FE12}" type="pres">
      <dgm:prSet presAssocID="{1EE2B09C-8072-6D43-9642-5DF12CAC119D}" presName="Name0" presStyleCnt="0">
        <dgm:presLayoutVars>
          <dgm:dir/>
          <dgm:resizeHandles val="exact"/>
        </dgm:presLayoutVars>
      </dgm:prSet>
      <dgm:spPr/>
    </dgm:pt>
    <dgm:pt modelId="{50AD6A5F-D61A-D844-A4DB-89FCBAB4E73E}" type="pres">
      <dgm:prSet presAssocID="{51DC4BA2-76AD-1743-9B09-0B233BBE3635}" presName="parTxOnly" presStyleLbl="node1" presStyleIdx="0" presStyleCnt="6" custLinFactNeighborX="18360" custLinFactNeighborY="-97307">
        <dgm:presLayoutVars>
          <dgm:bulletEnabled val="1"/>
        </dgm:presLayoutVars>
      </dgm:prSet>
      <dgm:spPr/>
      <dgm:t>
        <a:bodyPr/>
        <a:lstStyle/>
        <a:p>
          <a:endParaRPr lang="en-US"/>
        </a:p>
      </dgm:t>
    </dgm:pt>
    <dgm:pt modelId="{BC8654DD-4155-5248-92A3-9D443A5928A0}" type="pres">
      <dgm:prSet presAssocID="{016F30A4-65E8-564C-BA37-8C3773FB4089}" presName="parSpace" presStyleCnt="0"/>
      <dgm:spPr/>
    </dgm:pt>
    <dgm:pt modelId="{B9B7B05E-973A-DD4A-ACD4-6705C990283B}" type="pres">
      <dgm:prSet presAssocID="{ED794743-29AE-6641-B63B-E88A34CCC36F}" presName="parTxOnly" presStyleLbl="node1" presStyleIdx="1" presStyleCnt="6" custLinFactNeighborX="18360" custLinFactNeighborY="-97307">
        <dgm:presLayoutVars>
          <dgm:bulletEnabled val="1"/>
        </dgm:presLayoutVars>
      </dgm:prSet>
      <dgm:spPr/>
      <dgm:t>
        <a:bodyPr/>
        <a:lstStyle/>
        <a:p>
          <a:endParaRPr lang="en-US"/>
        </a:p>
      </dgm:t>
    </dgm:pt>
    <dgm:pt modelId="{02CDA1D4-74CB-0540-9938-A77795927897}" type="pres">
      <dgm:prSet presAssocID="{2309C75F-813E-9848-8D6B-D8E8F7BE3ACB}" presName="parSpace" presStyleCnt="0"/>
      <dgm:spPr/>
    </dgm:pt>
    <dgm:pt modelId="{EB2E9368-89B9-C643-B5E2-F66180D572DE}" type="pres">
      <dgm:prSet presAssocID="{B00EF48A-9055-6445-B866-C78D674CE599}" presName="parTxOnly" presStyleLbl="node1" presStyleIdx="2" presStyleCnt="6" custLinFactNeighborX="18360" custLinFactNeighborY="-97307">
        <dgm:presLayoutVars>
          <dgm:bulletEnabled val="1"/>
        </dgm:presLayoutVars>
      </dgm:prSet>
      <dgm:spPr/>
      <dgm:t>
        <a:bodyPr/>
        <a:lstStyle/>
        <a:p>
          <a:endParaRPr lang="en-US"/>
        </a:p>
      </dgm:t>
    </dgm:pt>
    <dgm:pt modelId="{72406052-1006-3B40-9852-A6B7EA42BBDE}" type="pres">
      <dgm:prSet presAssocID="{012C2D7A-6497-F741-A8BA-AA656047195A}" presName="parSpace" presStyleCnt="0"/>
      <dgm:spPr/>
    </dgm:pt>
    <dgm:pt modelId="{E984E959-DEC8-B345-A184-35B03322440C}" type="pres">
      <dgm:prSet presAssocID="{4F5BD67B-7770-614F-85BD-51E402808467}" presName="parTxOnly" presStyleLbl="node1" presStyleIdx="3" presStyleCnt="6" custLinFactNeighborX="18360" custLinFactNeighborY="-97307">
        <dgm:presLayoutVars>
          <dgm:bulletEnabled val="1"/>
        </dgm:presLayoutVars>
      </dgm:prSet>
      <dgm:spPr/>
      <dgm:t>
        <a:bodyPr/>
        <a:lstStyle/>
        <a:p>
          <a:endParaRPr lang="en-US"/>
        </a:p>
      </dgm:t>
    </dgm:pt>
    <dgm:pt modelId="{B4123E8E-D950-004D-8146-548C41FCA156}" type="pres">
      <dgm:prSet presAssocID="{753B4A13-F567-FD4D-8BA8-8C0AB7466950}" presName="parSpace" presStyleCnt="0"/>
      <dgm:spPr/>
    </dgm:pt>
    <dgm:pt modelId="{C8D8CB5D-E103-7F4F-B17B-AF50308E9087}" type="pres">
      <dgm:prSet presAssocID="{5CA36EA7-6C64-E34B-BC74-BB10526F752A}" presName="parTxOnly" presStyleLbl="node1" presStyleIdx="4" presStyleCnt="6" custLinFactNeighborX="18360" custLinFactNeighborY="-97307">
        <dgm:presLayoutVars>
          <dgm:bulletEnabled val="1"/>
        </dgm:presLayoutVars>
      </dgm:prSet>
      <dgm:spPr/>
      <dgm:t>
        <a:bodyPr/>
        <a:lstStyle/>
        <a:p>
          <a:endParaRPr lang="en-US"/>
        </a:p>
      </dgm:t>
    </dgm:pt>
    <dgm:pt modelId="{58DE4D35-E448-4845-867F-3EEC81055209}" type="pres">
      <dgm:prSet presAssocID="{39000A44-B2C0-6A48-A1B8-5885359E5F03}" presName="parSpace" presStyleCnt="0"/>
      <dgm:spPr/>
    </dgm:pt>
    <dgm:pt modelId="{63372B12-B9F5-7544-AE21-AEE449D23412}" type="pres">
      <dgm:prSet presAssocID="{4BF3FF5D-383C-1D43-B45C-242A9B7E3730}" presName="parTxOnly" presStyleLbl="node1" presStyleIdx="5" presStyleCnt="6" custLinFactNeighborX="18360" custLinFactNeighborY="-97307">
        <dgm:presLayoutVars>
          <dgm:bulletEnabled val="1"/>
        </dgm:presLayoutVars>
      </dgm:prSet>
      <dgm:spPr/>
      <dgm:t>
        <a:bodyPr/>
        <a:lstStyle/>
        <a:p>
          <a:endParaRPr lang="en-US"/>
        </a:p>
      </dgm:t>
    </dgm:pt>
  </dgm:ptLst>
  <dgm:cxnLst>
    <dgm:cxn modelId="{EC9B5A4B-A4E1-8E4F-B538-E7E80B8CD9F3}" type="presOf" srcId="{B00EF48A-9055-6445-B866-C78D674CE599}" destId="{EB2E9368-89B9-C643-B5E2-F66180D572DE}" srcOrd="0" destOrd="0" presId="urn:microsoft.com/office/officeart/2005/8/layout/hChevron3"/>
    <dgm:cxn modelId="{0A04A1E0-AA22-3542-B4E6-68404E668E34}" srcId="{1EE2B09C-8072-6D43-9642-5DF12CAC119D}" destId="{51DC4BA2-76AD-1743-9B09-0B233BBE3635}" srcOrd="0" destOrd="0" parTransId="{58B7FB58-6A56-1646-AD23-E9DA59377E5E}" sibTransId="{016F30A4-65E8-564C-BA37-8C3773FB4089}"/>
    <dgm:cxn modelId="{D0C11A5E-899B-124B-8DDC-9C41FA495121}" type="presOf" srcId="{4F5BD67B-7770-614F-85BD-51E402808467}" destId="{E984E959-DEC8-B345-A184-35B03322440C}" srcOrd="0" destOrd="0" presId="urn:microsoft.com/office/officeart/2005/8/layout/hChevron3"/>
    <dgm:cxn modelId="{2809C637-9CD1-D74E-8AE6-C114E82B1645}" type="presOf" srcId="{4BF3FF5D-383C-1D43-B45C-242A9B7E3730}" destId="{63372B12-B9F5-7544-AE21-AEE449D23412}" srcOrd="0" destOrd="0" presId="urn:microsoft.com/office/officeart/2005/8/layout/hChevron3"/>
    <dgm:cxn modelId="{B7C622F5-A093-F849-8FFA-9DD1D6D9F4B7}" srcId="{1EE2B09C-8072-6D43-9642-5DF12CAC119D}" destId="{B00EF48A-9055-6445-B866-C78D674CE599}" srcOrd="2" destOrd="0" parTransId="{8E582DB6-7A89-4541-A39E-109308F2C130}" sibTransId="{012C2D7A-6497-F741-A8BA-AA656047195A}"/>
    <dgm:cxn modelId="{D314F1B6-AD09-DE43-B60D-76E4403C6403}" type="presOf" srcId="{ED794743-29AE-6641-B63B-E88A34CCC36F}" destId="{B9B7B05E-973A-DD4A-ACD4-6705C990283B}" srcOrd="0" destOrd="0" presId="urn:microsoft.com/office/officeart/2005/8/layout/hChevron3"/>
    <dgm:cxn modelId="{40862EE2-48C0-4A47-8008-7D601B6E40B9}" srcId="{1EE2B09C-8072-6D43-9642-5DF12CAC119D}" destId="{ED794743-29AE-6641-B63B-E88A34CCC36F}" srcOrd="1" destOrd="0" parTransId="{38E461F6-5D06-794E-AE3A-7EE147D6B204}" sibTransId="{2309C75F-813E-9848-8D6B-D8E8F7BE3ACB}"/>
    <dgm:cxn modelId="{AC3C07EB-650C-0E44-BAE3-B64161878F86}" srcId="{1EE2B09C-8072-6D43-9642-5DF12CAC119D}" destId="{5CA36EA7-6C64-E34B-BC74-BB10526F752A}" srcOrd="4" destOrd="0" parTransId="{6CB649FB-C228-5144-BC01-E708C1F12D62}" sibTransId="{39000A44-B2C0-6A48-A1B8-5885359E5F03}"/>
    <dgm:cxn modelId="{9E532302-19C2-344D-92C0-3B0DDFB8313A}" type="presOf" srcId="{5CA36EA7-6C64-E34B-BC74-BB10526F752A}" destId="{C8D8CB5D-E103-7F4F-B17B-AF50308E9087}" srcOrd="0" destOrd="0" presId="urn:microsoft.com/office/officeart/2005/8/layout/hChevron3"/>
    <dgm:cxn modelId="{E93410D8-D4B4-2E40-ACE5-9EB60A145554}" srcId="{1EE2B09C-8072-6D43-9642-5DF12CAC119D}" destId="{4BF3FF5D-383C-1D43-B45C-242A9B7E3730}" srcOrd="5" destOrd="0" parTransId="{BF4CBCDF-DE5F-0E40-B895-4949404382AB}" sibTransId="{A44BB45A-ED5F-4641-B53E-96761BADD253}"/>
    <dgm:cxn modelId="{E53FDFA9-EC24-B449-A2E5-F7B4DCA17C87}" type="presOf" srcId="{51DC4BA2-76AD-1743-9B09-0B233BBE3635}" destId="{50AD6A5F-D61A-D844-A4DB-89FCBAB4E73E}" srcOrd="0" destOrd="0" presId="urn:microsoft.com/office/officeart/2005/8/layout/hChevron3"/>
    <dgm:cxn modelId="{A988A50D-8F1E-1B41-9F1A-32BB518EABC6}" srcId="{1EE2B09C-8072-6D43-9642-5DF12CAC119D}" destId="{4F5BD67B-7770-614F-85BD-51E402808467}" srcOrd="3" destOrd="0" parTransId="{E577E9A6-F477-5444-8DCB-DA3B1947409A}" sibTransId="{753B4A13-F567-FD4D-8BA8-8C0AB7466950}"/>
    <dgm:cxn modelId="{5097C600-E98A-FE49-A76D-80C18B9A7C3B}" type="presOf" srcId="{1EE2B09C-8072-6D43-9642-5DF12CAC119D}" destId="{C5A29908-81C6-0144-AB9C-9228DC57FE12}" srcOrd="0" destOrd="0" presId="urn:microsoft.com/office/officeart/2005/8/layout/hChevron3"/>
    <dgm:cxn modelId="{FB34F1D9-1AE5-B244-AD4F-31E285DBA866}" type="presParOf" srcId="{C5A29908-81C6-0144-AB9C-9228DC57FE12}" destId="{50AD6A5F-D61A-D844-A4DB-89FCBAB4E73E}" srcOrd="0" destOrd="0" presId="urn:microsoft.com/office/officeart/2005/8/layout/hChevron3"/>
    <dgm:cxn modelId="{0FD79AD2-E6F1-C84F-ACC3-FDBFE9178083}" type="presParOf" srcId="{C5A29908-81C6-0144-AB9C-9228DC57FE12}" destId="{BC8654DD-4155-5248-92A3-9D443A5928A0}" srcOrd="1" destOrd="0" presId="urn:microsoft.com/office/officeart/2005/8/layout/hChevron3"/>
    <dgm:cxn modelId="{5C1F1DE1-3BC4-7641-82FF-2E7DF40E2B1B}" type="presParOf" srcId="{C5A29908-81C6-0144-AB9C-9228DC57FE12}" destId="{B9B7B05E-973A-DD4A-ACD4-6705C990283B}" srcOrd="2" destOrd="0" presId="urn:microsoft.com/office/officeart/2005/8/layout/hChevron3"/>
    <dgm:cxn modelId="{40FCF01E-1AFB-1247-9DB7-24B0AC47A52A}" type="presParOf" srcId="{C5A29908-81C6-0144-AB9C-9228DC57FE12}" destId="{02CDA1D4-74CB-0540-9938-A77795927897}" srcOrd="3" destOrd="0" presId="urn:microsoft.com/office/officeart/2005/8/layout/hChevron3"/>
    <dgm:cxn modelId="{8E3B51BC-205B-044B-8F48-F772E756E1E0}" type="presParOf" srcId="{C5A29908-81C6-0144-AB9C-9228DC57FE12}" destId="{EB2E9368-89B9-C643-B5E2-F66180D572DE}" srcOrd="4" destOrd="0" presId="urn:microsoft.com/office/officeart/2005/8/layout/hChevron3"/>
    <dgm:cxn modelId="{D0E69763-6522-5C46-95A6-E44FFC273C45}" type="presParOf" srcId="{C5A29908-81C6-0144-AB9C-9228DC57FE12}" destId="{72406052-1006-3B40-9852-A6B7EA42BBDE}" srcOrd="5" destOrd="0" presId="urn:microsoft.com/office/officeart/2005/8/layout/hChevron3"/>
    <dgm:cxn modelId="{19DBE8AF-98CF-0848-B636-B895ED846219}" type="presParOf" srcId="{C5A29908-81C6-0144-AB9C-9228DC57FE12}" destId="{E984E959-DEC8-B345-A184-35B03322440C}" srcOrd="6" destOrd="0" presId="urn:microsoft.com/office/officeart/2005/8/layout/hChevron3"/>
    <dgm:cxn modelId="{18A94ADB-DA5D-0D45-98EB-2EC251FB9EFF}" type="presParOf" srcId="{C5A29908-81C6-0144-AB9C-9228DC57FE12}" destId="{B4123E8E-D950-004D-8146-548C41FCA156}" srcOrd="7" destOrd="0" presId="urn:microsoft.com/office/officeart/2005/8/layout/hChevron3"/>
    <dgm:cxn modelId="{9A430867-64ED-024F-BEB4-08F79AED2BAA}" type="presParOf" srcId="{C5A29908-81C6-0144-AB9C-9228DC57FE12}" destId="{C8D8CB5D-E103-7F4F-B17B-AF50308E9087}" srcOrd="8" destOrd="0" presId="urn:microsoft.com/office/officeart/2005/8/layout/hChevron3"/>
    <dgm:cxn modelId="{E37B3367-3D76-4B40-A072-D559DBFE53A2}" type="presParOf" srcId="{C5A29908-81C6-0144-AB9C-9228DC57FE12}" destId="{58DE4D35-E448-4845-867F-3EEC81055209}" srcOrd="9" destOrd="0" presId="urn:microsoft.com/office/officeart/2005/8/layout/hChevron3"/>
    <dgm:cxn modelId="{0191E146-146B-1A4F-AF61-DAF6FD3D2CB0}" type="presParOf" srcId="{C5A29908-81C6-0144-AB9C-9228DC57FE12}" destId="{63372B12-B9F5-7544-AE21-AEE449D23412}"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D5C8A-940E-0A4A-A724-B614A2E9558C}">
      <dsp:nvSpPr>
        <dsp:cNvPr id="0" name=""/>
        <dsp:cNvSpPr/>
      </dsp:nvSpPr>
      <dsp:spPr>
        <a:xfrm>
          <a:off x="3126" y="131099"/>
          <a:ext cx="1198673" cy="345600"/>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sz="1200" kern="1200" dirty="0" smtClean="0">
              <a:solidFill>
                <a:srgbClr val="7030A0"/>
              </a:solidFill>
            </a:rPr>
            <a:t>整合管理</a:t>
          </a:r>
          <a:endParaRPr lang="en-US" sz="1200" kern="1200" dirty="0">
            <a:solidFill>
              <a:srgbClr val="7030A0"/>
            </a:solidFill>
          </a:endParaRPr>
        </a:p>
      </dsp:txBody>
      <dsp:txXfrm>
        <a:off x="3126" y="131099"/>
        <a:ext cx="1198673" cy="345600"/>
      </dsp:txXfrm>
    </dsp:sp>
    <dsp:sp modelId="{FACD4E07-AD99-6E43-B368-885A9D8A8CB3}">
      <dsp:nvSpPr>
        <dsp:cNvPr id="0" name=""/>
        <dsp:cNvSpPr/>
      </dsp:nvSpPr>
      <dsp:spPr>
        <a:xfrm>
          <a:off x="3126" y="476699"/>
          <a:ext cx="1198673" cy="2970776"/>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lang="zh-CN" sz="1200" kern="1200" dirty="0" smtClean="0"/>
            <a:t>以全盤視野，掌控專案全程</a:t>
          </a:r>
          <a:endParaRPr lang="zh-CN" sz="1200" b="1" kern="1200" dirty="0" smtClean="0"/>
        </a:p>
        <a:p>
          <a:pPr marL="114300" lvl="1" indent="0" algn="l" defTabSz="533400">
            <a:lnSpc>
              <a:spcPct val="90000"/>
            </a:lnSpc>
            <a:spcBef>
              <a:spcPct val="0"/>
            </a:spcBef>
            <a:spcAft>
              <a:spcPct val="15000"/>
            </a:spcAft>
            <a:buChar char="•"/>
          </a:pPr>
          <a:r>
            <a:rPr lang="zh-CN" sz="1200" kern="1200" dirty="0" smtClean="0"/>
            <a:t>專案經理必須綜合各領域知識</a:t>
          </a:r>
          <a:r>
            <a:rPr lang="zh-TW" altLang="en-US" sz="1200" kern="1200" dirty="0" smtClean="0"/>
            <a:t>，</a:t>
          </a:r>
          <a:r>
            <a:rPr lang="zh-CN" sz="1200" kern="1200" dirty="0" smtClean="0"/>
            <a:t>應用在五大流程</a:t>
          </a:r>
          <a:endParaRPr lang="en-US" altLang="zh-CN" sz="1200" kern="1200" dirty="0" smtClean="0"/>
        </a:p>
        <a:p>
          <a:pPr marL="114300" lvl="1" indent="0" algn="l" defTabSz="533400">
            <a:lnSpc>
              <a:spcPct val="90000"/>
            </a:lnSpc>
            <a:spcBef>
              <a:spcPct val="0"/>
            </a:spcBef>
            <a:spcAft>
              <a:spcPct val="15000"/>
            </a:spcAft>
            <a:buChar char="•"/>
          </a:pPr>
          <a:r>
            <a:rPr lang="zh-CN" sz="1200" kern="1200" dirty="0" smtClean="0"/>
            <a:t>想清楚做什麼</a:t>
          </a:r>
          <a:r>
            <a:rPr lang="zh-TW" altLang="en-US" sz="1200" kern="1200" dirty="0" smtClean="0"/>
            <a:t>，</a:t>
          </a:r>
          <a:r>
            <a:rPr lang="zh-CN" sz="1200" kern="1200" dirty="0" smtClean="0"/>
            <a:t>要做什麼</a:t>
          </a:r>
          <a:r>
            <a:rPr lang="zh-TW" altLang="en-US" sz="1200" kern="1200" dirty="0" smtClean="0"/>
            <a:t>，</a:t>
          </a:r>
          <a:r>
            <a:rPr lang="zh-CN" sz="1200" kern="1200" dirty="0" smtClean="0"/>
            <a:t>要怎麼做</a:t>
          </a:r>
          <a:endParaRPr lang="en-US" altLang="zh-CN" sz="1200" kern="1200" dirty="0" smtClean="0"/>
        </a:p>
        <a:p>
          <a:pPr marL="114300" lvl="1" indent="0" algn="l" defTabSz="533400">
            <a:lnSpc>
              <a:spcPct val="90000"/>
            </a:lnSpc>
            <a:spcBef>
              <a:spcPct val="0"/>
            </a:spcBef>
            <a:spcAft>
              <a:spcPct val="15000"/>
            </a:spcAft>
            <a:buChar char="•"/>
          </a:pPr>
          <a:r>
            <a:rPr lang="zh-CN" sz="1200" kern="1200" dirty="0" smtClean="0"/>
            <a:t>確保所有的工作都能到位</a:t>
          </a:r>
          <a:r>
            <a:rPr lang="en-US" altLang="zh-CN" sz="1200" kern="1200" dirty="0" smtClean="0"/>
            <a:t>,</a:t>
          </a:r>
          <a:r>
            <a:rPr lang="zh-CN" sz="1200" kern="1200" dirty="0" smtClean="0"/>
            <a:t>不出錯</a:t>
          </a:r>
          <a:endParaRPr lang="en-US" altLang="zh-CN" sz="1200" kern="1200" dirty="0" smtClean="0"/>
        </a:p>
      </dsp:txBody>
      <dsp:txXfrm>
        <a:off x="3126" y="476699"/>
        <a:ext cx="1198673" cy="2970776"/>
      </dsp:txXfrm>
    </dsp:sp>
    <dsp:sp modelId="{0C621C32-34DC-B247-A43A-2C8EED239272}">
      <dsp:nvSpPr>
        <dsp:cNvPr id="0" name=""/>
        <dsp:cNvSpPr/>
      </dsp:nvSpPr>
      <dsp:spPr>
        <a:xfrm>
          <a:off x="1369614" y="131099"/>
          <a:ext cx="1198673" cy="345600"/>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sz="1200" kern="1200" dirty="0" smtClean="0">
              <a:solidFill>
                <a:srgbClr val="7030A0"/>
              </a:solidFill>
            </a:rPr>
            <a:t>範疇管理</a:t>
          </a:r>
          <a:endParaRPr lang="en-US" sz="1200" kern="1200" dirty="0">
            <a:solidFill>
              <a:srgbClr val="7030A0"/>
            </a:solidFill>
          </a:endParaRPr>
        </a:p>
      </dsp:txBody>
      <dsp:txXfrm>
        <a:off x="1369614" y="131099"/>
        <a:ext cx="1198673" cy="345600"/>
      </dsp:txXfrm>
    </dsp:sp>
    <dsp:sp modelId="{617E2E4B-E418-D645-8F7C-3FF5B7649631}">
      <dsp:nvSpPr>
        <dsp:cNvPr id="0" name=""/>
        <dsp:cNvSpPr/>
      </dsp:nvSpPr>
      <dsp:spPr>
        <a:xfrm>
          <a:off x="1369614" y="476699"/>
          <a:ext cx="1198673" cy="2970776"/>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sz="1200" kern="1200" smtClean="0"/>
            <a:t>達成目標哪些該做哪些不該做</a:t>
          </a:r>
          <a:endParaRPr lang="en-US" sz="1200" kern="1200" dirty="0"/>
        </a:p>
        <a:p>
          <a:pPr marL="114300" lvl="1" indent="-114300" algn="l" defTabSz="533400">
            <a:lnSpc>
              <a:spcPct val="90000"/>
            </a:lnSpc>
            <a:spcBef>
              <a:spcPct val="0"/>
            </a:spcBef>
            <a:spcAft>
              <a:spcPct val="15000"/>
            </a:spcAft>
            <a:buChar char="•"/>
          </a:pPr>
          <a:r>
            <a:rPr lang="zh-CN" sz="1200" kern="1200" dirty="0" smtClean="0"/>
            <a:t>專案管理在定義及控制</a:t>
          </a:r>
          <a:endParaRPr lang="en-US" sz="1200" kern="1200" dirty="0"/>
        </a:p>
        <a:p>
          <a:pPr marL="114300" lvl="1" indent="-114300" algn="l" defTabSz="533400">
            <a:lnSpc>
              <a:spcPct val="90000"/>
            </a:lnSpc>
            <a:spcBef>
              <a:spcPct val="0"/>
            </a:spcBef>
            <a:spcAft>
              <a:spcPct val="15000"/>
            </a:spcAft>
            <a:buChar char="•"/>
          </a:pPr>
          <a:r>
            <a:rPr lang="zh-CN" sz="1200" kern="1200" dirty="0" smtClean="0"/>
            <a:t>哪些工作該納入專案，哪些又不該納入</a:t>
          </a:r>
          <a:endParaRPr lang="en-US" sz="1200" kern="1200" dirty="0"/>
        </a:p>
        <a:p>
          <a:pPr marL="114300" lvl="1" indent="-114300" algn="l" defTabSz="533400">
            <a:lnSpc>
              <a:spcPct val="90000"/>
            </a:lnSpc>
            <a:spcBef>
              <a:spcPct val="0"/>
            </a:spcBef>
            <a:spcAft>
              <a:spcPct val="15000"/>
            </a:spcAft>
            <a:buChar char="•"/>
          </a:pPr>
          <a:r>
            <a:rPr lang="zh-CN" sz="1200" kern="1200" dirty="0" smtClean="0"/>
            <a:t>確保專案已涵蓋「成功達成目標」所需的全部流程</a:t>
          </a:r>
          <a:endParaRPr lang="en-US" sz="1200" kern="1200" dirty="0"/>
        </a:p>
        <a:p>
          <a:pPr marL="114300" lvl="1" indent="-114300" algn="l" defTabSz="533400">
            <a:lnSpc>
              <a:spcPct val="90000"/>
            </a:lnSpc>
            <a:spcBef>
              <a:spcPct val="0"/>
            </a:spcBef>
            <a:spcAft>
              <a:spcPct val="15000"/>
            </a:spcAft>
            <a:buChar char="•"/>
          </a:pPr>
          <a:r>
            <a:rPr lang="zh-CN" sz="1200" kern="1200" dirty="0" smtClean="0"/>
            <a:t>沒有任何一個流程是不必要存在的</a:t>
          </a:r>
          <a:endParaRPr lang="en-US" sz="1200" kern="1200" dirty="0"/>
        </a:p>
      </dsp:txBody>
      <dsp:txXfrm>
        <a:off x="1369614" y="476699"/>
        <a:ext cx="1198673" cy="2970776"/>
      </dsp:txXfrm>
    </dsp:sp>
    <dsp:sp modelId="{EC933151-E13A-8940-B3FF-BF4A51CBF053}">
      <dsp:nvSpPr>
        <dsp:cNvPr id="0" name=""/>
        <dsp:cNvSpPr/>
      </dsp:nvSpPr>
      <dsp:spPr>
        <a:xfrm>
          <a:off x="2736101" y="131099"/>
          <a:ext cx="1198673" cy="345600"/>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sz="1200" kern="1200" dirty="0" smtClean="0">
              <a:solidFill>
                <a:srgbClr val="7030A0"/>
              </a:solidFill>
            </a:rPr>
            <a:t>時間管理</a:t>
          </a:r>
          <a:endParaRPr lang="en-US" sz="1200" kern="1200" dirty="0">
            <a:solidFill>
              <a:srgbClr val="7030A0"/>
            </a:solidFill>
          </a:endParaRPr>
        </a:p>
      </dsp:txBody>
      <dsp:txXfrm>
        <a:off x="2736101" y="131099"/>
        <a:ext cx="1198673" cy="345600"/>
      </dsp:txXfrm>
    </dsp:sp>
    <dsp:sp modelId="{4007CE13-56C4-3446-AB46-15F9FEB4807E}">
      <dsp:nvSpPr>
        <dsp:cNvPr id="0" name=""/>
        <dsp:cNvSpPr/>
      </dsp:nvSpPr>
      <dsp:spPr>
        <a:xfrm>
          <a:off x="2736101" y="476699"/>
          <a:ext cx="1198673" cy="2970776"/>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sz="1200" kern="1200" dirty="0" smtClean="0"/>
            <a:t>賦予合理期限準時開工準時收工</a:t>
          </a:r>
          <a:endParaRPr lang="en-US" sz="1200" kern="1200" dirty="0"/>
        </a:p>
        <a:p>
          <a:pPr marL="114300" lvl="1" indent="-114300" algn="l" defTabSz="533400">
            <a:lnSpc>
              <a:spcPct val="90000"/>
            </a:lnSpc>
            <a:spcBef>
              <a:spcPct val="0"/>
            </a:spcBef>
            <a:spcAft>
              <a:spcPct val="15000"/>
            </a:spcAft>
            <a:buChar char="•"/>
          </a:pPr>
          <a:r>
            <a:rPr lang="zh-CN" sz="1200" kern="1200" dirty="0" smtClean="0"/>
            <a:t>確保每個專案都能「如期完成」所需要的流程</a:t>
          </a:r>
          <a:endParaRPr lang="en-US" altLang="zh-CN" sz="1200" kern="1200" dirty="0" smtClean="0"/>
        </a:p>
        <a:p>
          <a:pPr marL="114300" lvl="1" indent="-114300" algn="l" defTabSz="533400">
            <a:lnSpc>
              <a:spcPct val="90000"/>
            </a:lnSpc>
            <a:spcBef>
              <a:spcPct val="0"/>
            </a:spcBef>
            <a:spcAft>
              <a:spcPct val="15000"/>
            </a:spcAft>
            <a:buChar char="•"/>
          </a:pPr>
          <a:r>
            <a:rPr lang="zh-CN" sz="1200" kern="1200" dirty="0" smtClean="0"/>
            <a:t>必須了解該做哪些事，要哪些支援，哪些工作有彈性，哪些絕對不能延</a:t>
          </a:r>
          <a:endParaRPr lang="en-US" altLang="zh-CN" sz="1200" kern="1200" dirty="0" smtClean="0"/>
        </a:p>
      </dsp:txBody>
      <dsp:txXfrm>
        <a:off x="2736101" y="476699"/>
        <a:ext cx="1198673" cy="2970776"/>
      </dsp:txXfrm>
    </dsp:sp>
    <dsp:sp modelId="{935D1DFF-B050-524A-B119-0352D4B5EAD1}">
      <dsp:nvSpPr>
        <dsp:cNvPr id="0" name=""/>
        <dsp:cNvSpPr/>
      </dsp:nvSpPr>
      <dsp:spPr>
        <a:xfrm>
          <a:off x="4102588" y="131099"/>
          <a:ext cx="1198673" cy="345600"/>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sz="1200" kern="1200" dirty="0" smtClean="0">
              <a:solidFill>
                <a:srgbClr val="7030A0"/>
              </a:solidFill>
            </a:rPr>
            <a:t>成本管理</a:t>
          </a:r>
          <a:endParaRPr lang="en-US" sz="1200" kern="1200" dirty="0">
            <a:solidFill>
              <a:srgbClr val="7030A0"/>
            </a:solidFill>
          </a:endParaRPr>
        </a:p>
      </dsp:txBody>
      <dsp:txXfrm>
        <a:off x="4102588" y="131099"/>
        <a:ext cx="1198673" cy="345600"/>
      </dsp:txXfrm>
    </dsp:sp>
    <dsp:sp modelId="{EAAE0164-9D8C-3647-AA42-D65E0CE7355F}">
      <dsp:nvSpPr>
        <dsp:cNvPr id="0" name=""/>
        <dsp:cNvSpPr/>
      </dsp:nvSpPr>
      <dsp:spPr>
        <a:xfrm>
          <a:off x="4102588" y="476699"/>
          <a:ext cx="1198673" cy="2970776"/>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sz="1200" kern="1200" smtClean="0"/>
            <a:t>估算預算控制三階段掌握成本</a:t>
          </a:r>
          <a:endParaRPr lang="en-US" sz="1200" kern="1200" dirty="0"/>
        </a:p>
        <a:p>
          <a:pPr marL="114300" lvl="1" indent="-114300" algn="l" defTabSz="533400">
            <a:lnSpc>
              <a:spcPct val="90000"/>
            </a:lnSpc>
            <a:spcBef>
              <a:spcPct val="0"/>
            </a:spcBef>
            <a:spcAft>
              <a:spcPct val="15000"/>
            </a:spcAft>
            <a:buChar char="•"/>
          </a:pPr>
          <a:r>
            <a:rPr lang="zh-CN" sz="1200" kern="1200" smtClean="0"/>
            <a:t>包含三個子流程：估算成本，決定預算，控制成本</a:t>
          </a:r>
          <a:endParaRPr lang="en-US" sz="1200" kern="1200"/>
        </a:p>
        <a:p>
          <a:pPr marL="114300" lvl="1" indent="-114300" algn="l" defTabSz="533400">
            <a:lnSpc>
              <a:spcPct val="90000"/>
            </a:lnSpc>
            <a:spcBef>
              <a:spcPct val="0"/>
            </a:spcBef>
            <a:spcAft>
              <a:spcPct val="15000"/>
            </a:spcAft>
            <a:buChar char="•"/>
          </a:pPr>
          <a:r>
            <a:rPr lang="zh-CN" sz="1200" kern="1200" dirty="0" smtClean="0"/>
            <a:t>減少目標與現況的差異</a:t>
          </a:r>
          <a:r>
            <a:rPr lang="zh-TW" altLang="en-US" sz="1200" kern="1200" dirty="0" smtClean="0"/>
            <a:t>，使</a:t>
          </a:r>
          <a:r>
            <a:rPr lang="zh-CN" sz="1200" kern="1200" dirty="0" smtClean="0"/>
            <a:t>成本永遠在經理人掌握中</a:t>
          </a:r>
          <a:endParaRPr lang="en-US" sz="1200" kern="1200" dirty="0"/>
        </a:p>
      </dsp:txBody>
      <dsp:txXfrm>
        <a:off x="4102588" y="476699"/>
        <a:ext cx="1198673" cy="2970776"/>
      </dsp:txXfrm>
    </dsp:sp>
    <dsp:sp modelId="{812CC33C-7836-634A-A950-CAAF8BA972CB}">
      <dsp:nvSpPr>
        <dsp:cNvPr id="0" name=""/>
        <dsp:cNvSpPr/>
      </dsp:nvSpPr>
      <dsp:spPr>
        <a:xfrm>
          <a:off x="5469075" y="131099"/>
          <a:ext cx="1198673" cy="345600"/>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sz="1200" kern="1200" dirty="0" smtClean="0">
              <a:solidFill>
                <a:srgbClr val="7030A0"/>
              </a:solidFill>
            </a:rPr>
            <a:t>品質管理</a:t>
          </a:r>
          <a:endParaRPr lang="en-US" sz="1200" kern="1200" dirty="0">
            <a:solidFill>
              <a:srgbClr val="7030A0"/>
            </a:solidFill>
          </a:endParaRPr>
        </a:p>
      </dsp:txBody>
      <dsp:txXfrm>
        <a:off x="5469075" y="131099"/>
        <a:ext cx="1198673" cy="345600"/>
      </dsp:txXfrm>
    </dsp:sp>
    <dsp:sp modelId="{3FCB9A7B-6152-474A-BF54-DA25FA77F690}">
      <dsp:nvSpPr>
        <dsp:cNvPr id="0" name=""/>
        <dsp:cNvSpPr/>
      </dsp:nvSpPr>
      <dsp:spPr>
        <a:xfrm>
          <a:off x="5469075" y="476699"/>
          <a:ext cx="1198673" cy="2970776"/>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sz="1200" kern="1200" dirty="0" smtClean="0"/>
            <a:t>品質，來自好計劃，不是多檢驗</a:t>
          </a:r>
          <a:endParaRPr lang="en-US" sz="1200" kern="1200" dirty="0"/>
        </a:p>
        <a:p>
          <a:pPr marL="114300" lvl="1" indent="-114300" algn="l" defTabSz="533400">
            <a:lnSpc>
              <a:spcPct val="90000"/>
            </a:lnSpc>
            <a:spcBef>
              <a:spcPct val="0"/>
            </a:spcBef>
            <a:spcAft>
              <a:spcPct val="15000"/>
            </a:spcAft>
            <a:buChar char="•"/>
          </a:pPr>
          <a:r>
            <a:rPr lang="zh-CN" sz="1200" kern="1200" smtClean="0"/>
            <a:t>當時間來不及或超支，品質通常最先被犧牲</a:t>
          </a:r>
          <a:endParaRPr lang="en-US" sz="1200" kern="1200"/>
        </a:p>
        <a:p>
          <a:pPr marL="114300" lvl="1" indent="-114300" algn="l" defTabSz="533400">
            <a:lnSpc>
              <a:spcPct val="90000"/>
            </a:lnSpc>
            <a:spcBef>
              <a:spcPct val="0"/>
            </a:spcBef>
            <a:spcAft>
              <a:spcPct val="15000"/>
            </a:spcAft>
            <a:buChar char="•"/>
          </a:pPr>
          <a:r>
            <a:rPr lang="zh-CN" sz="1200" kern="1200" smtClean="0"/>
            <a:t>專案合乎時間成本範疇，但品質不良後續無法順利運作</a:t>
          </a:r>
          <a:r>
            <a:rPr lang="en-US" sz="1200" kern="1200" smtClean="0"/>
            <a:t>,</a:t>
          </a:r>
          <a:r>
            <a:rPr lang="zh-CN" sz="1200" kern="1200" smtClean="0"/>
            <a:t>如時如成本也失去意義</a:t>
          </a:r>
          <a:endParaRPr lang="en-US" sz="1200" kern="1200"/>
        </a:p>
      </dsp:txBody>
      <dsp:txXfrm>
        <a:off x="5469075" y="476699"/>
        <a:ext cx="1198673" cy="2970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D5C8A-940E-0A4A-A724-B614A2E9558C}">
      <dsp:nvSpPr>
        <dsp:cNvPr id="0" name=""/>
        <dsp:cNvSpPr/>
      </dsp:nvSpPr>
      <dsp:spPr>
        <a:xfrm>
          <a:off x="3126" y="77546"/>
          <a:ext cx="1198673" cy="479469"/>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sz="1200" kern="1200" dirty="0" smtClean="0">
              <a:solidFill>
                <a:srgbClr val="7030A0"/>
              </a:solidFill>
            </a:rPr>
            <a:t>人力資源管理</a:t>
          </a:r>
          <a:endParaRPr lang="en-US" sz="1200" kern="1200" dirty="0">
            <a:solidFill>
              <a:srgbClr val="7030A0"/>
            </a:solidFill>
          </a:endParaRPr>
        </a:p>
      </dsp:txBody>
      <dsp:txXfrm>
        <a:off x="3126" y="77546"/>
        <a:ext cx="1198673" cy="479469"/>
      </dsp:txXfrm>
    </dsp:sp>
    <dsp:sp modelId="{FACD4E07-AD99-6E43-B368-885A9D8A8CB3}">
      <dsp:nvSpPr>
        <dsp:cNvPr id="0" name=""/>
        <dsp:cNvSpPr/>
      </dsp:nvSpPr>
      <dsp:spPr>
        <a:xfrm>
          <a:off x="3126" y="557015"/>
          <a:ext cx="1198673" cy="2944012"/>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sz="1200" kern="1200" dirty="0" smtClean="0"/>
            <a:t>調度人力，劃分職權，人員產能不浪費</a:t>
          </a:r>
          <a:endParaRPr lang="en-US" sz="1200" kern="1200" dirty="0"/>
        </a:p>
        <a:p>
          <a:pPr marL="114300" lvl="1" indent="-114300" algn="l" defTabSz="533400">
            <a:lnSpc>
              <a:spcPct val="90000"/>
            </a:lnSpc>
            <a:spcBef>
              <a:spcPct val="0"/>
            </a:spcBef>
            <a:spcAft>
              <a:spcPct val="15000"/>
            </a:spcAft>
            <a:buChar char="•"/>
          </a:pPr>
          <a:r>
            <a:rPr lang="zh-CN" sz="1200" kern="1200" smtClean="0"/>
            <a:t>專案經理要調度人力，有義務協助成員完成任務</a:t>
          </a:r>
          <a:endParaRPr lang="en-US" sz="1200" kern="1200"/>
        </a:p>
        <a:p>
          <a:pPr marL="114300" lvl="1" indent="-114300" algn="l" defTabSz="533400">
            <a:lnSpc>
              <a:spcPct val="90000"/>
            </a:lnSpc>
            <a:spcBef>
              <a:spcPct val="0"/>
            </a:spcBef>
            <a:spcAft>
              <a:spcPct val="15000"/>
            </a:spcAft>
            <a:buChar char="•"/>
          </a:pPr>
          <a:r>
            <a:rPr lang="zh-CN" sz="1200" kern="1200" dirty="0" smtClean="0"/>
            <a:t>但也要堅守自己的職責角色，千萬不要「不信任，不授權」自己跳下來執行，反而模糊職責，拖累進度</a:t>
          </a:r>
          <a:endParaRPr lang="en-US" sz="1200" kern="1200" dirty="0"/>
        </a:p>
      </dsp:txBody>
      <dsp:txXfrm>
        <a:off x="3126" y="557015"/>
        <a:ext cx="1198673" cy="2944012"/>
      </dsp:txXfrm>
    </dsp:sp>
    <dsp:sp modelId="{0C621C32-34DC-B247-A43A-2C8EED239272}">
      <dsp:nvSpPr>
        <dsp:cNvPr id="0" name=""/>
        <dsp:cNvSpPr/>
      </dsp:nvSpPr>
      <dsp:spPr>
        <a:xfrm>
          <a:off x="1344561" y="90070"/>
          <a:ext cx="1198673" cy="479469"/>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sz="1200" kern="1200" dirty="0" smtClean="0">
              <a:solidFill>
                <a:srgbClr val="7030A0"/>
              </a:solidFill>
            </a:rPr>
            <a:t>溝通管理</a:t>
          </a:r>
          <a:endParaRPr lang="en-US" sz="1200" kern="1200" dirty="0">
            <a:solidFill>
              <a:srgbClr val="7030A0"/>
            </a:solidFill>
          </a:endParaRPr>
        </a:p>
      </dsp:txBody>
      <dsp:txXfrm>
        <a:off x="1344561" y="90070"/>
        <a:ext cx="1198673" cy="479469"/>
      </dsp:txXfrm>
    </dsp:sp>
    <dsp:sp modelId="{617E2E4B-E418-D645-8F7C-3FF5B7649631}">
      <dsp:nvSpPr>
        <dsp:cNvPr id="0" name=""/>
        <dsp:cNvSpPr/>
      </dsp:nvSpPr>
      <dsp:spPr>
        <a:xfrm>
          <a:off x="1369614" y="557015"/>
          <a:ext cx="1198673" cy="2944012"/>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sz="1200" kern="1200" dirty="0" smtClean="0"/>
            <a:t>花</a:t>
          </a:r>
          <a:r>
            <a:rPr lang="en-US" sz="1200" kern="1200" dirty="0" smtClean="0"/>
            <a:t>80%</a:t>
          </a:r>
          <a:r>
            <a:rPr lang="zh-CN" sz="1200" kern="1200" dirty="0" smtClean="0"/>
            <a:t>時間溝通，讓對的人有對的資訊</a:t>
          </a:r>
          <a:endParaRPr lang="en-US" sz="1200" kern="1200" dirty="0"/>
        </a:p>
        <a:p>
          <a:pPr marL="114300" lvl="1" indent="-114300" algn="l" defTabSz="533400">
            <a:lnSpc>
              <a:spcPct val="90000"/>
            </a:lnSpc>
            <a:spcBef>
              <a:spcPct val="0"/>
            </a:spcBef>
            <a:spcAft>
              <a:spcPct val="15000"/>
            </a:spcAft>
            <a:buChar char="•"/>
          </a:pPr>
          <a:r>
            <a:rPr lang="zh-CN" sz="1200" kern="1200" dirty="0" smtClean="0"/>
            <a:t>專案經理有</a:t>
          </a:r>
          <a:r>
            <a:rPr lang="en-US" sz="1200" kern="1200" dirty="0" smtClean="0"/>
            <a:t>80%</a:t>
          </a:r>
          <a:r>
            <a:rPr lang="zh-CN" sz="1200" kern="1200" dirty="0" smtClean="0"/>
            <a:t>的時間在溝通</a:t>
          </a:r>
          <a:r>
            <a:rPr lang="en-US" sz="1200" kern="1200" dirty="0" smtClean="0"/>
            <a:t>,</a:t>
          </a:r>
          <a:r>
            <a:rPr lang="zh-CN" sz="1200" kern="1200" dirty="0" smtClean="0"/>
            <a:t>儘管製作文件或開會很厭煩</a:t>
          </a:r>
          <a:endParaRPr lang="en-US" sz="1200" kern="1200" dirty="0"/>
        </a:p>
        <a:p>
          <a:pPr marL="114300" lvl="1" indent="-114300" algn="l" defTabSz="533400">
            <a:lnSpc>
              <a:spcPct val="90000"/>
            </a:lnSpc>
            <a:spcBef>
              <a:spcPct val="0"/>
            </a:spcBef>
            <a:spcAft>
              <a:spcPct val="15000"/>
            </a:spcAft>
            <a:buChar char="•"/>
          </a:pPr>
          <a:r>
            <a:rPr lang="zh-CN" sz="1200" kern="1200" dirty="0" smtClean="0"/>
            <a:t>專案進行，溝通寧可多，不可少</a:t>
          </a:r>
          <a:endParaRPr lang="en-US" sz="1200" kern="1200" dirty="0"/>
        </a:p>
        <a:p>
          <a:pPr marL="114300" lvl="1" indent="-114300" algn="l" defTabSz="533400">
            <a:lnSpc>
              <a:spcPct val="90000"/>
            </a:lnSpc>
            <a:spcBef>
              <a:spcPct val="0"/>
            </a:spcBef>
            <a:spcAft>
              <a:spcPct val="15000"/>
            </a:spcAft>
            <a:buChar char="•"/>
          </a:pPr>
          <a:r>
            <a:rPr lang="zh-CN" sz="1200" kern="1200" smtClean="0"/>
            <a:t>壞消息更要讓大家知道，因為更需要參考別人的意見</a:t>
          </a:r>
          <a:endParaRPr lang="en-US" sz="1200" kern="1200"/>
        </a:p>
      </dsp:txBody>
      <dsp:txXfrm>
        <a:off x="1369614" y="557015"/>
        <a:ext cx="1198673" cy="2944012"/>
      </dsp:txXfrm>
    </dsp:sp>
    <dsp:sp modelId="{EC933151-E13A-8940-B3FF-BF4A51CBF053}">
      <dsp:nvSpPr>
        <dsp:cNvPr id="0" name=""/>
        <dsp:cNvSpPr/>
      </dsp:nvSpPr>
      <dsp:spPr>
        <a:xfrm>
          <a:off x="2736101" y="77546"/>
          <a:ext cx="1198673" cy="479469"/>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sz="1200" kern="1200" dirty="0" smtClean="0">
              <a:solidFill>
                <a:srgbClr val="7030A0"/>
              </a:solidFill>
            </a:rPr>
            <a:t>風險管理</a:t>
          </a:r>
          <a:endParaRPr lang="en-US" sz="1200" kern="1200" dirty="0">
            <a:solidFill>
              <a:srgbClr val="7030A0"/>
            </a:solidFill>
          </a:endParaRPr>
        </a:p>
      </dsp:txBody>
      <dsp:txXfrm>
        <a:off x="2736101" y="77546"/>
        <a:ext cx="1198673" cy="479469"/>
      </dsp:txXfrm>
    </dsp:sp>
    <dsp:sp modelId="{4007CE13-56C4-3446-AB46-15F9FEB4807E}">
      <dsp:nvSpPr>
        <dsp:cNvPr id="0" name=""/>
        <dsp:cNvSpPr/>
      </dsp:nvSpPr>
      <dsp:spPr>
        <a:xfrm>
          <a:off x="2736101" y="557015"/>
          <a:ext cx="1198673" cy="2944012"/>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sz="1200" kern="1200" dirty="0" smtClean="0"/>
            <a:t>提早預防，加速應變，將不確定降到最低</a:t>
          </a:r>
          <a:endParaRPr lang="en-US" sz="1200" kern="1200" dirty="0"/>
        </a:p>
        <a:p>
          <a:pPr marL="114300" lvl="1" indent="-114300" algn="l" defTabSz="533400">
            <a:lnSpc>
              <a:spcPct val="90000"/>
            </a:lnSpc>
            <a:spcBef>
              <a:spcPct val="0"/>
            </a:spcBef>
            <a:spcAft>
              <a:spcPct val="15000"/>
            </a:spcAft>
            <a:buChar char="•"/>
          </a:pPr>
          <a:r>
            <a:rPr lang="zh-CN" sz="1200" kern="1200" smtClean="0"/>
            <a:t>風險像易了容的魔鬼</a:t>
          </a:r>
          <a:endParaRPr lang="en-US" sz="1200" kern="1200"/>
        </a:p>
        <a:p>
          <a:pPr marL="114300" lvl="1" indent="-114300" algn="l" defTabSz="533400">
            <a:lnSpc>
              <a:spcPct val="90000"/>
            </a:lnSpc>
            <a:spcBef>
              <a:spcPct val="0"/>
            </a:spcBef>
            <a:spcAft>
              <a:spcPct val="15000"/>
            </a:spcAft>
            <a:buChar char="•"/>
          </a:pPr>
          <a:r>
            <a:rPr lang="zh-CN" sz="1200" kern="1200" dirty="0" smtClean="0"/>
            <a:t>即使團隊最專業，最有經驗，如果事前未能預防風險發生，事發又應變不及，努力可能一夕瓦解</a:t>
          </a:r>
          <a:endParaRPr lang="en-US" sz="1200" kern="1200" dirty="0"/>
        </a:p>
      </dsp:txBody>
      <dsp:txXfrm>
        <a:off x="2736101" y="557015"/>
        <a:ext cx="1198673" cy="2944012"/>
      </dsp:txXfrm>
    </dsp:sp>
    <dsp:sp modelId="{935D1DFF-B050-524A-B119-0352D4B5EAD1}">
      <dsp:nvSpPr>
        <dsp:cNvPr id="0" name=""/>
        <dsp:cNvSpPr/>
      </dsp:nvSpPr>
      <dsp:spPr>
        <a:xfrm>
          <a:off x="4102588" y="77546"/>
          <a:ext cx="1198673" cy="479469"/>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sz="1200" kern="1200" dirty="0" smtClean="0">
              <a:solidFill>
                <a:srgbClr val="7030A0"/>
              </a:solidFill>
            </a:rPr>
            <a:t>採購管理</a:t>
          </a:r>
          <a:endParaRPr lang="en-US" sz="1200" kern="1200" dirty="0">
            <a:solidFill>
              <a:srgbClr val="7030A0"/>
            </a:solidFill>
          </a:endParaRPr>
        </a:p>
      </dsp:txBody>
      <dsp:txXfrm>
        <a:off x="4102588" y="77546"/>
        <a:ext cx="1198673" cy="479469"/>
      </dsp:txXfrm>
    </dsp:sp>
    <dsp:sp modelId="{EAAE0164-9D8C-3647-AA42-D65E0CE7355F}">
      <dsp:nvSpPr>
        <dsp:cNvPr id="0" name=""/>
        <dsp:cNvSpPr/>
      </dsp:nvSpPr>
      <dsp:spPr>
        <a:xfrm>
          <a:off x="4102588" y="557015"/>
          <a:ext cx="1198673" cy="2944012"/>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sz="1200" kern="1200" dirty="0" smtClean="0"/>
            <a:t>挑選優質外包商，提升成本效益</a:t>
          </a:r>
          <a:endParaRPr lang="en-US" sz="1200" kern="1200" dirty="0"/>
        </a:p>
        <a:p>
          <a:pPr marL="114300" lvl="1" indent="-114300" algn="l" defTabSz="533400">
            <a:lnSpc>
              <a:spcPct val="90000"/>
            </a:lnSpc>
            <a:spcBef>
              <a:spcPct val="0"/>
            </a:spcBef>
            <a:spcAft>
              <a:spcPct val="15000"/>
            </a:spcAft>
            <a:buChar char="•"/>
          </a:pPr>
          <a:r>
            <a:rPr lang="zh-CN" sz="1200" kern="1200" dirty="0" smtClean="0"/>
            <a:t>團隊無法自行生產某產品，就考慮外包</a:t>
          </a:r>
          <a:endParaRPr lang="en-US" sz="1200" kern="1200" dirty="0"/>
        </a:p>
        <a:p>
          <a:pPr marL="114300" lvl="1" indent="-114300" algn="l" defTabSz="533400">
            <a:lnSpc>
              <a:spcPct val="90000"/>
            </a:lnSpc>
            <a:spcBef>
              <a:spcPct val="0"/>
            </a:spcBef>
            <a:spcAft>
              <a:spcPct val="15000"/>
            </a:spcAft>
            <a:buChar char="•"/>
          </a:pPr>
          <a:r>
            <a:rPr lang="zh-CN" sz="1200" kern="1200" dirty="0" smtClean="0"/>
            <a:t>管理從外包商獲得結果的所有流程</a:t>
          </a:r>
          <a:endParaRPr lang="en-US" sz="1200" kern="1200" dirty="0"/>
        </a:p>
        <a:p>
          <a:pPr marL="114300" lvl="1" indent="-114300" algn="l" defTabSz="533400">
            <a:lnSpc>
              <a:spcPct val="90000"/>
            </a:lnSpc>
            <a:spcBef>
              <a:spcPct val="0"/>
            </a:spcBef>
            <a:spcAft>
              <a:spcPct val="15000"/>
            </a:spcAft>
            <a:buChar char="•"/>
          </a:pPr>
          <a:r>
            <a:rPr lang="zh-CN" sz="1200" kern="1200" dirty="0" smtClean="0"/>
            <a:t>雖然不像時間、成本、範疇焦點注目，但也是專案管理的重要支柱</a:t>
          </a:r>
          <a:endParaRPr lang="en-US" sz="1200" kern="1200" dirty="0"/>
        </a:p>
      </dsp:txBody>
      <dsp:txXfrm>
        <a:off x="4102588" y="557015"/>
        <a:ext cx="1198673" cy="2944012"/>
      </dsp:txXfrm>
    </dsp:sp>
    <dsp:sp modelId="{812CC33C-7836-634A-A950-CAAF8BA972CB}">
      <dsp:nvSpPr>
        <dsp:cNvPr id="0" name=""/>
        <dsp:cNvSpPr/>
      </dsp:nvSpPr>
      <dsp:spPr>
        <a:xfrm>
          <a:off x="5469075" y="77546"/>
          <a:ext cx="1198673" cy="479469"/>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TW" altLang="en-US" sz="1200" b="1" kern="1200" dirty="0" smtClean="0">
              <a:solidFill>
                <a:srgbClr val="7030A0"/>
              </a:solidFill>
            </a:rPr>
            <a:t>利害關係人管理</a:t>
          </a:r>
          <a:endParaRPr lang="en-US" sz="1200" kern="1200" dirty="0">
            <a:solidFill>
              <a:srgbClr val="7030A0"/>
            </a:solidFill>
          </a:endParaRPr>
        </a:p>
      </dsp:txBody>
      <dsp:txXfrm>
        <a:off x="5469075" y="77546"/>
        <a:ext cx="1198673" cy="479469"/>
      </dsp:txXfrm>
    </dsp:sp>
    <dsp:sp modelId="{3FCB9A7B-6152-474A-BF54-DA25FA77F690}">
      <dsp:nvSpPr>
        <dsp:cNvPr id="0" name=""/>
        <dsp:cNvSpPr/>
      </dsp:nvSpPr>
      <dsp:spPr>
        <a:xfrm>
          <a:off x="5469075" y="557015"/>
          <a:ext cx="1198673" cy="2944012"/>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TW" altLang="en-US" sz="1200" kern="1200" dirty="0" smtClean="0"/>
            <a:t>界定影響專案的人，或被專案影響的人</a:t>
          </a:r>
          <a:endParaRPr lang="en-US" altLang="zh-TW" sz="1200" kern="1200" dirty="0" smtClean="0"/>
        </a:p>
        <a:p>
          <a:pPr marL="114300" lvl="1" indent="-114300" algn="l" defTabSz="533400">
            <a:lnSpc>
              <a:spcPct val="90000"/>
            </a:lnSpc>
            <a:spcBef>
              <a:spcPct val="0"/>
            </a:spcBef>
            <a:spcAft>
              <a:spcPct val="15000"/>
            </a:spcAft>
            <a:buChar char="•"/>
          </a:pPr>
          <a:r>
            <a:rPr lang="zh-TW" altLang="en-US" sz="1200" kern="1200" dirty="0" smtClean="0"/>
            <a:t>了解他們的需求，確保專案成功的交付這些需求</a:t>
          </a:r>
          <a:endParaRPr lang="en-US" sz="1200" kern="1200" dirty="0"/>
        </a:p>
      </dsp:txBody>
      <dsp:txXfrm>
        <a:off x="5469075" y="557015"/>
        <a:ext cx="1198673" cy="29440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D6A5F-D61A-D844-A4DB-89FCBAB4E73E}">
      <dsp:nvSpPr>
        <dsp:cNvPr id="0" name=""/>
        <dsp:cNvSpPr/>
      </dsp:nvSpPr>
      <dsp:spPr>
        <a:xfrm>
          <a:off x="49979" y="1853946"/>
          <a:ext cx="1338826" cy="535530"/>
        </a:xfrm>
        <a:prstGeom prst="homePlat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kern="1200" dirty="0" smtClean="0">
              <a:solidFill>
                <a:schemeClr val="tx1"/>
              </a:solidFill>
            </a:rPr>
            <a:t>變更時需要的</a:t>
          </a:r>
          <a:endParaRPr lang="en-US" sz="1400" kern="1200" dirty="0">
            <a:solidFill>
              <a:schemeClr val="tx1"/>
            </a:solidFill>
          </a:endParaRPr>
        </a:p>
      </dsp:txBody>
      <dsp:txXfrm>
        <a:off x="49979" y="1853946"/>
        <a:ext cx="1204944" cy="535530"/>
      </dsp:txXfrm>
    </dsp:sp>
    <dsp:sp modelId="{B9B7B05E-973A-DD4A-ACD4-6705C990283B}">
      <dsp:nvSpPr>
        <dsp:cNvPr id="0" name=""/>
        <dsp:cNvSpPr/>
      </dsp:nvSpPr>
      <dsp:spPr>
        <a:xfrm>
          <a:off x="1121040" y="1853946"/>
          <a:ext cx="1338826" cy="535530"/>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kern="1200" dirty="0" smtClean="0">
              <a:solidFill>
                <a:schemeClr val="tx1"/>
              </a:solidFill>
            </a:rPr>
            <a:t>建立變更請求</a:t>
          </a:r>
          <a:endParaRPr lang="en-US" sz="1400" kern="1200" dirty="0">
            <a:solidFill>
              <a:schemeClr val="tx1"/>
            </a:solidFill>
          </a:endParaRPr>
        </a:p>
      </dsp:txBody>
      <dsp:txXfrm>
        <a:off x="1388805" y="1853946"/>
        <a:ext cx="803296" cy="535530"/>
      </dsp:txXfrm>
    </dsp:sp>
    <dsp:sp modelId="{EB2E9368-89B9-C643-B5E2-F66180D572DE}">
      <dsp:nvSpPr>
        <dsp:cNvPr id="0" name=""/>
        <dsp:cNvSpPr/>
      </dsp:nvSpPr>
      <dsp:spPr>
        <a:xfrm>
          <a:off x="2192101" y="1853946"/>
          <a:ext cx="1338826" cy="535530"/>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kern="1200" dirty="0" smtClean="0">
              <a:solidFill>
                <a:schemeClr val="tx1"/>
              </a:solidFill>
            </a:rPr>
            <a:t>讓變更被核准</a:t>
          </a:r>
          <a:endParaRPr lang="en-US" sz="1400" kern="1200" dirty="0">
            <a:solidFill>
              <a:schemeClr val="tx1"/>
            </a:solidFill>
          </a:endParaRPr>
        </a:p>
      </dsp:txBody>
      <dsp:txXfrm>
        <a:off x="2459866" y="1853946"/>
        <a:ext cx="803296" cy="535530"/>
      </dsp:txXfrm>
    </dsp:sp>
    <dsp:sp modelId="{E984E959-DEC8-B345-A184-35B03322440C}">
      <dsp:nvSpPr>
        <dsp:cNvPr id="0" name=""/>
        <dsp:cNvSpPr/>
      </dsp:nvSpPr>
      <dsp:spPr>
        <a:xfrm>
          <a:off x="3263163" y="1853946"/>
          <a:ext cx="1338826" cy="535530"/>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kern="1200" dirty="0" smtClean="0">
              <a:solidFill>
                <a:schemeClr val="tx1"/>
              </a:solidFill>
            </a:rPr>
            <a:t>進行差異分析</a:t>
          </a:r>
          <a:endParaRPr lang="en-US" sz="1400" kern="1200" dirty="0">
            <a:solidFill>
              <a:schemeClr val="tx1"/>
            </a:solidFill>
          </a:endParaRPr>
        </a:p>
      </dsp:txBody>
      <dsp:txXfrm>
        <a:off x="3530928" y="1853946"/>
        <a:ext cx="803296" cy="535530"/>
      </dsp:txXfrm>
    </dsp:sp>
    <dsp:sp modelId="{C8D8CB5D-E103-7F4F-B17B-AF50308E9087}">
      <dsp:nvSpPr>
        <dsp:cNvPr id="0" name=""/>
        <dsp:cNvSpPr/>
      </dsp:nvSpPr>
      <dsp:spPr>
        <a:xfrm>
          <a:off x="4334224" y="1853946"/>
          <a:ext cx="1338826" cy="535530"/>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kern="1200" dirty="0" smtClean="0">
              <a:solidFill>
                <a:schemeClr val="tx1"/>
              </a:solidFill>
            </a:rPr>
            <a:t>重新規劃工作</a:t>
          </a:r>
          <a:endParaRPr lang="en-US" sz="1400" kern="1200" dirty="0">
            <a:solidFill>
              <a:schemeClr val="tx1"/>
            </a:solidFill>
          </a:endParaRPr>
        </a:p>
      </dsp:txBody>
      <dsp:txXfrm>
        <a:off x="4601989" y="1853946"/>
        <a:ext cx="803296" cy="535530"/>
      </dsp:txXfrm>
    </dsp:sp>
    <dsp:sp modelId="{63372B12-B9F5-7544-AE21-AEE449D23412}">
      <dsp:nvSpPr>
        <dsp:cNvPr id="0" name=""/>
        <dsp:cNvSpPr/>
      </dsp:nvSpPr>
      <dsp:spPr>
        <a:xfrm>
          <a:off x="5356941" y="1853946"/>
          <a:ext cx="1338826" cy="535530"/>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kern="1200" dirty="0" smtClean="0">
              <a:solidFill>
                <a:schemeClr val="tx1"/>
              </a:solidFill>
            </a:rPr>
            <a:t>建立新的基準線</a:t>
          </a:r>
          <a:endParaRPr lang="en-US" sz="1400" kern="1200" dirty="0">
            <a:solidFill>
              <a:schemeClr val="tx1"/>
            </a:solidFill>
          </a:endParaRPr>
        </a:p>
      </dsp:txBody>
      <dsp:txXfrm>
        <a:off x="5624706" y="1853946"/>
        <a:ext cx="803296" cy="53553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60482868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08535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598915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1010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5456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355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762823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9808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248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9356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1641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72128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2604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463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34162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5188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678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0794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7214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711947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5390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931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1180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The temporary nature of projects indicates that a project has a de </a:t>
            </a:r>
            <a:r>
              <a:rPr lang="en-US" sz="1100" kern="1200" dirty="0" err="1" smtClean="0">
                <a:solidFill>
                  <a:schemeClr val="tx1"/>
                </a:solidFill>
                <a:effectLst/>
                <a:latin typeface="+mn-lt"/>
                <a:ea typeface="+mn-ea"/>
                <a:cs typeface="+mn-cs"/>
              </a:rPr>
              <a:t>nite</a:t>
            </a:r>
            <a:r>
              <a:rPr lang="en-US" sz="1100" kern="1200" dirty="0" smtClean="0">
                <a:solidFill>
                  <a:schemeClr val="tx1"/>
                </a:solidFill>
                <a:effectLst/>
                <a:latin typeface="+mn-lt"/>
                <a:ea typeface="+mn-ea"/>
                <a:cs typeface="+mn-cs"/>
              </a:rPr>
              <a:t> beginning and end.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Tree>
    <p:extLst>
      <p:ext uri="{BB962C8B-B14F-4D97-AF65-F5344CB8AC3E}">
        <p14:creationId xmlns:p14="http://schemas.microsoft.com/office/powerpoint/2010/main" val="527901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6510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24389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43046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7708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5321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2191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27947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114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86017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55140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82202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80000"/>
              </a:lnSpc>
            </a:pPr>
            <a:r>
              <a:rPr lang="en-US" altLang="en-US" sz="2800" b="1" dirty="0" smtClean="0"/>
              <a:t>Project Management Skills</a:t>
            </a:r>
          </a:p>
          <a:p>
            <a:pPr lvl="1">
              <a:lnSpc>
                <a:spcPct val="80000"/>
              </a:lnSpc>
            </a:pPr>
            <a:r>
              <a:rPr lang="en-US" altLang="en-US" sz="2400" dirty="0" smtClean="0"/>
              <a:t>General Business Management (consistently producing results expected by stakeholders)</a:t>
            </a:r>
          </a:p>
          <a:p>
            <a:pPr lvl="1">
              <a:lnSpc>
                <a:spcPct val="80000"/>
              </a:lnSpc>
            </a:pPr>
            <a:r>
              <a:rPr lang="en-US" altLang="en-US" sz="2400" dirty="0" smtClean="0"/>
              <a:t>Leading (establishing direction, aligning resources, motivating)</a:t>
            </a:r>
          </a:p>
          <a:p>
            <a:pPr lvl="1">
              <a:lnSpc>
                <a:spcPct val="80000"/>
              </a:lnSpc>
            </a:pPr>
            <a:r>
              <a:rPr lang="en-US" altLang="en-US" sz="2400" dirty="0" smtClean="0"/>
              <a:t>Communicating (clear, unambiguous, and complete)</a:t>
            </a:r>
          </a:p>
          <a:p>
            <a:pPr lvl="1">
              <a:lnSpc>
                <a:spcPct val="80000"/>
              </a:lnSpc>
            </a:pPr>
            <a:r>
              <a:rPr lang="en-US" altLang="en-US" sz="2400" dirty="0" smtClean="0"/>
              <a:t>Negotiating (conferring with others to reach an agreement)</a:t>
            </a:r>
          </a:p>
          <a:p>
            <a:pPr lvl="1">
              <a:lnSpc>
                <a:spcPct val="80000"/>
              </a:lnSpc>
            </a:pPr>
            <a:r>
              <a:rPr lang="en-US" altLang="en-US" sz="2400" dirty="0" smtClean="0"/>
              <a:t>Problem Solving (definition and decision making)</a:t>
            </a:r>
          </a:p>
          <a:p>
            <a:pPr lvl="2">
              <a:lnSpc>
                <a:spcPct val="80000"/>
              </a:lnSpc>
            </a:pPr>
            <a:r>
              <a:rPr lang="en-US" altLang="en-US" sz="2000" dirty="0" smtClean="0"/>
              <a:t>Distinguish causes and symptoms</a:t>
            </a:r>
          </a:p>
          <a:p>
            <a:pPr lvl="2">
              <a:lnSpc>
                <a:spcPct val="80000"/>
              </a:lnSpc>
            </a:pPr>
            <a:r>
              <a:rPr lang="en-US" altLang="en-US" sz="2000" dirty="0" smtClean="0"/>
              <a:t>Identify viable solutions</a:t>
            </a:r>
          </a:p>
          <a:p>
            <a:pPr lvl="1">
              <a:lnSpc>
                <a:spcPct val="80000"/>
              </a:lnSpc>
            </a:pPr>
            <a:r>
              <a:rPr lang="en-US" altLang="en-US" sz="2400" dirty="0" smtClean="0"/>
              <a:t>Influencing Organization (understanding power and politics)</a:t>
            </a:r>
          </a:p>
          <a:p>
            <a:pPr lvl="1">
              <a:lnSpc>
                <a:spcPct val="80000"/>
              </a:lnSpc>
            </a:pPr>
            <a:endParaRPr lang="en-US" altLang="en-US" sz="2400" dirty="0" smtClean="0"/>
          </a:p>
          <a:p>
            <a:r>
              <a:rPr lang="en-US" sz="2000" b="1" dirty="0" smtClean="0"/>
              <a:t>Project Constraints</a:t>
            </a:r>
          </a:p>
          <a:p>
            <a:pPr marL="276225" lvl="2" indent="-138113"/>
            <a:r>
              <a:rPr lang="en-US" sz="1800" dirty="0" smtClean="0"/>
              <a:t>Time </a:t>
            </a:r>
            <a:r>
              <a:rPr lang="mr-IN" sz="1800" dirty="0" smtClean="0"/>
              <a:t>–</a:t>
            </a:r>
            <a:r>
              <a:rPr lang="en-US" sz="1800" dirty="0" smtClean="0"/>
              <a:t> project will need to get done on schedule. </a:t>
            </a:r>
          </a:p>
          <a:p>
            <a:pPr marL="276225" lvl="2" indent="-138113"/>
            <a:r>
              <a:rPr lang="en-US" sz="1800" dirty="0" smtClean="0"/>
              <a:t>Cost - project will have to stay within a budget. </a:t>
            </a:r>
          </a:p>
          <a:p>
            <a:pPr marL="276225" lvl="2" indent="-138113"/>
            <a:r>
              <a:rPr lang="en-US" sz="1800" dirty="0" smtClean="0"/>
              <a:t>Scope </a:t>
            </a:r>
            <a:r>
              <a:rPr lang="mr-IN" sz="1800" dirty="0" smtClean="0"/>
              <a:t>–</a:t>
            </a:r>
            <a:r>
              <a:rPr lang="en-US" sz="1800" dirty="0" smtClean="0"/>
              <a:t> manage the scope of work you do for the project. </a:t>
            </a:r>
          </a:p>
          <a:p>
            <a:pPr marL="276225" lvl="2" indent="-138113"/>
            <a:r>
              <a:rPr lang="en-US" sz="1800" dirty="0" smtClean="0"/>
              <a:t>Resource - have the people and materials to get the work done. </a:t>
            </a:r>
          </a:p>
          <a:p>
            <a:pPr marL="276225" lvl="2" indent="-138113"/>
            <a:r>
              <a:rPr lang="en-US" sz="1800" dirty="0" smtClean="0"/>
              <a:t>Quality - If your product doesn’t do what it’s supposed to do, you won’t succeed. </a:t>
            </a:r>
          </a:p>
          <a:p>
            <a:pPr marL="276225" lvl="2" indent="-138113"/>
            <a:r>
              <a:rPr lang="en-US" sz="1800" dirty="0" smtClean="0"/>
              <a:t>Risk - Unexpected obstacles can wreck your project if you don’t deal with this one.</a:t>
            </a:r>
            <a:endParaRPr lang="en-US" altLang="en-US" sz="2400" dirty="0" smtClean="0"/>
          </a:p>
          <a:p>
            <a:endParaRPr lang="en-US" dirty="0"/>
          </a:p>
        </p:txBody>
      </p:sp>
    </p:spTree>
    <p:extLst>
      <p:ext uri="{BB962C8B-B14F-4D97-AF65-F5344CB8AC3E}">
        <p14:creationId xmlns:p14="http://schemas.microsoft.com/office/powerpoint/2010/main" val="1633458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6619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6104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Shape 10"/>
          <p:cNvSpPr/>
          <p:nvPr/>
        </p:nvSpPr>
        <p:spPr>
          <a:xfrm>
            <a:off x="-11025" y="-11025"/>
            <a:ext cx="9144000" cy="5143500"/>
          </a:xfrm>
          <a:prstGeom prst="rect">
            <a:avLst/>
          </a:prstGeom>
          <a:solidFill>
            <a:srgbClr val="222222">
              <a:alpha val="64620"/>
            </a:srgbClr>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5086350" y="-38100"/>
            <a:ext cx="4114800" cy="5219700"/>
          </a:xfrm>
          <a:custGeom>
            <a:avLst/>
            <a:gdLst/>
            <a:ahLst/>
            <a:cxnLst/>
            <a:rect l="0" t="0" r="0" b="0"/>
            <a:pathLst>
              <a:path w="164592" h="208788" extrusionOk="0">
                <a:moveTo>
                  <a:pt x="0" y="1524"/>
                </a:moveTo>
                <a:lnTo>
                  <a:pt x="107442" y="208788"/>
                </a:lnTo>
                <a:lnTo>
                  <a:pt x="164592" y="208788"/>
                </a:lnTo>
                <a:lnTo>
                  <a:pt x="164592" y="0"/>
                </a:lnTo>
                <a:close/>
              </a:path>
            </a:pathLst>
          </a:custGeom>
          <a:solidFill>
            <a:srgbClr val="FF8700">
              <a:alpha val="85380"/>
            </a:srgbClr>
          </a:solidFill>
          <a:ln>
            <a:noFill/>
          </a:ln>
        </p:spPr>
      </p:sp>
      <p:sp>
        <p:nvSpPr>
          <p:cNvPr id="12" name="Shape 12"/>
          <p:cNvSpPr/>
          <p:nvPr/>
        </p:nvSpPr>
        <p:spPr>
          <a:xfrm flipH="1">
            <a:off x="-418950" y="4394400"/>
            <a:ext cx="8172300" cy="749100"/>
          </a:xfrm>
          <a:prstGeom prst="parallelogram">
            <a:avLst>
              <a:gd name="adj" fmla="val 51542"/>
            </a:avLst>
          </a:prstGeom>
          <a:solidFill>
            <a:srgbClr val="FFFFFF">
              <a:alpha val="17690"/>
            </a:srgbClr>
          </a:solidFill>
          <a:ln>
            <a:noFill/>
          </a:ln>
        </p:spPr>
        <p:txBody>
          <a:bodyPr lIns="91425" tIns="91425" rIns="91425" bIns="91425" anchor="ctr" anchorCtr="0">
            <a:noAutofit/>
          </a:bodyPr>
          <a:lstStyle/>
          <a:p>
            <a:pPr lvl="0">
              <a:spcBef>
                <a:spcPts val="0"/>
              </a:spcBef>
              <a:buNone/>
            </a:pPr>
            <a:endParaRPr>
              <a:solidFill>
                <a:srgbClr val="434343"/>
              </a:solidFill>
            </a:endParaRPr>
          </a:p>
        </p:txBody>
      </p:sp>
      <p:sp>
        <p:nvSpPr>
          <p:cNvPr id="13" name="Shape 13"/>
          <p:cNvSpPr/>
          <p:nvPr/>
        </p:nvSpPr>
        <p:spPr>
          <a:xfrm flipH="1">
            <a:off x="1028474" y="4166400"/>
            <a:ext cx="8369700" cy="228000"/>
          </a:xfrm>
          <a:prstGeom prst="parallelogram">
            <a:avLst>
              <a:gd name="adj" fmla="val 51542"/>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4" name="Shape 14"/>
          <p:cNvSpPr txBox="1">
            <a:spLocks noGrp="1"/>
          </p:cNvSpPr>
          <p:nvPr>
            <p:ph type="ctrTitle"/>
          </p:nvPr>
        </p:nvSpPr>
        <p:spPr>
          <a:xfrm>
            <a:off x="1028475" y="0"/>
            <a:ext cx="5238600" cy="4020000"/>
          </a:xfrm>
          <a:prstGeom prst="rect">
            <a:avLst/>
          </a:prstGeom>
        </p:spPr>
        <p:txBody>
          <a:bodyPr lIns="91425" tIns="91425" rIns="91425" bIns="91425" anchor="b" anchorCtr="0"/>
          <a:lstStyle>
            <a:lvl1pPr lvl="0">
              <a:spcBef>
                <a:spcPts val="0"/>
              </a:spcBef>
              <a:buSzPct val="100000"/>
              <a:defRPr sz="5200"/>
            </a:lvl1pPr>
            <a:lvl2pPr lvl="1">
              <a:spcBef>
                <a:spcPts val="0"/>
              </a:spcBef>
              <a:buSzPct val="100000"/>
              <a:defRPr sz="5200"/>
            </a:lvl2pPr>
            <a:lvl3pPr lvl="2">
              <a:spcBef>
                <a:spcPts val="0"/>
              </a:spcBef>
              <a:buSzPct val="100000"/>
              <a:defRPr sz="5200"/>
            </a:lvl3pPr>
            <a:lvl4pPr lvl="3">
              <a:spcBef>
                <a:spcPts val="0"/>
              </a:spcBef>
              <a:buSzPct val="100000"/>
              <a:defRPr sz="5200"/>
            </a:lvl4pPr>
            <a:lvl5pPr lvl="4">
              <a:spcBef>
                <a:spcPts val="0"/>
              </a:spcBef>
              <a:buSzPct val="100000"/>
              <a:defRPr sz="5200"/>
            </a:lvl5pPr>
            <a:lvl6pPr lvl="5">
              <a:spcBef>
                <a:spcPts val="0"/>
              </a:spcBef>
              <a:buSzPct val="100000"/>
              <a:defRPr sz="5200"/>
            </a:lvl6pPr>
            <a:lvl7pPr lvl="6">
              <a:spcBef>
                <a:spcPts val="0"/>
              </a:spcBef>
              <a:buSzPct val="100000"/>
              <a:defRPr sz="5200"/>
            </a:lvl7pPr>
            <a:lvl8pPr lvl="7">
              <a:spcBef>
                <a:spcPts val="0"/>
              </a:spcBef>
              <a:buSzPct val="100000"/>
              <a:defRPr sz="5200"/>
            </a:lvl8pPr>
            <a:lvl9pPr lvl="8">
              <a:spcBef>
                <a:spcPts val="0"/>
              </a:spcBef>
              <a:buSzPct val="100000"/>
              <a:defRPr sz="5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bg>
      <p:bgPr>
        <a:solidFill>
          <a:srgbClr val="FF8700"/>
        </a:solidFill>
        <a:effectLst/>
      </p:bgPr>
    </p:bg>
    <p:spTree>
      <p:nvGrpSpPr>
        <p:cNvPr id="1" name="Shape 15"/>
        <p:cNvGrpSpPr/>
        <p:nvPr/>
      </p:nvGrpSpPr>
      <p:grpSpPr>
        <a:xfrm>
          <a:off x="0" y="0"/>
          <a:ext cx="0" cy="0"/>
          <a:chOff x="0" y="0"/>
          <a:chExt cx="0" cy="0"/>
        </a:xfrm>
      </p:grpSpPr>
      <p:sp>
        <p:nvSpPr>
          <p:cNvPr id="16" name="Shape 16"/>
          <p:cNvSpPr/>
          <p:nvPr/>
        </p:nvSpPr>
        <p:spPr>
          <a:xfrm>
            <a:off x="5086350" y="-38100"/>
            <a:ext cx="4114800" cy="5219700"/>
          </a:xfrm>
          <a:custGeom>
            <a:avLst/>
            <a:gdLst/>
            <a:ahLst/>
            <a:cxnLst/>
            <a:rect l="0" t="0" r="0" b="0"/>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Shape 17"/>
          <p:cNvSpPr/>
          <p:nvPr/>
        </p:nvSpPr>
        <p:spPr>
          <a:xfrm flipH="1">
            <a:off x="-418950" y="4394400"/>
            <a:ext cx="8172300" cy="749100"/>
          </a:xfrm>
          <a:prstGeom prst="parallelogram">
            <a:avLst>
              <a:gd name="adj" fmla="val 51542"/>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434343"/>
              </a:solidFill>
            </a:endParaRPr>
          </a:p>
        </p:txBody>
      </p:sp>
      <p:sp>
        <p:nvSpPr>
          <p:cNvPr id="18" name="Shape 18"/>
          <p:cNvSpPr/>
          <p:nvPr/>
        </p:nvSpPr>
        <p:spPr>
          <a:xfrm flipH="1">
            <a:off x="1028474" y="4166400"/>
            <a:ext cx="8369700" cy="2280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19" name="Shape 19"/>
          <p:cNvSpPr txBox="1">
            <a:spLocks noGrp="1"/>
          </p:cNvSpPr>
          <p:nvPr>
            <p:ph type="ctrTitle"/>
          </p:nvPr>
        </p:nvSpPr>
        <p:spPr>
          <a:xfrm>
            <a:off x="1028475" y="2345350"/>
            <a:ext cx="5220000" cy="1159800"/>
          </a:xfrm>
          <a:prstGeom prst="rect">
            <a:avLst/>
          </a:prstGeom>
        </p:spPr>
        <p:txBody>
          <a:bodyPr lIns="91425" tIns="91425" rIns="91425" bIns="91425" anchor="b"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20" name="Shape 20"/>
          <p:cNvSpPr txBox="1">
            <a:spLocks noGrp="1"/>
          </p:cNvSpPr>
          <p:nvPr>
            <p:ph type="subTitle" idx="1"/>
          </p:nvPr>
        </p:nvSpPr>
        <p:spPr>
          <a:xfrm>
            <a:off x="1028475" y="3449650"/>
            <a:ext cx="5220000" cy="570000"/>
          </a:xfrm>
          <a:prstGeom prst="rect">
            <a:avLst/>
          </a:prstGeom>
        </p:spPr>
        <p:txBody>
          <a:bodyPr lIns="91425" tIns="91425" rIns="91425" bIns="91425" anchor="t" anchorCtr="0"/>
          <a:lstStyle>
            <a:lvl1pPr lvl="0" rtl="0">
              <a:spcBef>
                <a:spcPts val="0"/>
              </a:spcBef>
              <a:buClr>
                <a:srgbClr val="222222"/>
              </a:buClr>
              <a:buSzPct val="100000"/>
              <a:buNone/>
              <a:defRPr sz="2400"/>
            </a:lvl1pPr>
            <a:lvl2pPr lvl="1" rtl="0">
              <a:spcBef>
                <a:spcPts val="0"/>
              </a:spcBef>
              <a:buClr>
                <a:srgbClr val="222222"/>
              </a:buClr>
              <a:buNone/>
              <a:defRPr/>
            </a:lvl2pPr>
            <a:lvl3pPr lvl="2" rtl="0">
              <a:spcBef>
                <a:spcPts val="0"/>
              </a:spcBef>
              <a:buClr>
                <a:srgbClr val="222222"/>
              </a:buClr>
              <a:buNone/>
              <a:defRPr/>
            </a:lvl3pPr>
            <a:lvl4pPr lvl="3" rtl="0">
              <a:spcBef>
                <a:spcPts val="0"/>
              </a:spcBef>
              <a:buClr>
                <a:srgbClr val="222222"/>
              </a:buClr>
              <a:buSzPct val="100000"/>
              <a:buNone/>
              <a:defRPr sz="2400"/>
            </a:lvl4pPr>
            <a:lvl5pPr lvl="4" rtl="0">
              <a:spcBef>
                <a:spcPts val="0"/>
              </a:spcBef>
              <a:buClr>
                <a:srgbClr val="222222"/>
              </a:buClr>
              <a:buSzPct val="100000"/>
              <a:buNone/>
              <a:defRPr sz="2400"/>
            </a:lvl5pPr>
            <a:lvl6pPr lvl="5" rtl="0">
              <a:spcBef>
                <a:spcPts val="0"/>
              </a:spcBef>
              <a:buClr>
                <a:srgbClr val="222222"/>
              </a:buClr>
              <a:buSzPct val="100000"/>
              <a:buNone/>
              <a:defRPr sz="2400"/>
            </a:lvl6pPr>
            <a:lvl7pPr lvl="6" rtl="0">
              <a:spcBef>
                <a:spcPts val="0"/>
              </a:spcBef>
              <a:buClr>
                <a:srgbClr val="222222"/>
              </a:buClr>
              <a:buSzPct val="100000"/>
              <a:buNone/>
              <a:defRPr sz="2400"/>
            </a:lvl7pPr>
            <a:lvl8pPr lvl="7" rtl="0">
              <a:spcBef>
                <a:spcPts val="0"/>
              </a:spcBef>
              <a:buClr>
                <a:srgbClr val="222222"/>
              </a:buClr>
              <a:buSzPct val="100000"/>
              <a:buNone/>
              <a:defRPr sz="2400"/>
            </a:lvl8pPr>
            <a:lvl9pPr lvl="8" rtl="0">
              <a:spcBef>
                <a:spcPts val="0"/>
              </a:spcBef>
              <a:buClr>
                <a:srgbClr val="222222"/>
              </a:buClr>
              <a:buSzPct val="1000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bg>
      <p:bgRef idx="1001">
        <a:schemeClr val="bg1"/>
      </p:bgRef>
    </p:bg>
    <p:spTree>
      <p:nvGrpSpPr>
        <p:cNvPr id="1" name="Shape 30"/>
        <p:cNvGrpSpPr/>
        <p:nvPr/>
      </p:nvGrpSpPr>
      <p:grpSpPr>
        <a:xfrm>
          <a:off x="0" y="0"/>
          <a:ext cx="0" cy="0"/>
          <a:chOff x="0" y="0"/>
          <a:chExt cx="0" cy="0"/>
        </a:xfrm>
      </p:grpSpPr>
      <p:sp>
        <p:nvSpPr>
          <p:cNvPr id="31" name="Shape 31"/>
          <p:cNvSpPr/>
          <p:nvPr/>
        </p:nvSpPr>
        <p:spPr>
          <a:xfrm>
            <a:off x="-55075" y="-38100"/>
            <a:ext cx="3312625" cy="5214650"/>
          </a:xfrm>
          <a:custGeom>
            <a:avLst/>
            <a:gdLst/>
            <a:ahLst/>
            <a:cxnLst/>
            <a:rect l="0" t="0" r="0" b="0"/>
            <a:pathLst>
              <a:path w="132505" h="208586" extrusionOk="0">
                <a:moveTo>
                  <a:pt x="132505" y="207264"/>
                </a:moveTo>
                <a:lnTo>
                  <a:pt x="25063" y="0"/>
                </a:lnTo>
                <a:lnTo>
                  <a:pt x="0" y="202"/>
                </a:lnTo>
                <a:lnTo>
                  <a:pt x="1322" y="208586"/>
                </a:lnTo>
                <a:close/>
              </a:path>
            </a:pathLst>
          </a:custGeom>
          <a:solidFill>
            <a:srgbClr val="F3F3F3"/>
          </a:solidFill>
          <a:ln>
            <a:noFill/>
          </a:ln>
        </p:spPr>
        <p:txBody>
          <a:bodyPr/>
          <a:lstStyle/>
          <a:p>
            <a:endParaRPr lang="en-US" dirty="0"/>
          </a:p>
        </p:txBody>
      </p:sp>
      <p:sp>
        <p:nvSpPr>
          <p:cNvPr id="32" name="Shape 32"/>
          <p:cNvSpPr/>
          <p:nvPr/>
        </p:nvSpPr>
        <p:spPr>
          <a:xfrm flipH="1">
            <a:off x="-903537" y="-17561"/>
            <a:ext cx="1759200" cy="7491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flipH="1">
            <a:off x="472133" y="-9525"/>
            <a:ext cx="518400" cy="749100"/>
          </a:xfrm>
          <a:prstGeom prst="parallelogram">
            <a:avLst>
              <a:gd name="adj" fmla="val 75009"/>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flipH="1">
            <a:off x="742953" y="272850"/>
            <a:ext cx="7505700" cy="7491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35" name="Shape 35"/>
          <p:cNvSpPr/>
          <p:nvPr/>
        </p:nvSpPr>
        <p:spPr>
          <a:xfrm flipH="1">
            <a:off x="7861618" y="272850"/>
            <a:ext cx="1759200" cy="7491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36" name="Shape 36"/>
          <p:cNvSpPr/>
          <p:nvPr/>
        </p:nvSpPr>
        <p:spPr>
          <a:xfrm flipH="1">
            <a:off x="990374" y="4925850"/>
            <a:ext cx="8369700" cy="2280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1104900" y="276075"/>
            <a:ext cx="6724500" cy="749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38" name="Shape 38"/>
          <p:cNvSpPr txBox="1">
            <a:spLocks noGrp="1"/>
          </p:cNvSpPr>
          <p:nvPr>
            <p:ph type="body" idx="1"/>
          </p:nvPr>
        </p:nvSpPr>
        <p:spPr>
          <a:xfrm>
            <a:off x="1104900" y="1277625"/>
            <a:ext cx="7581900" cy="36483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9" name="Shape 39"/>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0"/>
        <p:cNvGrpSpPr/>
        <p:nvPr/>
      </p:nvGrpSpPr>
      <p:grpSpPr>
        <a:xfrm>
          <a:off x="0" y="0"/>
          <a:ext cx="0" cy="0"/>
          <a:chOff x="0" y="0"/>
          <a:chExt cx="0" cy="0"/>
        </a:xfrm>
      </p:grpSpPr>
      <p:sp>
        <p:nvSpPr>
          <p:cNvPr id="41" name="Shape 41"/>
          <p:cNvSpPr/>
          <p:nvPr/>
        </p:nvSpPr>
        <p:spPr>
          <a:xfrm>
            <a:off x="-55075" y="-38100"/>
            <a:ext cx="3312625" cy="5214650"/>
          </a:xfrm>
          <a:custGeom>
            <a:avLst/>
            <a:gdLst/>
            <a:ahLst/>
            <a:cxnLst/>
            <a:rect l="0" t="0" r="0" b="0"/>
            <a:pathLst>
              <a:path w="132505" h="208586" extrusionOk="0">
                <a:moveTo>
                  <a:pt x="132505" y="207264"/>
                </a:moveTo>
                <a:lnTo>
                  <a:pt x="25063" y="0"/>
                </a:lnTo>
                <a:lnTo>
                  <a:pt x="0" y="202"/>
                </a:lnTo>
                <a:lnTo>
                  <a:pt x="1322" y="208586"/>
                </a:lnTo>
                <a:close/>
              </a:path>
            </a:pathLst>
          </a:custGeom>
          <a:solidFill>
            <a:srgbClr val="F3F3F3"/>
          </a:solidFill>
          <a:ln>
            <a:noFill/>
          </a:ln>
        </p:spPr>
      </p:sp>
      <p:sp>
        <p:nvSpPr>
          <p:cNvPr id="42" name="Shape 42"/>
          <p:cNvSpPr/>
          <p:nvPr/>
        </p:nvSpPr>
        <p:spPr>
          <a:xfrm flipH="1">
            <a:off x="-903537" y="-17561"/>
            <a:ext cx="1759200" cy="7491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43" name="Shape 43"/>
          <p:cNvSpPr/>
          <p:nvPr/>
        </p:nvSpPr>
        <p:spPr>
          <a:xfrm flipH="1">
            <a:off x="472133" y="-9525"/>
            <a:ext cx="518400" cy="749100"/>
          </a:xfrm>
          <a:prstGeom prst="parallelogram">
            <a:avLst>
              <a:gd name="adj" fmla="val 75009"/>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flipH="1">
            <a:off x="742953" y="272850"/>
            <a:ext cx="7505700" cy="7491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flipH="1">
            <a:off x="7861618" y="272850"/>
            <a:ext cx="1759200" cy="7491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46" name="Shape 46"/>
          <p:cNvSpPr/>
          <p:nvPr/>
        </p:nvSpPr>
        <p:spPr>
          <a:xfrm flipH="1">
            <a:off x="990374" y="4925850"/>
            <a:ext cx="8369700" cy="2280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47" name="Shape 47"/>
          <p:cNvSpPr txBox="1">
            <a:spLocks noGrp="1"/>
          </p:cNvSpPr>
          <p:nvPr>
            <p:ph type="title"/>
          </p:nvPr>
        </p:nvSpPr>
        <p:spPr>
          <a:xfrm>
            <a:off x="1101386" y="272850"/>
            <a:ext cx="7574400" cy="749100"/>
          </a:xfrm>
          <a:prstGeom prst="rect">
            <a:avLst/>
          </a:prstGeom>
        </p:spPr>
        <p:txBody>
          <a:bodyPr lIns="91425" tIns="91425" rIns="91425" bIns="91425" anchor="ctr" anchorCtr="0"/>
          <a:lstStyle>
            <a:lvl1pPr lvl="0">
              <a:spcBef>
                <a:spcPts val="0"/>
              </a:spcBef>
              <a:buSzPct val="100000"/>
              <a:defRPr sz="2400" b="0"/>
            </a:lvl1pPr>
            <a:lvl2pPr lvl="1">
              <a:spcBef>
                <a:spcPts val="0"/>
              </a:spcBef>
              <a:buSzPct val="100000"/>
              <a:defRPr sz="2400" b="0"/>
            </a:lvl2pPr>
            <a:lvl3pPr lvl="2">
              <a:spcBef>
                <a:spcPts val="0"/>
              </a:spcBef>
              <a:buSzPct val="100000"/>
              <a:defRPr sz="2400" b="0"/>
            </a:lvl3pPr>
            <a:lvl4pPr lvl="3">
              <a:spcBef>
                <a:spcPts val="0"/>
              </a:spcBef>
              <a:buSzPct val="100000"/>
              <a:defRPr sz="2400" b="0"/>
            </a:lvl4pPr>
            <a:lvl5pPr lvl="4">
              <a:spcBef>
                <a:spcPts val="0"/>
              </a:spcBef>
              <a:buSzPct val="100000"/>
              <a:defRPr sz="2400" b="0"/>
            </a:lvl5pPr>
            <a:lvl6pPr lvl="5">
              <a:spcBef>
                <a:spcPts val="0"/>
              </a:spcBef>
              <a:buSzPct val="100000"/>
              <a:defRPr sz="2400" b="0"/>
            </a:lvl6pPr>
            <a:lvl7pPr lvl="6">
              <a:spcBef>
                <a:spcPts val="0"/>
              </a:spcBef>
              <a:buSzPct val="100000"/>
              <a:defRPr sz="2400" b="0"/>
            </a:lvl7pPr>
            <a:lvl8pPr lvl="7">
              <a:spcBef>
                <a:spcPts val="0"/>
              </a:spcBef>
              <a:buSzPct val="100000"/>
              <a:defRPr sz="2400" b="0"/>
            </a:lvl8pPr>
            <a:lvl9pPr lvl="8">
              <a:spcBef>
                <a:spcPts val="0"/>
              </a:spcBef>
              <a:buSzPct val="100000"/>
              <a:defRPr sz="2400" b="0"/>
            </a:lvl9pPr>
          </a:lstStyle>
          <a:p>
            <a:endParaRPr/>
          </a:p>
        </p:txBody>
      </p:sp>
      <p:sp>
        <p:nvSpPr>
          <p:cNvPr id="48" name="Shape 48"/>
          <p:cNvSpPr txBox="1">
            <a:spLocks noGrp="1"/>
          </p:cNvSpPr>
          <p:nvPr>
            <p:ph type="body" idx="1"/>
          </p:nvPr>
        </p:nvSpPr>
        <p:spPr>
          <a:xfrm>
            <a:off x="1101375" y="1311550"/>
            <a:ext cx="3681900" cy="3537900"/>
          </a:xfrm>
          <a:prstGeom prst="rect">
            <a:avLst/>
          </a:prstGeom>
        </p:spPr>
        <p:txBody>
          <a:bodyPr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9" name="Shape 49"/>
          <p:cNvSpPr txBox="1">
            <a:spLocks noGrp="1"/>
          </p:cNvSpPr>
          <p:nvPr>
            <p:ph type="body" idx="2"/>
          </p:nvPr>
        </p:nvSpPr>
        <p:spPr>
          <a:xfrm>
            <a:off x="5004949" y="1311550"/>
            <a:ext cx="3681900" cy="3537900"/>
          </a:xfrm>
          <a:prstGeom prst="rect">
            <a:avLst/>
          </a:prstGeom>
        </p:spPr>
        <p:txBody>
          <a:bodyPr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50" name="Shape 50"/>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51"/>
        <p:cNvGrpSpPr/>
        <p:nvPr/>
      </p:nvGrpSpPr>
      <p:grpSpPr>
        <a:xfrm>
          <a:off x="0" y="0"/>
          <a:ext cx="0" cy="0"/>
          <a:chOff x="0" y="0"/>
          <a:chExt cx="0" cy="0"/>
        </a:xfrm>
      </p:grpSpPr>
      <p:sp>
        <p:nvSpPr>
          <p:cNvPr id="52" name="Shape 52"/>
          <p:cNvSpPr/>
          <p:nvPr/>
        </p:nvSpPr>
        <p:spPr>
          <a:xfrm>
            <a:off x="-55075" y="-38100"/>
            <a:ext cx="3312625" cy="5214650"/>
          </a:xfrm>
          <a:custGeom>
            <a:avLst/>
            <a:gdLst/>
            <a:ahLst/>
            <a:cxnLst/>
            <a:rect l="0" t="0" r="0" b="0"/>
            <a:pathLst>
              <a:path w="132505" h="208586" extrusionOk="0">
                <a:moveTo>
                  <a:pt x="132505" y="207264"/>
                </a:moveTo>
                <a:lnTo>
                  <a:pt x="25063" y="0"/>
                </a:lnTo>
                <a:lnTo>
                  <a:pt x="0" y="202"/>
                </a:lnTo>
                <a:lnTo>
                  <a:pt x="1322" y="208586"/>
                </a:lnTo>
                <a:close/>
              </a:path>
            </a:pathLst>
          </a:custGeom>
          <a:solidFill>
            <a:srgbClr val="F3F3F3"/>
          </a:solidFill>
          <a:ln>
            <a:noFill/>
          </a:ln>
        </p:spPr>
      </p:sp>
      <p:sp>
        <p:nvSpPr>
          <p:cNvPr id="53" name="Shape 53"/>
          <p:cNvSpPr/>
          <p:nvPr/>
        </p:nvSpPr>
        <p:spPr>
          <a:xfrm flipH="1">
            <a:off x="-903537" y="-17561"/>
            <a:ext cx="1759200" cy="7491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flipH="1">
            <a:off x="472133" y="-9525"/>
            <a:ext cx="518400" cy="749100"/>
          </a:xfrm>
          <a:prstGeom prst="parallelogram">
            <a:avLst>
              <a:gd name="adj" fmla="val 75009"/>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flipH="1">
            <a:off x="742953" y="272850"/>
            <a:ext cx="7505700" cy="7491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flipH="1">
            <a:off x="7861618" y="272850"/>
            <a:ext cx="1759200" cy="7491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flipH="1">
            <a:off x="990374" y="4925850"/>
            <a:ext cx="8369700" cy="2280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58" name="Shape 58"/>
          <p:cNvSpPr txBox="1">
            <a:spLocks noGrp="1"/>
          </p:cNvSpPr>
          <p:nvPr>
            <p:ph type="title"/>
          </p:nvPr>
        </p:nvSpPr>
        <p:spPr>
          <a:xfrm>
            <a:off x="1104900" y="276075"/>
            <a:ext cx="6724500" cy="749100"/>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9" name="Shape 59"/>
          <p:cNvSpPr txBox="1">
            <a:spLocks noGrp="1"/>
          </p:cNvSpPr>
          <p:nvPr>
            <p:ph type="body" idx="1"/>
          </p:nvPr>
        </p:nvSpPr>
        <p:spPr>
          <a:xfrm>
            <a:off x="1104900" y="1224350"/>
            <a:ext cx="2423100" cy="3549000"/>
          </a:xfrm>
          <a:prstGeom prst="rect">
            <a:avLst/>
          </a:prstGeom>
        </p:spPr>
        <p:txBody>
          <a:bodyPr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60" name="Shape 60"/>
          <p:cNvSpPr txBox="1">
            <a:spLocks noGrp="1"/>
          </p:cNvSpPr>
          <p:nvPr>
            <p:ph type="body" idx="2"/>
          </p:nvPr>
        </p:nvSpPr>
        <p:spPr>
          <a:xfrm>
            <a:off x="3652188" y="1224350"/>
            <a:ext cx="2423100" cy="3549000"/>
          </a:xfrm>
          <a:prstGeom prst="rect">
            <a:avLst/>
          </a:prstGeom>
        </p:spPr>
        <p:txBody>
          <a:bodyPr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61" name="Shape 61"/>
          <p:cNvSpPr txBox="1">
            <a:spLocks noGrp="1"/>
          </p:cNvSpPr>
          <p:nvPr>
            <p:ph type="body" idx="3"/>
          </p:nvPr>
        </p:nvSpPr>
        <p:spPr>
          <a:xfrm>
            <a:off x="6199477" y="1224350"/>
            <a:ext cx="2423100" cy="3549000"/>
          </a:xfrm>
          <a:prstGeom prst="rect">
            <a:avLst/>
          </a:prstGeom>
        </p:spPr>
        <p:txBody>
          <a:bodyPr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62" name="Shape 62"/>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3"/>
        <p:cNvGrpSpPr/>
        <p:nvPr/>
      </p:nvGrpSpPr>
      <p:grpSpPr>
        <a:xfrm>
          <a:off x="0" y="0"/>
          <a:ext cx="0" cy="0"/>
          <a:chOff x="0" y="0"/>
          <a:chExt cx="0" cy="0"/>
        </a:xfrm>
      </p:grpSpPr>
      <p:sp>
        <p:nvSpPr>
          <p:cNvPr id="64" name="Shape 64"/>
          <p:cNvSpPr/>
          <p:nvPr/>
        </p:nvSpPr>
        <p:spPr>
          <a:xfrm>
            <a:off x="-55075" y="-38100"/>
            <a:ext cx="3312625" cy="5214650"/>
          </a:xfrm>
          <a:custGeom>
            <a:avLst/>
            <a:gdLst/>
            <a:ahLst/>
            <a:cxnLst/>
            <a:rect l="0" t="0" r="0" b="0"/>
            <a:pathLst>
              <a:path w="132505" h="208586" extrusionOk="0">
                <a:moveTo>
                  <a:pt x="132505" y="207264"/>
                </a:moveTo>
                <a:lnTo>
                  <a:pt x="25063" y="0"/>
                </a:lnTo>
                <a:lnTo>
                  <a:pt x="0" y="202"/>
                </a:lnTo>
                <a:lnTo>
                  <a:pt x="1322" y="208586"/>
                </a:lnTo>
                <a:close/>
              </a:path>
            </a:pathLst>
          </a:custGeom>
          <a:solidFill>
            <a:srgbClr val="F3F3F3"/>
          </a:solidFill>
          <a:ln>
            <a:noFill/>
          </a:ln>
        </p:spPr>
      </p:sp>
      <p:sp>
        <p:nvSpPr>
          <p:cNvPr id="65" name="Shape 65"/>
          <p:cNvSpPr/>
          <p:nvPr/>
        </p:nvSpPr>
        <p:spPr>
          <a:xfrm flipH="1">
            <a:off x="-903537" y="-17561"/>
            <a:ext cx="1759200" cy="7491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66" name="Shape 66"/>
          <p:cNvSpPr/>
          <p:nvPr/>
        </p:nvSpPr>
        <p:spPr>
          <a:xfrm flipH="1">
            <a:off x="472133" y="-9525"/>
            <a:ext cx="518400" cy="749100"/>
          </a:xfrm>
          <a:prstGeom prst="parallelogram">
            <a:avLst>
              <a:gd name="adj" fmla="val 75009"/>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67" name="Shape 67"/>
          <p:cNvSpPr/>
          <p:nvPr/>
        </p:nvSpPr>
        <p:spPr>
          <a:xfrm flipH="1">
            <a:off x="742953" y="272850"/>
            <a:ext cx="7505700" cy="7491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68" name="Shape 68"/>
          <p:cNvSpPr/>
          <p:nvPr/>
        </p:nvSpPr>
        <p:spPr>
          <a:xfrm flipH="1">
            <a:off x="7861618" y="272850"/>
            <a:ext cx="1759200" cy="7491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69" name="Shape 69"/>
          <p:cNvSpPr/>
          <p:nvPr/>
        </p:nvSpPr>
        <p:spPr>
          <a:xfrm flipH="1">
            <a:off x="990374" y="4925850"/>
            <a:ext cx="8369700" cy="2280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70" name="Shape 70"/>
          <p:cNvSpPr txBox="1">
            <a:spLocks noGrp="1"/>
          </p:cNvSpPr>
          <p:nvPr>
            <p:ph type="title"/>
          </p:nvPr>
        </p:nvSpPr>
        <p:spPr>
          <a:xfrm>
            <a:off x="1104900" y="276075"/>
            <a:ext cx="6724500" cy="749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71" name="Shape 71"/>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04900" y="276075"/>
            <a:ext cx="6724500" cy="749100"/>
          </a:xfrm>
          <a:prstGeom prst="rect">
            <a:avLst/>
          </a:prstGeom>
          <a:noFill/>
          <a:ln>
            <a:noFill/>
          </a:ln>
        </p:spPr>
        <p:txBody>
          <a:bodyPr lIns="91425" tIns="91425" rIns="91425" bIns="91425" anchor="ctr" anchorCtr="0"/>
          <a:lstStyle>
            <a:lvl1pPr lvl="0">
              <a:spcBef>
                <a:spcPts val="0"/>
              </a:spcBef>
              <a:buClr>
                <a:srgbClr val="FFFFFF"/>
              </a:buClr>
              <a:buSzPct val="100000"/>
              <a:buFont typeface="Dosis"/>
              <a:buNone/>
              <a:defRPr sz="2400">
                <a:solidFill>
                  <a:srgbClr val="FFFFFF"/>
                </a:solidFill>
                <a:latin typeface="Dosis"/>
                <a:ea typeface="Dosis"/>
                <a:cs typeface="Dosis"/>
                <a:sym typeface="Dosis"/>
              </a:defRPr>
            </a:lvl1pPr>
            <a:lvl2pPr lvl="1">
              <a:spcBef>
                <a:spcPts val="0"/>
              </a:spcBef>
              <a:buClr>
                <a:srgbClr val="FFFFFF"/>
              </a:buClr>
              <a:buSzPct val="100000"/>
              <a:buFont typeface="Dosis"/>
              <a:buNone/>
              <a:defRPr sz="2400">
                <a:solidFill>
                  <a:srgbClr val="FFFFFF"/>
                </a:solidFill>
                <a:latin typeface="Dosis"/>
                <a:ea typeface="Dosis"/>
                <a:cs typeface="Dosis"/>
                <a:sym typeface="Dosis"/>
              </a:defRPr>
            </a:lvl2pPr>
            <a:lvl3pPr lvl="2">
              <a:spcBef>
                <a:spcPts val="0"/>
              </a:spcBef>
              <a:buClr>
                <a:srgbClr val="FFFFFF"/>
              </a:buClr>
              <a:buSzPct val="100000"/>
              <a:buFont typeface="Dosis"/>
              <a:buNone/>
              <a:defRPr sz="2400">
                <a:solidFill>
                  <a:srgbClr val="FFFFFF"/>
                </a:solidFill>
                <a:latin typeface="Dosis"/>
                <a:ea typeface="Dosis"/>
                <a:cs typeface="Dosis"/>
                <a:sym typeface="Dosis"/>
              </a:defRPr>
            </a:lvl3pPr>
            <a:lvl4pPr lvl="3">
              <a:spcBef>
                <a:spcPts val="0"/>
              </a:spcBef>
              <a:buClr>
                <a:srgbClr val="FFFFFF"/>
              </a:buClr>
              <a:buSzPct val="100000"/>
              <a:buFont typeface="Dosis"/>
              <a:buNone/>
              <a:defRPr sz="2400">
                <a:solidFill>
                  <a:srgbClr val="FFFFFF"/>
                </a:solidFill>
                <a:latin typeface="Dosis"/>
                <a:ea typeface="Dosis"/>
                <a:cs typeface="Dosis"/>
                <a:sym typeface="Dosis"/>
              </a:defRPr>
            </a:lvl4pPr>
            <a:lvl5pPr lvl="4">
              <a:spcBef>
                <a:spcPts val="0"/>
              </a:spcBef>
              <a:buClr>
                <a:srgbClr val="FFFFFF"/>
              </a:buClr>
              <a:buSzPct val="100000"/>
              <a:buFont typeface="Dosis"/>
              <a:buNone/>
              <a:defRPr sz="2400">
                <a:solidFill>
                  <a:srgbClr val="FFFFFF"/>
                </a:solidFill>
                <a:latin typeface="Dosis"/>
                <a:ea typeface="Dosis"/>
                <a:cs typeface="Dosis"/>
                <a:sym typeface="Dosis"/>
              </a:defRPr>
            </a:lvl5pPr>
            <a:lvl6pPr lvl="5">
              <a:spcBef>
                <a:spcPts val="0"/>
              </a:spcBef>
              <a:buClr>
                <a:srgbClr val="FFFFFF"/>
              </a:buClr>
              <a:buSzPct val="100000"/>
              <a:buFont typeface="Dosis"/>
              <a:buNone/>
              <a:defRPr sz="2400">
                <a:solidFill>
                  <a:srgbClr val="FFFFFF"/>
                </a:solidFill>
                <a:latin typeface="Dosis"/>
                <a:ea typeface="Dosis"/>
                <a:cs typeface="Dosis"/>
                <a:sym typeface="Dosis"/>
              </a:defRPr>
            </a:lvl6pPr>
            <a:lvl7pPr lvl="6">
              <a:spcBef>
                <a:spcPts val="0"/>
              </a:spcBef>
              <a:buClr>
                <a:srgbClr val="FFFFFF"/>
              </a:buClr>
              <a:buSzPct val="100000"/>
              <a:buFont typeface="Dosis"/>
              <a:buNone/>
              <a:defRPr sz="2400">
                <a:solidFill>
                  <a:srgbClr val="FFFFFF"/>
                </a:solidFill>
                <a:latin typeface="Dosis"/>
                <a:ea typeface="Dosis"/>
                <a:cs typeface="Dosis"/>
                <a:sym typeface="Dosis"/>
              </a:defRPr>
            </a:lvl7pPr>
            <a:lvl8pPr lvl="7">
              <a:spcBef>
                <a:spcPts val="0"/>
              </a:spcBef>
              <a:buClr>
                <a:srgbClr val="FFFFFF"/>
              </a:buClr>
              <a:buSzPct val="100000"/>
              <a:buFont typeface="Dosis"/>
              <a:buNone/>
              <a:defRPr sz="2400">
                <a:solidFill>
                  <a:srgbClr val="FFFFFF"/>
                </a:solidFill>
                <a:latin typeface="Dosis"/>
                <a:ea typeface="Dosis"/>
                <a:cs typeface="Dosis"/>
                <a:sym typeface="Dosis"/>
              </a:defRPr>
            </a:lvl8pPr>
            <a:lvl9pPr lvl="8">
              <a:spcBef>
                <a:spcPts val="0"/>
              </a:spcBef>
              <a:buClr>
                <a:srgbClr val="FFFFFF"/>
              </a:buClr>
              <a:buSzPct val="100000"/>
              <a:buFont typeface="Dosis"/>
              <a:buNone/>
              <a:defRPr sz="2400">
                <a:solidFill>
                  <a:srgbClr val="FFFFFF"/>
                </a:solidFill>
                <a:latin typeface="Dosis"/>
                <a:ea typeface="Dosis"/>
                <a:cs typeface="Dosis"/>
                <a:sym typeface="Dosis"/>
              </a:defRPr>
            </a:lvl9pPr>
          </a:lstStyle>
          <a:p>
            <a:endParaRPr/>
          </a:p>
        </p:txBody>
      </p:sp>
      <p:sp>
        <p:nvSpPr>
          <p:cNvPr id="7" name="Shape 7"/>
          <p:cNvSpPr txBox="1">
            <a:spLocks noGrp="1"/>
          </p:cNvSpPr>
          <p:nvPr>
            <p:ph type="body" idx="1"/>
          </p:nvPr>
        </p:nvSpPr>
        <p:spPr>
          <a:xfrm>
            <a:off x="1104900" y="1200150"/>
            <a:ext cx="7581900" cy="3725700"/>
          </a:xfrm>
          <a:prstGeom prst="rect">
            <a:avLst/>
          </a:prstGeom>
          <a:noFill/>
          <a:ln>
            <a:noFill/>
          </a:ln>
        </p:spPr>
        <p:txBody>
          <a:bodyPr lIns="91425" tIns="91425" rIns="91425" bIns="91425" anchor="t" anchorCtr="0"/>
          <a:lstStyle>
            <a:lvl1pPr lvl="0">
              <a:spcBef>
                <a:spcPts val="600"/>
              </a:spcBef>
              <a:buClr>
                <a:srgbClr val="FF8700"/>
              </a:buClr>
              <a:buSzPct val="100000"/>
              <a:buFont typeface="Roboto"/>
              <a:buChar char="▸"/>
              <a:defRPr sz="3000">
                <a:solidFill>
                  <a:srgbClr val="222222"/>
                </a:solidFill>
                <a:latin typeface="Roboto"/>
                <a:ea typeface="Roboto"/>
                <a:cs typeface="Roboto"/>
                <a:sym typeface="Roboto"/>
              </a:defRPr>
            </a:lvl1pPr>
            <a:lvl2pPr lvl="1">
              <a:spcBef>
                <a:spcPts val="480"/>
              </a:spcBef>
              <a:buClr>
                <a:srgbClr val="FF8700"/>
              </a:buClr>
              <a:buSzPct val="100000"/>
              <a:buFont typeface="Roboto"/>
              <a:buChar char="▹"/>
              <a:defRPr sz="2400">
                <a:solidFill>
                  <a:srgbClr val="222222"/>
                </a:solidFill>
                <a:latin typeface="Roboto"/>
                <a:ea typeface="Roboto"/>
                <a:cs typeface="Roboto"/>
                <a:sym typeface="Roboto"/>
              </a:defRPr>
            </a:lvl2pPr>
            <a:lvl3pPr lvl="2">
              <a:spcBef>
                <a:spcPts val="480"/>
              </a:spcBef>
              <a:buClr>
                <a:srgbClr val="FF8700"/>
              </a:buClr>
              <a:buSzPct val="100000"/>
              <a:buFont typeface="Roboto"/>
              <a:buChar char="▹"/>
              <a:defRPr sz="2400">
                <a:solidFill>
                  <a:srgbClr val="222222"/>
                </a:solidFill>
                <a:latin typeface="Roboto"/>
                <a:ea typeface="Roboto"/>
                <a:cs typeface="Roboto"/>
                <a:sym typeface="Roboto"/>
              </a:defRPr>
            </a:lvl3pPr>
            <a:lvl4pPr lvl="3">
              <a:spcBef>
                <a:spcPts val="360"/>
              </a:spcBef>
              <a:buClr>
                <a:srgbClr val="FF8700"/>
              </a:buClr>
              <a:buSzPct val="100000"/>
              <a:buFont typeface="Roboto"/>
              <a:buChar char="▹"/>
              <a:defRPr sz="1800">
                <a:solidFill>
                  <a:srgbClr val="222222"/>
                </a:solidFill>
                <a:latin typeface="Roboto"/>
                <a:ea typeface="Roboto"/>
                <a:cs typeface="Roboto"/>
                <a:sym typeface="Roboto"/>
              </a:defRPr>
            </a:lvl4pPr>
            <a:lvl5pPr lvl="4">
              <a:spcBef>
                <a:spcPts val="360"/>
              </a:spcBef>
              <a:buClr>
                <a:srgbClr val="FF8700"/>
              </a:buClr>
              <a:buSzPct val="100000"/>
              <a:buFont typeface="Roboto"/>
              <a:buChar char="▹"/>
              <a:defRPr sz="1800">
                <a:solidFill>
                  <a:srgbClr val="222222"/>
                </a:solidFill>
                <a:latin typeface="Roboto"/>
                <a:ea typeface="Roboto"/>
                <a:cs typeface="Roboto"/>
                <a:sym typeface="Roboto"/>
              </a:defRPr>
            </a:lvl5pPr>
            <a:lvl6pPr lvl="5">
              <a:spcBef>
                <a:spcPts val="360"/>
              </a:spcBef>
              <a:buClr>
                <a:srgbClr val="FF8700"/>
              </a:buClr>
              <a:buSzPct val="100000"/>
              <a:buFont typeface="Roboto"/>
              <a:buChar char="▹"/>
              <a:defRPr sz="1800">
                <a:solidFill>
                  <a:srgbClr val="222222"/>
                </a:solidFill>
                <a:latin typeface="Roboto"/>
                <a:ea typeface="Roboto"/>
                <a:cs typeface="Roboto"/>
                <a:sym typeface="Roboto"/>
              </a:defRPr>
            </a:lvl6pPr>
            <a:lvl7pPr lvl="6">
              <a:spcBef>
                <a:spcPts val="360"/>
              </a:spcBef>
              <a:buClr>
                <a:srgbClr val="FF8700"/>
              </a:buClr>
              <a:buSzPct val="100000"/>
              <a:buFont typeface="Roboto"/>
              <a:buChar char="▹"/>
              <a:defRPr sz="1800">
                <a:solidFill>
                  <a:srgbClr val="222222"/>
                </a:solidFill>
                <a:latin typeface="Roboto"/>
                <a:ea typeface="Roboto"/>
                <a:cs typeface="Roboto"/>
                <a:sym typeface="Roboto"/>
              </a:defRPr>
            </a:lvl7pPr>
            <a:lvl8pPr lvl="7">
              <a:spcBef>
                <a:spcPts val="360"/>
              </a:spcBef>
              <a:buClr>
                <a:srgbClr val="FF8700"/>
              </a:buClr>
              <a:buSzPct val="100000"/>
              <a:buFont typeface="Roboto"/>
              <a:buChar char="▹"/>
              <a:defRPr sz="1800">
                <a:solidFill>
                  <a:srgbClr val="222222"/>
                </a:solidFill>
                <a:latin typeface="Roboto"/>
                <a:ea typeface="Roboto"/>
                <a:cs typeface="Roboto"/>
                <a:sym typeface="Roboto"/>
              </a:defRPr>
            </a:lvl8pPr>
            <a:lvl9pPr lvl="8">
              <a:spcBef>
                <a:spcPts val="360"/>
              </a:spcBef>
              <a:buClr>
                <a:srgbClr val="FF8700"/>
              </a:buClr>
              <a:buSzPct val="100000"/>
              <a:buFont typeface="Roboto"/>
              <a:buChar char="▹"/>
              <a:defRPr sz="1800">
                <a:solidFill>
                  <a:srgbClr val="22222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0" y="0"/>
            <a:ext cx="594900" cy="731700"/>
          </a:xfrm>
          <a:prstGeom prst="rect">
            <a:avLst/>
          </a:prstGeom>
          <a:noFill/>
          <a:ln>
            <a:noFill/>
          </a:ln>
        </p:spPr>
        <p:txBody>
          <a:bodyPr lIns="91425" tIns="91425" rIns="91425" bIns="91425" anchor="ctr" anchorCtr="0">
            <a:noAutofit/>
          </a:bodyPr>
          <a:lstStyle/>
          <a:p>
            <a:pPr lvl="0" algn="ctr">
              <a:spcBef>
                <a:spcPts val="0"/>
              </a:spcBef>
              <a:buNone/>
            </a:pPr>
            <a:fld id="{00000000-1234-1234-1234-123412341234}" type="slidenum">
              <a:rPr lang="en" sz="1300" b="1">
                <a:solidFill>
                  <a:srgbClr val="FFFFFF"/>
                </a:solidFill>
                <a:latin typeface="Roboto"/>
                <a:ea typeface="Roboto"/>
                <a:cs typeface="Roboto"/>
                <a:sym typeface="Roboto"/>
              </a:rPr>
              <a:t>‹#›</a:t>
            </a:fld>
            <a:endParaRPr lang="en" sz="1300" b="1">
              <a:solidFill>
                <a:srgbClr val="FFFFFF"/>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 Id="rId3" Type="http://schemas.openxmlformats.org/officeDocument/2006/relationships/image" Target="../media/image5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2.jp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7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7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7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7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7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7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7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7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diagramData" Target="../diagrams/data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1028475" y="0"/>
            <a:ext cx="5238600" cy="4020000"/>
          </a:xfrm>
          <a:prstGeom prst="rect">
            <a:avLst/>
          </a:prstGeom>
        </p:spPr>
        <p:txBody>
          <a:bodyPr lIns="91425" tIns="91425" rIns="91425" bIns="91425" anchor="b" anchorCtr="0">
            <a:noAutofit/>
          </a:bodyPr>
          <a:lstStyle/>
          <a:p>
            <a:pPr lvl="0">
              <a:spcBef>
                <a:spcPts val="0"/>
              </a:spcBef>
              <a:buNone/>
            </a:pPr>
            <a:r>
              <a:rPr lang="en-US" altLang="zh-TW" dirty="0" smtClean="0"/>
              <a:t>Project Management Professional</a:t>
            </a:r>
            <a:br>
              <a:rPr lang="en-US" altLang="zh-TW" dirty="0" smtClean="0"/>
            </a:br>
            <a:r>
              <a:rPr lang="en-US" altLang="zh-TW" dirty="0" smtClean="0"/>
              <a:t>Study</a:t>
            </a:r>
            <a:r>
              <a:rPr lang="zh-TW" altLang="en-US" dirty="0" smtClean="0"/>
              <a:t> </a:t>
            </a:r>
            <a:r>
              <a:rPr lang="en-US" altLang="zh-TW" dirty="0" smtClean="0"/>
              <a:t>Notes</a:t>
            </a:r>
            <a:endParaRPr lang="e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1104900" y="276075"/>
            <a:ext cx="6724500" cy="749100"/>
          </a:xfrm>
          <a:prstGeom prst="rect">
            <a:avLst/>
          </a:prstGeom>
        </p:spPr>
        <p:txBody>
          <a:bodyPr lIns="91425" tIns="91425" rIns="91425" bIns="91425" anchor="ctr" anchorCtr="0">
            <a:noAutofit/>
          </a:bodyPr>
          <a:lstStyle/>
          <a:p>
            <a:pPr lvl="0"/>
            <a:r>
              <a:rPr lang="en-US" dirty="0"/>
              <a:t>Interpersonal Skills of a Project </a:t>
            </a:r>
            <a:r>
              <a:rPr lang="en-US" dirty="0" smtClean="0"/>
              <a:t>Manager </a:t>
            </a:r>
            <a:endParaRPr lang="en" dirty="0"/>
          </a:p>
        </p:txBody>
      </p:sp>
      <p:sp>
        <p:nvSpPr>
          <p:cNvPr id="254" name="Shape 254"/>
          <p:cNvSpPr txBox="1">
            <a:spLocks noGrp="1"/>
          </p:cNvSpPr>
          <p:nvPr>
            <p:ph type="body" idx="1"/>
          </p:nvPr>
        </p:nvSpPr>
        <p:spPr>
          <a:xfrm>
            <a:off x="1104900" y="1376750"/>
            <a:ext cx="2423100" cy="1645800"/>
          </a:xfrm>
          <a:prstGeom prst="rect">
            <a:avLst/>
          </a:prstGeom>
        </p:spPr>
        <p:txBody>
          <a:bodyPr lIns="91425" tIns="91425" rIns="91425" bIns="91425" anchor="t" anchorCtr="0">
            <a:noAutofit/>
          </a:bodyPr>
          <a:lstStyle/>
          <a:p>
            <a:pPr lvl="0">
              <a:buNone/>
            </a:pPr>
            <a:r>
              <a:rPr lang="en-US" b="1" dirty="0"/>
              <a:t>Political and cultural awareness</a:t>
            </a:r>
            <a:r>
              <a:rPr lang="zh-TW" altLang="en-US" b="1" dirty="0"/>
              <a:t> </a:t>
            </a:r>
            <a:endParaRPr lang="en-US" altLang="zh-TW" b="1" dirty="0" smtClean="0"/>
          </a:p>
          <a:p>
            <a:pPr lvl="0">
              <a:buNone/>
            </a:pPr>
            <a:r>
              <a:rPr lang="zh-TW" altLang="en-US" b="1" dirty="0" smtClean="0"/>
              <a:t>政治</a:t>
            </a:r>
            <a:r>
              <a:rPr lang="zh-TW" altLang="en-US" b="1" dirty="0"/>
              <a:t>及文化意識</a:t>
            </a:r>
            <a:endParaRPr lang="en" b="1" dirty="0"/>
          </a:p>
          <a:p>
            <a:pPr lvl="0">
              <a:buNone/>
            </a:pPr>
            <a:r>
              <a:rPr lang="zh-TW" altLang="en-US" sz="1200" dirty="0"/>
              <a:t>確認團隊都具有歸屬感，保持開放且包容的環境</a:t>
            </a:r>
            <a:r>
              <a:rPr lang="en" sz="1200" dirty="0" smtClean="0"/>
              <a:t>.</a:t>
            </a:r>
            <a:endParaRPr lang="en" sz="1200" dirty="0"/>
          </a:p>
        </p:txBody>
      </p:sp>
      <p:sp>
        <p:nvSpPr>
          <p:cNvPr id="255" name="Shape 255"/>
          <p:cNvSpPr txBox="1">
            <a:spLocks noGrp="1"/>
          </p:cNvSpPr>
          <p:nvPr>
            <p:ph type="body" idx="2"/>
          </p:nvPr>
        </p:nvSpPr>
        <p:spPr>
          <a:xfrm>
            <a:off x="3652187" y="1376750"/>
            <a:ext cx="2423100" cy="1645800"/>
          </a:xfrm>
          <a:prstGeom prst="rect">
            <a:avLst/>
          </a:prstGeom>
        </p:spPr>
        <p:txBody>
          <a:bodyPr lIns="91425" tIns="91425" rIns="91425" bIns="91425" anchor="t" anchorCtr="0">
            <a:noAutofit/>
          </a:bodyPr>
          <a:lstStyle/>
          <a:p>
            <a:pPr lvl="0">
              <a:buNone/>
            </a:pPr>
            <a:r>
              <a:rPr lang="en-US" b="1" dirty="0"/>
              <a:t>Negotiation</a:t>
            </a:r>
            <a:r>
              <a:rPr lang="zh-TW" altLang="en-US" b="1" dirty="0"/>
              <a:t> </a:t>
            </a:r>
            <a:endParaRPr lang="en-US" altLang="zh-TW" b="1" dirty="0" smtClean="0"/>
          </a:p>
          <a:p>
            <a:pPr lvl="0">
              <a:buNone/>
            </a:pPr>
            <a:r>
              <a:rPr lang="zh-TW" altLang="en-US" b="1" dirty="0" smtClean="0"/>
              <a:t>協商力</a:t>
            </a:r>
            <a:endParaRPr lang="en" b="1" dirty="0"/>
          </a:p>
          <a:p>
            <a:pPr lvl="0">
              <a:buNone/>
            </a:pPr>
            <a:r>
              <a:rPr lang="zh-TW" altLang="en-US" sz="1200" dirty="0"/>
              <a:t>幫助團隊同意一起合作</a:t>
            </a:r>
            <a:r>
              <a:rPr lang="en" sz="1200" dirty="0" smtClean="0"/>
              <a:t>.</a:t>
            </a:r>
            <a:endParaRPr lang="en" sz="1200" dirty="0"/>
          </a:p>
        </p:txBody>
      </p:sp>
      <p:sp>
        <p:nvSpPr>
          <p:cNvPr id="256" name="Shape 256"/>
          <p:cNvSpPr txBox="1">
            <a:spLocks noGrp="1"/>
          </p:cNvSpPr>
          <p:nvPr>
            <p:ph type="body" idx="3"/>
          </p:nvPr>
        </p:nvSpPr>
        <p:spPr>
          <a:xfrm>
            <a:off x="6199475" y="1376750"/>
            <a:ext cx="2423100" cy="1645800"/>
          </a:xfrm>
          <a:prstGeom prst="rect">
            <a:avLst/>
          </a:prstGeom>
        </p:spPr>
        <p:txBody>
          <a:bodyPr lIns="91425" tIns="91425" rIns="91425" bIns="91425" anchor="t" anchorCtr="0">
            <a:noAutofit/>
          </a:bodyPr>
          <a:lstStyle/>
          <a:p>
            <a:pPr lvl="0">
              <a:buNone/>
            </a:pPr>
            <a:r>
              <a:rPr lang="en-US" b="1" dirty="0"/>
              <a:t>Trust building</a:t>
            </a:r>
            <a:r>
              <a:rPr lang="zh-TW" altLang="en-US" b="1" dirty="0"/>
              <a:t> </a:t>
            </a:r>
            <a:endParaRPr lang="en-US" altLang="zh-TW" b="1" dirty="0" smtClean="0"/>
          </a:p>
          <a:p>
            <a:pPr lvl="0">
              <a:buNone/>
            </a:pPr>
            <a:r>
              <a:rPr lang="zh-TW" altLang="en-US" b="1" dirty="0" smtClean="0"/>
              <a:t>信任</a:t>
            </a:r>
            <a:r>
              <a:rPr lang="zh-TW" altLang="en-US" b="1" dirty="0"/>
              <a:t>建立</a:t>
            </a:r>
            <a:endParaRPr lang="en" b="1" dirty="0"/>
          </a:p>
          <a:p>
            <a:pPr lvl="0">
              <a:buNone/>
            </a:pPr>
            <a:r>
              <a:rPr lang="zh-TW" altLang="en-US" sz="1200" dirty="0"/>
              <a:t>所有利害關係人共享資訊，互相信賴</a:t>
            </a:r>
            <a:r>
              <a:rPr lang="en" sz="1200" dirty="0" smtClean="0"/>
              <a:t>. </a:t>
            </a:r>
            <a:endParaRPr lang="en" sz="1200" dirty="0"/>
          </a:p>
          <a:p>
            <a:pPr lvl="0" rtl="0">
              <a:spcBef>
                <a:spcPts val="0"/>
              </a:spcBef>
              <a:buNone/>
            </a:pPr>
            <a:endParaRPr sz="1200" dirty="0"/>
          </a:p>
        </p:txBody>
      </p:sp>
      <p:sp>
        <p:nvSpPr>
          <p:cNvPr id="257" name="Shape 257"/>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10</a:t>
            </a:fld>
            <a:endParaRPr lang="en" dirty="0">
              <a:solidFill>
                <a:schemeClr val="bg1"/>
              </a:solidFill>
            </a:endParaRPr>
          </a:p>
        </p:txBody>
      </p:sp>
      <p:sp>
        <p:nvSpPr>
          <p:cNvPr id="258" name="Shape 258"/>
          <p:cNvSpPr txBox="1">
            <a:spLocks noGrp="1"/>
          </p:cNvSpPr>
          <p:nvPr>
            <p:ph type="body" idx="1"/>
          </p:nvPr>
        </p:nvSpPr>
        <p:spPr>
          <a:xfrm>
            <a:off x="1104900" y="2976950"/>
            <a:ext cx="2423100" cy="1645800"/>
          </a:xfrm>
          <a:prstGeom prst="rect">
            <a:avLst/>
          </a:prstGeom>
        </p:spPr>
        <p:txBody>
          <a:bodyPr lIns="91425" tIns="91425" rIns="91425" bIns="91425" anchor="t" anchorCtr="0">
            <a:noAutofit/>
          </a:bodyPr>
          <a:lstStyle/>
          <a:p>
            <a:pPr lvl="0">
              <a:buNone/>
            </a:pPr>
            <a:r>
              <a:rPr lang="en-US" b="1" dirty="0"/>
              <a:t>Con</a:t>
            </a:r>
            <a:r>
              <a:rPr lang="en-US" altLang="zh-TW" b="1" dirty="0"/>
              <a:t>fl</a:t>
            </a:r>
            <a:r>
              <a:rPr lang="en-US" b="1" dirty="0"/>
              <a:t>ict management</a:t>
            </a:r>
            <a:r>
              <a:rPr lang="zh-TW" altLang="en-US" b="1" dirty="0"/>
              <a:t> </a:t>
            </a:r>
            <a:endParaRPr lang="en-US" altLang="zh-TW" b="1" dirty="0" smtClean="0"/>
          </a:p>
          <a:p>
            <a:pPr lvl="0">
              <a:buNone/>
            </a:pPr>
            <a:r>
              <a:rPr lang="zh-TW" altLang="en-US" b="1" dirty="0" smtClean="0"/>
              <a:t>衝突管理</a:t>
            </a:r>
            <a:endParaRPr lang="en-US" altLang="zh-TW" b="1" dirty="0" smtClean="0"/>
          </a:p>
          <a:p>
            <a:pPr lvl="0">
              <a:buNone/>
            </a:pPr>
            <a:r>
              <a:rPr lang="zh-TW" altLang="en-US" sz="1200" dirty="0"/>
              <a:t>找出正向的方案解決衝突</a:t>
            </a:r>
            <a:r>
              <a:rPr lang="en" sz="1200" dirty="0" smtClean="0"/>
              <a:t>.</a:t>
            </a:r>
            <a:endParaRPr lang="en" sz="1200" dirty="0"/>
          </a:p>
        </p:txBody>
      </p:sp>
      <p:sp>
        <p:nvSpPr>
          <p:cNvPr id="259" name="Shape 259"/>
          <p:cNvSpPr txBox="1">
            <a:spLocks noGrp="1"/>
          </p:cNvSpPr>
          <p:nvPr>
            <p:ph type="body" idx="2"/>
          </p:nvPr>
        </p:nvSpPr>
        <p:spPr>
          <a:xfrm>
            <a:off x="3652187" y="2976950"/>
            <a:ext cx="2423100" cy="1645800"/>
          </a:xfrm>
          <a:prstGeom prst="rect">
            <a:avLst/>
          </a:prstGeom>
        </p:spPr>
        <p:txBody>
          <a:bodyPr lIns="91425" tIns="91425" rIns="91425" bIns="91425" anchor="t" anchorCtr="0">
            <a:noAutofit/>
          </a:bodyPr>
          <a:lstStyle/>
          <a:p>
            <a:pPr lvl="0">
              <a:buNone/>
            </a:pPr>
            <a:r>
              <a:rPr lang="en-US" b="1" dirty="0"/>
              <a:t>Coaching</a:t>
            </a:r>
            <a:r>
              <a:rPr lang="zh-TW" altLang="en-US" b="1" dirty="0"/>
              <a:t> </a:t>
            </a:r>
            <a:endParaRPr lang="en-US" altLang="zh-TW" b="1" dirty="0" smtClean="0"/>
          </a:p>
          <a:p>
            <a:pPr lvl="0">
              <a:buNone/>
            </a:pPr>
            <a:r>
              <a:rPr lang="zh-TW" altLang="en-US" b="1" dirty="0" smtClean="0"/>
              <a:t>教練</a:t>
            </a:r>
            <a:endParaRPr lang="en" b="1" dirty="0"/>
          </a:p>
          <a:p>
            <a:pPr lvl="0">
              <a:buNone/>
            </a:pPr>
            <a:r>
              <a:rPr lang="zh-TW" altLang="en-US" sz="1200" dirty="0" smtClean="0"/>
              <a:t>指導團隊</a:t>
            </a:r>
            <a:r>
              <a:rPr lang="zh-TW" altLang="en-US" sz="1200" dirty="0"/>
              <a:t>更加精通他們的工作</a:t>
            </a:r>
            <a:r>
              <a:rPr lang="en" sz="1200" dirty="0" smtClean="0"/>
              <a:t>.</a:t>
            </a:r>
            <a:endParaRPr lang="en" sz="1200" dirty="0"/>
          </a:p>
        </p:txBody>
      </p:sp>
      <p:sp>
        <p:nvSpPr>
          <p:cNvPr id="260" name="Shape 260"/>
          <p:cNvSpPr txBox="1">
            <a:spLocks noGrp="1"/>
          </p:cNvSpPr>
          <p:nvPr>
            <p:ph type="body" idx="3"/>
          </p:nvPr>
        </p:nvSpPr>
        <p:spPr>
          <a:xfrm>
            <a:off x="6199475" y="2976950"/>
            <a:ext cx="2423100" cy="1645800"/>
          </a:xfrm>
          <a:prstGeom prst="rect">
            <a:avLst/>
          </a:prstGeom>
        </p:spPr>
        <p:txBody>
          <a:bodyPr lIns="91425" tIns="91425" rIns="91425" bIns="91425" anchor="t" anchorCtr="0">
            <a:noAutofit/>
          </a:bodyPr>
          <a:lstStyle/>
          <a:p>
            <a:pPr lvl="0" rtl="0">
              <a:spcBef>
                <a:spcPts val="0"/>
              </a:spcBef>
              <a:buNone/>
            </a:pPr>
            <a:r>
              <a:rPr lang="en-US" sz="1200" dirty="0" smtClean="0"/>
              <a:t> </a:t>
            </a:r>
            <a:endParaRPr sz="1200" dirty="0"/>
          </a:p>
        </p:txBody>
      </p:sp>
    </p:spTree>
    <p:extLst>
      <p:ext uri="{BB962C8B-B14F-4D97-AF65-F5344CB8AC3E}">
        <p14:creationId xmlns:p14="http://schemas.microsoft.com/office/powerpoint/2010/main" val="138037847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Schedule Management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Tx/>
              <a:buFont typeface="+mj-lt"/>
              <a:buAutoNum type="arabicPeriod"/>
            </a:pPr>
            <a:r>
              <a:rPr lang="zh-TW" altLang="en-US" sz="1600" b="1" dirty="0" smtClean="0"/>
              <a:t>時程管理計畫書 </a:t>
            </a:r>
            <a:r>
              <a:rPr lang="mr-IN" altLang="zh-TW" sz="1600" dirty="0"/>
              <a:t>–</a:t>
            </a:r>
            <a:r>
              <a:rPr lang="zh-TW" altLang="en-US" sz="1600" dirty="0"/>
              <a:t> </a:t>
            </a:r>
            <a:r>
              <a:rPr lang="zh-TW" altLang="en-US" sz="1600" dirty="0" smtClean="0"/>
              <a:t>描述工作估計、追蹤進展及報告進度的方式。</a:t>
            </a:r>
            <a:endParaRPr lang="en-US" altLang="zh-TW" sz="1600" dirty="0" smtClean="0"/>
          </a:p>
          <a:p>
            <a:pPr marL="527050" indent="-342900">
              <a:buClrTx/>
              <a:buFont typeface="+mj-lt"/>
              <a:buAutoNum type="arabicPeriod"/>
            </a:pPr>
            <a:r>
              <a:rPr lang="zh-TW" altLang="en-US" sz="1600" b="1" dirty="0"/>
              <a:t>時</a:t>
            </a:r>
            <a:r>
              <a:rPr lang="zh-TW" altLang="en-US" sz="1600" b="1" dirty="0" smtClean="0"/>
              <a:t>程管理計畫書樣板</a:t>
            </a:r>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100</a:t>
            </a:fld>
            <a:endParaRPr lang="en" dirty="0">
              <a:solidFill>
                <a:schemeClr val="bg1"/>
              </a:solidFill>
            </a:endParaRPr>
          </a:p>
        </p:txBody>
      </p:sp>
      <p:sp>
        <p:nvSpPr>
          <p:cNvPr id="4" name="TextBox 3"/>
          <p:cNvSpPr txBox="1"/>
          <p:nvPr/>
        </p:nvSpPr>
        <p:spPr>
          <a:xfrm>
            <a:off x="1520686" y="1898374"/>
            <a:ext cx="5445722" cy="2031325"/>
          </a:xfrm>
          <a:prstGeom prst="rect">
            <a:avLst/>
          </a:prstGeom>
          <a:noFill/>
          <a:ln w="12700">
            <a:solidFill>
              <a:schemeClr val="tx1">
                <a:alpha val="61000"/>
              </a:schemeClr>
            </a:solidFill>
          </a:ln>
        </p:spPr>
        <p:txBody>
          <a:bodyPr wrap="none" rtlCol="0">
            <a:spAutoFit/>
          </a:bodyPr>
          <a:lstStyle/>
          <a:p>
            <a:r>
              <a:rPr lang="en-US" dirty="0"/>
              <a:t>1. INTRODUCTION </a:t>
            </a:r>
          </a:p>
          <a:p>
            <a:pPr lvl="2"/>
            <a:r>
              <a:rPr lang="en-US" dirty="0"/>
              <a:t> </a:t>
            </a:r>
            <a:r>
              <a:rPr lang="en-US" dirty="0" smtClean="0"/>
              <a:t>   1.1</a:t>
            </a:r>
            <a:r>
              <a:rPr lang="en-US" dirty="0"/>
              <a:t>. PURPOSE OF THE SCHEDULE MANAGEMENT PLAN </a:t>
            </a:r>
          </a:p>
          <a:p>
            <a:r>
              <a:rPr lang="en-US" dirty="0"/>
              <a:t>2. PROJECT SCHEDULE  </a:t>
            </a:r>
          </a:p>
          <a:p>
            <a:r>
              <a:rPr lang="en-US" dirty="0"/>
              <a:t> </a:t>
            </a:r>
            <a:r>
              <a:rPr lang="en-US" dirty="0" smtClean="0"/>
              <a:t>   2.1</a:t>
            </a:r>
            <a:r>
              <a:rPr lang="en-US" dirty="0"/>
              <a:t>. POTENTIAL CAUSES OF SCHEDULE SLIPPAGES </a:t>
            </a:r>
          </a:p>
          <a:p>
            <a:r>
              <a:rPr lang="en-US" dirty="0"/>
              <a:t>3. PROJECT CONTROL PROCEDURES </a:t>
            </a:r>
          </a:p>
          <a:p>
            <a:r>
              <a:rPr lang="en-US" dirty="0"/>
              <a:t> </a:t>
            </a:r>
            <a:r>
              <a:rPr lang="en-US" dirty="0" smtClean="0"/>
              <a:t>   3.1</a:t>
            </a:r>
            <a:r>
              <a:rPr lang="en-US" dirty="0"/>
              <a:t>.  IDENTIFICATION OF SCHEDULE PROBLEMS  </a:t>
            </a:r>
          </a:p>
          <a:p>
            <a:r>
              <a:rPr lang="en-US" dirty="0"/>
              <a:t> </a:t>
            </a:r>
            <a:r>
              <a:rPr lang="en-US" dirty="0" smtClean="0"/>
              <a:t>   3.2</a:t>
            </a:r>
            <a:r>
              <a:rPr lang="en-US" dirty="0"/>
              <a:t>.  RESOLUTION OF SCHEDULE PROBLEMS   </a:t>
            </a:r>
          </a:p>
          <a:p>
            <a:r>
              <a:rPr lang="en-US" dirty="0"/>
              <a:t> </a:t>
            </a:r>
            <a:r>
              <a:rPr lang="en-US" dirty="0" smtClean="0"/>
              <a:t>   3.3</a:t>
            </a:r>
            <a:r>
              <a:rPr lang="en-US" dirty="0"/>
              <a:t>.  APPLYING CONTINGENCY   </a:t>
            </a:r>
          </a:p>
          <a:p>
            <a:endParaRPr lang="en-US" dirty="0"/>
          </a:p>
        </p:txBody>
      </p:sp>
    </p:spTree>
    <p:extLst>
      <p:ext uri="{BB962C8B-B14F-4D97-AF65-F5344CB8AC3E}">
        <p14:creationId xmlns:p14="http://schemas.microsoft.com/office/powerpoint/2010/main" val="198179304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6.2 Define Activities</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101</a:t>
            </a:fld>
            <a:endParaRPr lang="en" dirty="0">
              <a:solidFill>
                <a:schemeClr val="bg1"/>
              </a:solidFill>
            </a:endParaRPr>
          </a:p>
        </p:txBody>
      </p:sp>
      <p:sp>
        <p:nvSpPr>
          <p:cNvPr id="4" name="Rectangle 3"/>
          <p:cNvSpPr/>
          <p:nvPr/>
        </p:nvSpPr>
        <p:spPr>
          <a:xfrm>
            <a:off x="1104900" y="1322741"/>
            <a:ext cx="6724500" cy="523220"/>
          </a:xfrm>
          <a:prstGeom prst="rect">
            <a:avLst/>
          </a:prstGeom>
        </p:spPr>
        <p:txBody>
          <a:bodyPr wrap="square">
            <a:spAutoFit/>
          </a:bodyPr>
          <a:lstStyle/>
          <a:p>
            <a:r>
              <a:rPr lang="en-US" b="1" dirty="0"/>
              <a:t>6.2 Define Activities </a:t>
            </a:r>
            <a:r>
              <a:rPr lang="en-US" dirty="0"/>
              <a:t>—The process of identifying and documenting the specific actions to be performed to produce the project deliverables.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2143527"/>
            <a:ext cx="6724500" cy="1742209"/>
          </a:xfrm>
          <a:prstGeom prst="rect">
            <a:avLst/>
          </a:prstGeom>
        </p:spPr>
      </p:pic>
    </p:spTree>
    <p:extLst>
      <p:ext uri="{BB962C8B-B14F-4D97-AF65-F5344CB8AC3E}">
        <p14:creationId xmlns:p14="http://schemas.microsoft.com/office/powerpoint/2010/main" val="9890499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Activities</a:t>
            </a:r>
            <a:r>
              <a:rPr lang="en-US" dirty="0"/>
              <a:t> Data 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102</a:t>
            </a:fld>
            <a:endParaRPr lang="en"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1030" y="1025175"/>
            <a:ext cx="4852239" cy="3940512"/>
          </a:xfrm>
          <a:prstGeom prst="rect">
            <a:avLst/>
          </a:prstGeom>
        </p:spPr>
      </p:pic>
    </p:spTree>
    <p:extLst>
      <p:ext uri="{BB962C8B-B14F-4D97-AF65-F5344CB8AC3E}">
        <p14:creationId xmlns:p14="http://schemas.microsoft.com/office/powerpoint/2010/main" val="7477550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a:t>
            </a:r>
            <a:r>
              <a:rPr lang="en-US" dirty="0" smtClean="0"/>
              <a:t>Activities </a:t>
            </a:r>
            <a:r>
              <a:rPr lang="mr-IN" altLang="zh-TW" dirty="0" smtClean="0"/>
              <a:t>–</a:t>
            </a:r>
            <a:r>
              <a:rPr lang="zh-TW" altLang="en-US" dirty="0" smtClean="0"/>
              <a:t> </a:t>
            </a:r>
            <a:r>
              <a:rPr lang="en-US" altLang="zh-TW" dirty="0" smtClean="0"/>
              <a:t>Inputs</a:t>
            </a:r>
            <a:r>
              <a:rPr lang="zh-TW" altLang="en-US" dirty="0" smtClean="0"/>
              <a:t> </a:t>
            </a:r>
            <a:r>
              <a:rPr lang="en-US" altLang="zh-TW" dirty="0" smtClean="0"/>
              <a:t>&amp;</a:t>
            </a:r>
            <a:r>
              <a:rPr lang="zh-TW" altLang="en-US" dirty="0" smtClean="0"/>
              <a:t> </a:t>
            </a:r>
            <a:r>
              <a:rPr lang="en-US" altLang="zh-TW" dirty="0" smtClean="0"/>
              <a:t>Tools</a:t>
            </a:r>
            <a:endParaRPr lang="en-US" dirty="0"/>
          </a:p>
        </p:txBody>
      </p:sp>
      <p:sp>
        <p:nvSpPr>
          <p:cNvPr id="3" name="Text Placeholder 2"/>
          <p:cNvSpPr>
            <a:spLocks noGrp="1"/>
          </p:cNvSpPr>
          <p:nvPr>
            <p:ph type="body" idx="1"/>
          </p:nvPr>
        </p:nvSpPr>
        <p:spPr>
          <a:xfrm>
            <a:off x="1101375" y="1023451"/>
            <a:ext cx="3460794" cy="3936855"/>
          </a:xfrm>
        </p:spPr>
        <p:txBody>
          <a:bodyPr/>
          <a:lstStyle/>
          <a:p>
            <a:r>
              <a:rPr lang="en-US" altLang="zh-TW" sz="1600" dirty="0" smtClean="0"/>
              <a:t>Inputs</a:t>
            </a:r>
          </a:p>
          <a:p>
            <a:pPr marL="527050" lvl="1" indent="-342900">
              <a:buClrTx/>
              <a:buFont typeface="+mj-lt"/>
              <a:buAutoNum type="arabicPeriod"/>
            </a:pPr>
            <a:r>
              <a:rPr lang="zh-TW" altLang="en-US" sz="1600" b="1" dirty="0" smtClean="0"/>
              <a:t>時程管理</a:t>
            </a:r>
            <a:r>
              <a:rPr lang="zh-TW" altLang="en-US" sz="1600" b="1" dirty="0"/>
              <a:t>計畫書 </a:t>
            </a:r>
            <a:r>
              <a:rPr lang="mr-IN" altLang="zh-TW" sz="1600" dirty="0" smtClean="0"/>
              <a:t>–</a:t>
            </a:r>
            <a:r>
              <a:rPr lang="zh-TW" altLang="en-US" sz="1600" dirty="0" smtClean="0"/>
              <a:t> 描述</a:t>
            </a:r>
            <a:r>
              <a:rPr lang="zh-TW" altLang="en-US" sz="1600" dirty="0"/>
              <a:t>工作估計、追蹤進展及報告進度的方式。</a:t>
            </a:r>
            <a:endParaRPr lang="en-US" altLang="zh-TW" sz="1600" dirty="0"/>
          </a:p>
          <a:p>
            <a:pPr marL="527050" lvl="1" indent="-342900">
              <a:buClrTx/>
              <a:buFont typeface="+mj-lt"/>
              <a:buAutoNum type="arabicPeriod"/>
            </a:pPr>
            <a:r>
              <a:rPr lang="zh-TW" altLang="en-US" sz="1600" b="1" dirty="0" smtClean="0"/>
              <a:t>範疇基準線 </a:t>
            </a:r>
            <a:r>
              <a:rPr lang="mr-IN" altLang="zh-TW" sz="1600" dirty="0" smtClean="0"/>
              <a:t>–</a:t>
            </a:r>
            <a:r>
              <a:rPr lang="zh-TW" altLang="en-US" sz="1600" dirty="0" smtClean="0"/>
              <a:t> 定義專案產出物。</a:t>
            </a:r>
            <a:endParaRPr lang="en-US" altLang="zh-TW" sz="1600" dirty="0"/>
          </a:p>
          <a:p>
            <a:pPr marL="527050" lvl="1" indent="-342900">
              <a:buClrTx/>
              <a:buFont typeface="+mj-lt"/>
              <a:buAutoNum type="arabicPeriod"/>
            </a:pPr>
            <a:r>
              <a:rPr lang="zh-TW" altLang="en-US" sz="1600" b="1" dirty="0"/>
              <a:t>企業環境因素</a:t>
            </a:r>
            <a:r>
              <a:rPr lang="zh-TW" altLang="en-US" sz="1600" dirty="0"/>
              <a:t> </a:t>
            </a:r>
            <a:r>
              <a:rPr lang="mr-IN" altLang="zh-TW" sz="1600" dirty="0"/>
              <a:t>–</a:t>
            </a:r>
            <a:r>
              <a:rPr lang="zh-TW" altLang="en-US" sz="1600" dirty="0"/>
              <a:t> 公司如何運作，包括組織文化及結構，市場狀況等。</a:t>
            </a:r>
            <a:endParaRPr lang="en-US" altLang="zh-TW" sz="1600" dirty="0"/>
          </a:p>
          <a:p>
            <a:pPr marL="527050" lvl="1" indent="-342900">
              <a:buClrTx/>
              <a:buFont typeface="+mj-lt"/>
              <a:buAutoNum type="arabicPeriod"/>
            </a:pPr>
            <a:r>
              <a:rPr lang="zh-TW" altLang="en-US" sz="1600" b="1" dirty="0" smtClean="0"/>
              <a:t>組織流程資產 </a:t>
            </a:r>
            <a:r>
              <a:rPr lang="mr-IN" altLang="zh-TW" sz="1600" dirty="0" smtClean="0"/>
              <a:t>–</a:t>
            </a:r>
            <a:r>
              <a:rPr lang="zh-TW" altLang="en-US" sz="1600" dirty="0" smtClean="0"/>
              <a:t> </a:t>
            </a:r>
            <a:r>
              <a:rPr lang="zh-TW" altLang="en-US" sz="1600" dirty="0"/>
              <a:t>公司在常態下如何執行專案的結果，包括公司政策及</a:t>
            </a:r>
            <a:r>
              <a:rPr lang="zh-TW" altLang="en-US" sz="1600" dirty="0" smtClean="0"/>
              <a:t>程序</a:t>
            </a:r>
            <a:r>
              <a:rPr lang="zh-TW" altLang="en-US" sz="1600" dirty="0"/>
              <a:t>、</a:t>
            </a:r>
            <a:r>
              <a:rPr lang="zh-TW" altLang="en-US" sz="1600" dirty="0" smtClean="0"/>
              <a:t>範本和表單、歷史</a:t>
            </a:r>
            <a:r>
              <a:rPr lang="zh-TW" altLang="en-US" sz="1600" dirty="0"/>
              <a:t>資料及經驗學習等。</a:t>
            </a:r>
            <a:endParaRPr lang="en-US" sz="1600" dirty="0"/>
          </a:p>
          <a:p>
            <a:pPr marL="527050" lvl="1" indent="-342900">
              <a:buClrTx/>
              <a:buFont typeface="+mj-lt"/>
              <a:buAutoNum type="arabicPeriod"/>
            </a:pP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103</a:t>
            </a:fld>
            <a:endParaRPr lang="en" dirty="0">
              <a:solidFill>
                <a:schemeClr val="bg1"/>
              </a:solidFill>
            </a:endParaRPr>
          </a:p>
        </p:txBody>
      </p:sp>
      <p:sp>
        <p:nvSpPr>
          <p:cNvPr id="6" name="Text Placeholder 2"/>
          <p:cNvSpPr>
            <a:spLocks noGrp="1"/>
          </p:cNvSpPr>
          <p:nvPr>
            <p:ph type="body" idx="1"/>
          </p:nvPr>
        </p:nvSpPr>
        <p:spPr>
          <a:xfrm>
            <a:off x="5161485" y="1041010"/>
            <a:ext cx="3681900"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zh-TW" altLang="en-US" sz="1600" b="1" dirty="0" smtClean="0"/>
              <a:t>分解 </a:t>
            </a:r>
            <a:r>
              <a:rPr lang="en-US" sz="1600" b="1" dirty="0" smtClean="0"/>
              <a:t>(Decomposition)</a:t>
            </a:r>
            <a:r>
              <a:rPr lang="en-US" sz="1600" b="1" dirty="0"/>
              <a:t> </a:t>
            </a:r>
            <a:r>
              <a:rPr lang="mr-IN" altLang="zh-TW" sz="1600" dirty="0" smtClean="0"/>
              <a:t>–</a:t>
            </a:r>
            <a:r>
              <a:rPr lang="zh-TW" altLang="en-US" sz="1600" dirty="0" smtClean="0"/>
              <a:t> 在範疇管理諸程序中所定義的工作分項，進一步分解成能被估計的活動。</a:t>
            </a:r>
            <a:endParaRPr lang="en-US" altLang="zh-TW" sz="1600" dirty="0" smtClean="0"/>
          </a:p>
          <a:p>
            <a:pPr marL="527050" lvl="1" indent="-342900">
              <a:buClrTx/>
              <a:buFont typeface="+mj-lt"/>
              <a:buAutoNum type="arabicPeriod"/>
            </a:pPr>
            <a:r>
              <a:rPr lang="zh-TW" altLang="en-US" sz="1600" b="1" dirty="0"/>
              <a:t>專家</a:t>
            </a:r>
            <a:r>
              <a:rPr lang="zh-TW" altLang="en-US" sz="1600" b="1" dirty="0" smtClean="0"/>
              <a:t>判斷</a:t>
            </a:r>
            <a:r>
              <a:rPr lang="en-US" altLang="zh-TW" sz="1600" b="1" dirty="0" smtClean="0"/>
              <a:t>(Expert Judgment)</a:t>
            </a:r>
            <a:r>
              <a:rPr lang="zh-TW" altLang="en-US" sz="1600" b="1" dirty="0" smtClean="0"/>
              <a:t> </a:t>
            </a:r>
            <a:r>
              <a:rPr lang="mr-IN" altLang="zh-TW" sz="1600" dirty="0"/>
              <a:t>–</a:t>
            </a:r>
            <a:r>
              <a:rPr lang="zh-TW" altLang="en-US" sz="1600" dirty="0"/>
              <a:t> 從專案外部引進專家，聽取</a:t>
            </a:r>
            <a:r>
              <a:rPr lang="zh-TW" altLang="en-US" sz="1600" dirty="0" smtClean="0"/>
              <a:t>他的建議</a:t>
            </a:r>
            <a:r>
              <a:rPr lang="zh-TW" altLang="en-US" sz="1600" dirty="0"/>
              <a:t>或借重他的專業。</a:t>
            </a:r>
            <a:endParaRPr lang="en-US" altLang="zh-TW" sz="1600" dirty="0"/>
          </a:p>
          <a:p>
            <a:pPr marL="527050" lvl="1" indent="-342900">
              <a:buClrTx/>
              <a:buFont typeface="+mj-lt"/>
              <a:buAutoNum type="arabicPeriod"/>
            </a:pPr>
            <a:r>
              <a:rPr lang="zh-TW" altLang="en-US" sz="1600" b="1" dirty="0" smtClean="0"/>
              <a:t>滾動式規劃 </a:t>
            </a:r>
            <a:r>
              <a:rPr lang="en-US" altLang="zh-TW" sz="1600" b="1" dirty="0" smtClean="0"/>
              <a:t>(Rolling Wave Planning)</a:t>
            </a:r>
            <a:r>
              <a:rPr lang="zh-TW" altLang="en-US" sz="1600" b="1" dirty="0" smtClean="0"/>
              <a:t> </a:t>
            </a:r>
            <a:r>
              <a:rPr lang="mr-IN" altLang="zh-TW" sz="1600" dirty="0" smtClean="0"/>
              <a:t>–</a:t>
            </a:r>
            <a:r>
              <a:rPr lang="zh-TW" altLang="en-US" sz="1600" dirty="0" smtClean="0"/>
              <a:t> 僅就需要規劃的活動進行分解，因為這些活動會先出現，並且很快就要到來，將其他活動依里程碑的層次做規劃，直到他們變得比較靠近要執行的時間點。</a:t>
            </a:r>
            <a:endParaRPr lang="en-US" altLang="zh-TW" sz="1600" dirty="0" smtClean="0"/>
          </a:p>
          <a:p>
            <a:pPr marL="527050" lvl="1" indent="-342900">
              <a:buClrTx/>
              <a:buFont typeface="+mj-lt"/>
              <a:buAutoNum type="arabicPeriod"/>
            </a:pPr>
            <a:endParaRPr lang="en-US" altLang="zh-TW" sz="1600" dirty="0"/>
          </a:p>
          <a:p>
            <a:pPr marL="360363" lvl="1" indent="-176213"/>
            <a:endParaRPr lang="en-US" altLang="zh-TW" sz="1600" dirty="0" smtClean="0"/>
          </a:p>
        </p:txBody>
      </p:sp>
    </p:spTree>
    <p:extLst>
      <p:ext uri="{BB962C8B-B14F-4D97-AF65-F5344CB8AC3E}">
        <p14:creationId xmlns:p14="http://schemas.microsoft.com/office/powerpoint/2010/main" val="87140065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a:t>
            </a:r>
            <a:r>
              <a:rPr lang="en-US" dirty="0" smtClean="0"/>
              <a:t>Activities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Tx/>
              <a:buFont typeface="+mj-lt"/>
              <a:buAutoNum type="arabicPeriod"/>
            </a:pPr>
            <a:r>
              <a:rPr lang="zh-TW" altLang="en-US" sz="1600" b="1" dirty="0" smtClean="0"/>
              <a:t>活動清單 </a:t>
            </a:r>
            <a:r>
              <a:rPr lang="mr-IN" altLang="zh-TW" sz="1600" dirty="0" smtClean="0"/>
              <a:t>–</a:t>
            </a:r>
            <a:r>
              <a:rPr lang="zh-TW" altLang="en-US" sz="1600" dirty="0" smtClean="0"/>
              <a:t> 專案所有需要做的事情清單。</a:t>
            </a:r>
            <a:endParaRPr lang="en-US" altLang="zh-TW" sz="1600" dirty="0" smtClean="0"/>
          </a:p>
          <a:p>
            <a:pPr marL="527050" indent="-342900">
              <a:buClrTx/>
              <a:buFont typeface="+mj-lt"/>
              <a:buAutoNum type="arabicPeriod"/>
            </a:pPr>
            <a:r>
              <a:rPr lang="zh-TW" altLang="en-US" sz="1600" b="1" dirty="0" smtClean="0"/>
              <a:t>活動屬性 </a:t>
            </a:r>
            <a:r>
              <a:rPr lang="mr-IN" altLang="zh-TW" sz="1600" dirty="0"/>
              <a:t>–</a:t>
            </a:r>
            <a:r>
              <a:rPr lang="zh-TW" altLang="en-US" sz="1600" dirty="0"/>
              <a:t> </a:t>
            </a:r>
            <a:r>
              <a:rPr lang="zh-TW" altLang="en-US" sz="1600" dirty="0" smtClean="0"/>
              <a:t>描述每一項活動，任何前置活動、後繼活動或限制條件，都應該列在這些屬性裡，伴隨著規劃所需資源或時間有關的敘述和其他資訊。</a:t>
            </a:r>
            <a:endParaRPr lang="en-US" altLang="zh-TW" sz="1600" dirty="0"/>
          </a:p>
          <a:p>
            <a:pPr marL="527050" indent="-342900">
              <a:buClrTx/>
              <a:buFont typeface="+mj-lt"/>
              <a:buAutoNum type="arabicPeriod"/>
            </a:pPr>
            <a:r>
              <a:rPr lang="zh-TW" altLang="en-US" sz="1600" b="1" dirty="0" smtClean="0"/>
              <a:t>里程碑清單 </a:t>
            </a:r>
            <a:r>
              <a:rPr lang="mr-IN" altLang="zh-TW" sz="1600" dirty="0" smtClean="0"/>
              <a:t>–</a:t>
            </a:r>
            <a:r>
              <a:rPr lang="zh-TW" altLang="en-US" sz="1600" dirty="0" smtClean="0"/>
              <a:t> 專案所有的重要檢查點都被記錄為里程碑，里程碑清單必須讓每個人知道何者是必要的，何者不是。</a:t>
            </a: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104</a:t>
            </a:fld>
            <a:endParaRPr lang="en" dirty="0">
              <a:solidFill>
                <a:schemeClr val="bg1"/>
              </a:solidFill>
            </a:endParaRPr>
          </a:p>
        </p:txBody>
      </p:sp>
    </p:spTree>
    <p:extLst>
      <p:ext uri="{BB962C8B-B14F-4D97-AF65-F5344CB8AC3E}">
        <p14:creationId xmlns:p14="http://schemas.microsoft.com/office/powerpoint/2010/main" val="193983649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6.3 Sequence Activities</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105</a:t>
            </a:fld>
            <a:endParaRPr lang="en" dirty="0">
              <a:solidFill>
                <a:schemeClr val="bg1"/>
              </a:solidFill>
            </a:endParaRPr>
          </a:p>
        </p:txBody>
      </p:sp>
      <p:sp>
        <p:nvSpPr>
          <p:cNvPr id="4" name="Rectangle 3"/>
          <p:cNvSpPr/>
          <p:nvPr/>
        </p:nvSpPr>
        <p:spPr>
          <a:xfrm>
            <a:off x="1001210" y="1288018"/>
            <a:ext cx="6828190" cy="523220"/>
          </a:xfrm>
          <a:prstGeom prst="rect">
            <a:avLst/>
          </a:prstGeom>
        </p:spPr>
        <p:txBody>
          <a:bodyPr wrap="square">
            <a:spAutoFit/>
          </a:bodyPr>
          <a:lstStyle/>
          <a:p>
            <a:r>
              <a:rPr lang="en-US" b="1" dirty="0"/>
              <a:t>6.3 Sequence Activities </a:t>
            </a:r>
            <a:r>
              <a:rPr lang="en-US" dirty="0"/>
              <a:t>—The process of identifying and documenting relationships among the project activities.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210" y="2074081"/>
            <a:ext cx="6828190" cy="2254489"/>
          </a:xfrm>
          <a:prstGeom prst="rect">
            <a:avLst/>
          </a:prstGeom>
        </p:spPr>
      </p:pic>
    </p:spTree>
    <p:extLst>
      <p:ext uri="{BB962C8B-B14F-4D97-AF65-F5344CB8AC3E}">
        <p14:creationId xmlns:p14="http://schemas.microsoft.com/office/powerpoint/2010/main" val="9270996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Activities</a:t>
            </a:r>
            <a:r>
              <a:rPr lang="en-US" dirty="0"/>
              <a:t> Data 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106</a:t>
            </a:fld>
            <a:endParaRPr lang="en"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862" y="1025175"/>
            <a:ext cx="5282994" cy="3899353"/>
          </a:xfrm>
          <a:prstGeom prst="rect">
            <a:avLst/>
          </a:prstGeom>
        </p:spPr>
      </p:pic>
    </p:spTree>
    <p:extLst>
      <p:ext uri="{BB962C8B-B14F-4D97-AF65-F5344CB8AC3E}">
        <p14:creationId xmlns:p14="http://schemas.microsoft.com/office/powerpoint/2010/main" val="4450920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a:t>
            </a:r>
            <a:r>
              <a:rPr lang="en-US" dirty="0" smtClean="0"/>
              <a:t>Activities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5" y="1023451"/>
            <a:ext cx="7098408" cy="3936855"/>
          </a:xfrm>
        </p:spPr>
        <p:txBody>
          <a:bodyPr/>
          <a:lstStyle/>
          <a:p>
            <a:r>
              <a:rPr lang="en-US" altLang="zh-TW" sz="1600" dirty="0" smtClean="0"/>
              <a:t>Inputs</a:t>
            </a:r>
          </a:p>
          <a:p>
            <a:pPr marL="527050" lvl="1" indent="-342900">
              <a:buClrTx/>
              <a:buFont typeface="+mj-lt"/>
              <a:buAutoNum type="arabicPeriod"/>
            </a:pPr>
            <a:r>
              <a:rPr lang="zh-TW" altLang="en-US" sz="1600" b="1" dirty="0" smtClean="0"/>
              <a:t>時程管理</a:t>
            </a:r>
            <a:r>
              <a:rPr lang="zh-TW" altLang="en-US" sz="1600" b="1" dirty="0"/>
              <a:t>計畫書 </a:t>
            </a:r>
            <a:r>
              <a:rPr lang="mr-IN" altLang="zh-TW" sz="1600" dirty="0" smtClean="0"/>
              <a:t>–</a:t>
            </a:r>
            <a:r>
              <a:rPr lang="zh-TW" altLang="en-US" sz="1600" dirty="0" smtClean="0"/>
              <a:t>描述排定工作的任何方法或工具。</a:t>
            </a:r>
            <a:endParaRPr lang="en-US" altLang="zh-TW" sz="1600" dirty="0" smtClean="0"/>
          </a:p>
          <a:p>
            <a:pPr marL="527050" lvl="1" indent="-342900">
              <a:buClrTx/>
              <a:buFont typeface="+mj-lt"/>
              <a:buAutoNum type="arabicPeriod"/>
            </a:pPr>
            <a:r>
              <a:rPr lang="zh-TW" altLang="en-US" sz="1600" b="1" dirty="0"/>
              <a:t>活動清單 </a:t>
            </a:r>
            <a:r>
              <a:rPr lang="mr-IN" altLang="zh-TW" sz="1600" dirty="0"/>
              <a:t>–</a:t>
            </a:r>
            <a:r>
              <a:rPr lang="zh-TW" altLang="en-US" sz="1600" dirty="0"/>
              <a:t> 專案所有需要做的事情清單。</a:t>
            </a:r>
            <a:endParaRPr lang="en-US" altLang="zh-TW" sz="1600" dirty="0"/>
          </a:p>
          <a:p>
            <a:pPr marL="527050" lvl="1" indent="-342900">
              <a:buClrTx/>
              <a:buFont typeface="+mj-lt"/>
              <a:buAutoNum type="arabicPeriod"/>
            </a:pPr>
            <a:r>
              <a:rPr lang="zh-TW" altLang="en-US" sz="1600" b="1" dirty="0"/>
              <a:t>活動屬性 </a:t>
            </a:r>
            <a:r>
              <a:rPr lang="mr-IN" altLang="zh-TW" sz="1600" dirty="0"/>
              <a:t>–</a:t>
            </a:r>
            <a:r>
              <a:rPr lang="zh-TW" altLang="en-US" sz="1600" dirty="0"/>
              <a:t> 描述每一項活動，任何前置活動、後繼活動或限制條件，都應該列在這些屬性裡。</a:t>
            </a:r>
            <a:endParaRPr lang="en-US" altLang="zh-TW" sz="1600" dirty="0"/>
          </a:p>
          <a:p>
            <a:pPr marL="527050" lvl="1" indent="-342900">
              <a:buClrTx/>
              <a:buFont typeface="+mj-lt"/>
              <a:buAutoNum type="arabicPeriod"/>
            </a:pPr>
            <a:r>
              <a:rPr lang="zh-TW" altLang="en-US" sz="1600" b="1" dirty="0"/>
              <a:t>里程碑清單 </a:t>
            </a:r>
            <a:r>
              <a:rPr lang="mr-IN" altLang="zh-TW" sz="1600" dirty="0"/>
              <a:t>–</a:t>
            </a:r>
            <a:r>
              <a:rPr lang="zh-TW" altLang="en-US" sz="1600" dirty="0"/>
              <a:t> 專案所有的重要檢查點。</a:t>
            </a:r>
            <a:endParaRPr lang="en-US" altLang="zh-TW" sz="1600" dirty="0"/>
          </a:p>
          <a:p>
            <a:pPr marL="527050" lvl="1" indent="-342900">
              <a:buClrTx/>
              <a:buFont typeface="+mj-lt"/>
              <a:buAutoNum type="arabicPeriod"/>
            </a:pPr>
            <a:r>
              <a:rPr lang="zh-TW" altLang="en-US" sz="1600" b="1" dirty="0" smtClean="0"/>
              <a:t>專案範疇聲明書 </a:t>
            </a:r>
            <a:r>
              <a:rPr lang="mr-IN" altLang="zh-TW" sz="1600" dirty="0" smtClean="0"/>
              <a:t>–</a:t>
            </a:r>
            <a:r>
              <a:rPr lang="zh-TW" altLang="en-US" sz="1600" dirty="0" smtClean="0"/>
              <a:t> 確認執行工作所需的一切活動。</a:t>
            </a:r>
            <a:endParaRPr lang="en-US" altLang="zh-TW" sz="1600" dirty="0" smtClean="0"/>
          </a:p>
          <a:p>
            <a:pPr marL="527050" lvl="1" indent="-342900">
              <a:buClrTx/>
              <a:buFont typeface="+mj-lt"/>
              <a:buAutoNum type="arabicPeriod"/>
            </a:pPr>
            <a:r>
              <a:rPr lang="zh-TW" altLang="en-US" sz="1600" b="1" dirty="0" smtClean="0"/>
              <a:t>企業</a:t>
            </a:r>
            <a:r>
              <a:rPr lang="zh-TW" altLang="en-US" sz="1600" b="1" dirty="0"/>
              <a:t>環境因素</a:t>
            </a:r>
            <a:r>
              <a:rPr lang="zh-TW" altLang="en-US" sz="1600" dirty="0"/>
              <a:t> </a:t>
            </a:r>
            <a:r>
              <a:rPr lang="mr-IN" altLang="zh-TW" sz="1600" dirty="0" smtClean="0"/>
              <a:t>–</a:t>
            </a:r>
            <a:r>
              <a:rPr lang="zh-TW" altLang="en-US" sz="1600" dirty="0" smtClean="0"/>
              <a:t> 組織</a:t>
            </a:r>
            <a:r>
              <a:rPr lang="zh-TW" altLang="en-US" sz="1600" dirty="0"/>
              <a:t>文化及結構，市場狀況等。</a:t>
            </a:r>
            <a:endParaRPr lang="en-US" altLang="zh-TW" sz="1600" dirty="0"/>
          </a:p>
          <a:p>
            <a:pPr marL="527050" lvl="1" indent="-342900">
              <a:buClrTx/>
              <a:buFont typeface="+mj-lt"/>
              <a:buAutoNum type="arabicPeriod"/>
            </a:pPr>
            <a:r>
              <a:rPr lang="zh-TW" altLang="en-US" sz="1600" b="1" dirty="0" smtClean="0"/>
              <a:t>組織流程資產 </a:t>
            </a:r>
            <a:r>
              <a:rPr lang="mr-IN" altLang="zh-TW" sz="1600" dirty="0" smtClean="0"/>
              <a:t>–</a:t>
            </a:r>
            <a:r>
              <a:rPr lang="zh-TW" altLang="en-US" sz="1600" dirty="0" smtClean="0"/>
              <a:t> 公司</a:t>
            </a:r>
            <a:r>
              <a:rPr lang="zh-TW" altLang="en-US" sz="1600" dirty="0"/>
              <a:t>政策及</a:t>
            </a:r>
            <a:r>
              <a:rPr lang="zh-TW" altLang="en-US" sz="1600" dirty="0" smtClean="0"/>
              <a:t>程序</a:t>
            </a:r>
            <a:r>
              <a:rPr lang="zh-TW" altLang="en-US" sz="1600" dirty="0"/>
              <a:t>、</a:t>
            </a:r>
            <a:r>
              <a:rPr lang="zh-TW" altLang="en-US" sz="1600" dirty="0" smtClean="0"/>
              <a:t>範本和表單、歷史</a:t>
            </a:r>
            <a:r>
              <a:rPr lang="zh-TW" altLang="en-US" sz="1600" dirty="0"/>
              <a:t>資料及經驗學習等。</a:t>
            </a:r>
            <a:endParaRPr lang="en-US" sz="1600" dirty="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107</a:t>
            </a:fld>
            <a:endParaRPr lang="en" dirty="0">
              <a:solidFill>
                <a:schemeClr val="bg1"/>
              </a:solidFill>
            </a:endParaRPr>
          </a:p>
        </p:txBody>
      </p:sp>
    </p:spTree>
    <p:extLst>
      <p:ext uri="{BB962C8B-B14F-4D97-AF65-F5344CB8AC3E}">
        <p14:creationId xmlns:p14="http://schemas.microsoft.com/office/powerpoint/2010/main" val="194118734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a:t>
            </a:r>
            <a:r>
              <a:rPr lang="en-US" dirty="0" smtClean="0"/>
              <a:t>Activities </a:t>
            </a:r>
            <a:r>
              <a:rPr lang="mr-IN" altLang="zh-TW" dirty="0" smtClean="0"/>
              <a:t>–</a:t>
            </a:r>
            <a:r>
              <a:rPr lang="en-US" altLang="zh-TW" dirty="0" smtClean="0"/>
              <a:t>Tools</a:t>
            </a:r>
            <a:r>
              <a:rPr lang="zh-TW" altLang="en-US" dirty="0" smtClean="0"/>
              <a:t> </a:t>
            </a:r>
            <a:r>
              <a:rPr lang="en-US" altLang="zh-TW" dirty="0" smtClean="0"/>
              <a:t>and</a:t>
            </a:r>
            <a:r>
              <a:rPr lang="zh-TW" altLang="en-US" dirty="0" smtClean="0"/>
              <a:t> </a:t>
            </a:r>
            <a:r>
              <a:rPr lang="en-US" altLang="zh-TW" dirty="0" smtClean="0"/>
              <a:t>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108</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527050" indent="-342900">
              <a:buClrTx/>
              <a:buFont typeface="+mj-lt"/>
              <a:buAutoNum type="arabicPeriod"/>
            </a:pPr>
            <a:r>
              <a:rPr lang="zh-TW" altLang="en-US" sz="1600" b="1" dirty="0" smtClean="0"/>
              <a:t>順序圖示法 </a:t>
            </a:r>
            <a:r>
              <a:rPr lang="en-US" sz="1600" b="1" dirty="0" smtClean="0"/>
              <a:t>(P</a:t>
            </a:r>
            <a:r>
              <a:rPr lang="en-US" altLang="zh-TW" sz="1600" b="1" dirty="0" smtClean="0"/>
              <a:t>recedence</a:t>
            </a:r>
            <a:r>
              <a:rPr lang="zh-TW" altLang="en-US" sz="1600" b="1" dirty="0" smtClean="0"/>
              <a:t> </a:t>
            </a:r>
            <a:r>
              <a:rPr lang="en-US" altLang="zh-TW" sz="1600" b="1" dirty="0" smtClean="0"/>
              <a:t>diagramming</a:t>
            </a:r>
            <a:r>
              <a:rPr lang="zh-TW" altLang="en-US" sz="1600" b="1" dirty="0" smtClean="0"/>
              <a:t> </a:t>
            </a:r>
            <a:r>
              <a:rPr lang="en-US" altLang="zh-TW" sz="1600" b="1" dirty="0" smtClean="0"/>
              <a:t>Method,</a:t>
            </a:r>
            <a:r>
              <a:rPr lang="zh-TW" altLang="en-US" sz="1600" b="1" dirty="0" smtClean="0"/>
              <a:t> </a:t>
            </a:r>
            <a:r>
              <a:rPr lang="en-US" altLang="zh-TW" sz="1600" b="1" dirty="0" smtClean="0"/>
              <a:t>PDM</a:t>
            </a:r>
            <a:r>
              <a:rPr lang="en-US" sz="1600" b="1" dirty="0" smtClean="0"/>
              <a:t>)</a:t>
            </a:r>
            <a:r>
              <a:rPr lang="en-US" sz="1600" b="1" dirty="0"/>
              <a:t> </a:t>
            </a:r>
            <a:r>
              <a:rPr lang="mr-IN" altLang="zh-TW" sz="1600" dirty="0" smtClean="0"/>
              <a:t>–</a:t>
            </a:r>
            <a:r>
              <a:rPr lang="zh-TW" altLang="en-US" sz="1600" dirty="0" smtClean="0"/>
              <a:t> </a:t>
            </a:r>
            <a:r>
              <a:rPr lang="zh-TW" altLang="en-US" sz="1600" dirty="0"/>
              <a:t>以節點</a:t>
            </a:r>
            <a:r>
              <a:rPr lang="en-US" altLang="zh-TW" sz="1600" dirty="0"/>
              <a:t>(Node)</a:t>
            </a:r>
            <a:r>
              <a:rPr lang="zh-TW" altLang="en-US" sz="1600" dirty="0"/>
              <a:t>代表活動，以箭頭代表依存關係</a:t>
            </a:r>
            <a:r>
              <a:rPr lang="zh-TW" altLang="en-US" sz="1600" dirty="0" smtClean="0"/>
              <a:t>。包括四種相依關係：</a:t>
            </a:r>
            <a:endParaRPr lang="en-US" altLang="zh-TW" sz="1600"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8" y="3318430"/>
            <a:ext cx="3814812" cy="153146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8" y="1678055"/>
            <a:ext cx="3814812" cy="1531465"/>
          </a:xfrm>
          <a:prstGeom prst="rect">
            <a:avLst/>
          </a:prstGeom>
        </p:spPr>
      </p:pic>
    </p:spTree>
    <p:extLst>
      <p:ext uri="{BB962C8B-B14F-4D97-AF65-F5344CB8AC3E}">
        <p14:creationId xmlns:p14="http://schemas.microsoft.com/office/powerpoint/2010/main" val="108907591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a:t>
            </a:r>
            <a:r>
              <a:rPr lang="en-US" dirty="0" smtClean="0"/>
              <a:t>Activities </a:t>
            </a:r>
            <a:r>
              <a:rPr lang="mr-IN" altLang="zh-TW" dirty="0" smtClean="0"/>
              <a:t>–</a:t>
            </a:r>
            <a:r>
              <a:rPr lang="en-US" altLang="zh-TW" dirty="0" smtClean="0"/>
              <a:t>Tools</a:t>
            </a:r>
            <a:r>
              <a:rPr lang="zh-TW" altLang="en-US" dirty="0" smtClean="0"/>
              <a:t> </a:t>
            </a:r>
            <a:r>
              <a:rPr lang="en-US" altLang="zh-TW" dirty="0" smtClean="0"/>
              <a:t>and</a:t>
            </a:r>
            <a:r>
              <a:rPr lang="zh-TW" altLang="en-US" dirty="0" smtClean="0"/>
              <a:t> </a:t>
            </a:r>
            <a:r>
              <a:rPr lang="en-US" altLang="zh-TW" dirty="0" smtClean="0"/>
              <a:t>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109</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527050" indent="-342900">
              <a:buClrTx/>
              <a:buFont typeface="+mj-lt"/>
              <a:buAutoNum type="arabicPeriod" startAt="2"/>
            </a:pPr>
            <a:r>
              <a:rPr lang="zh-TW" altLang="en-US" sz="1600" b="1" dirty="0" smtClean="0"/>
              <a:t>相依關係判定 </a:t>
            </a:r>
            <a:r>
              <a:rPr lang="en-US" altLang="zh-TW" sz="1600" b="1" dirty="0" smtClean="0"/>
              <a:t>(Dependency</a:t>
            </a:r>
            <a:r>
              <a:rPr lang="zh-TW" altLang="en-US" sz="1600" b="1" dirty="0" smtClean="0"/>
              <a:t> </a:t>
            </a:r>
            <a:r>
              <a:rPr lang="en-US" altLang="zh-TW" sz="1600" b="1" dirty="0" smtClean="0"/>
              <a:t>Determination)</a:t>
            </a:r>
            <a:r>
              <a:rPr lang="zh-TW" altLang="en-US" sz="1600" b="1" dirty="0" smtClean="0"/>
              <a:t> </a:t>
            </a:r>
            <a:r>
              <a:rPr lang="mr-IN" altLang="zh-TW" sz="1600" dirty="0"/>
              <a:t>–</a:t>
            </a:r>
            <a:r>
              <a:rPr lang="zh-TW" altLang="en-US" sz="1600" dirty="0"/>
              <a:t> </a:t>
            </a:r>
            <a:r>
              <a:rPr lang="zh-TW" altLang="en-US" sz="1600" dirty="0" smtClean="0"/>
              <a:t>可分強制或刻意，內部或外部。</a:t>
            </a:r>
            <a:endParaRPr lang="en-US" altLang="zh-TW" sz="1600" dirty="0"/>
          </a:p>
          <a:p>
            <a:pPr marL="584200" lvl="1" indent="-198438"/>
            <a:r>
              <a:rPr lang="zh-TW" altLang="en-US" sz="1600" dirty="0" smtClean="0"/>
              <a:t>強制</a:t>
            </a:r>
            <a:r>
              <a:rPr lang="zh-TW" altLang="en-US" sz="1600" dirty="0"/>
              <a:t>相依關係</a:t>
            </a:r>
            <a:r>
              <a:rPr lang="en-US" altLang="zh-TW" sz="1600" dirty="0"/>
              <a:t>(Mandatory dependencies</a:t>
            </a:r>
            <a:r>
              <a:rPr lang="en-US" altLang="zh-TW" sz="1600" dirty="0" smtClean="0"/>
              <a:t>)</a:t>
            </a:r>
            <a:endParaRPr lang="en-US" altLang="zh-TW" sz="1600" dirty="0"/>
          </a:p>
          <a:p>
            <a:pPr marL="714375" lvl="2" indent="-130175">
              <a:buFont typeface="Wingdings" charset="2"/>
              <a:buChar char="§"/>
            </a:pPr>
            <a:r>
              <a:rPr lang="zh-TW" altLang="en-US" sz="1600" dirty="0" smtClean="0"/>
              <a:t>因</a:t>
            </a:r>
            <a:r>
              <a:rPr lang="zh-TW" altLang="en-US" sz="1600" dirty="0"/>
              <a:t>法律或合約要求，或工作特有的性質必須使用</a:t>
            </a:r>
            <a:r>
              <a:rPr lang="zh-TW" altLang="en-US" sz="1600" dirty="0" smtClean="0"/>
              <a:t>。有時稱為硬邏輯</a:t>
            </a:r>
            <a:r>
              <a:rPr lang="en-US" altLang="zh-TW" sz="1600" dirty="0"/>
              <a:t>(hard logic)</a:t>
            </a:r>
            <a:r>
              <a:rPr lang="zh-TW" altLang="en-US" sz="1600" dirty="0"/>
              <a:t>或硬相依關係</a:t>
            </a:r>
            <a:r>
              <a:rPr lang="en-US" altLang="zh-TW" sz="1600" dirty="0"/>
              <a:t>(hard dependencies)</a:t>
            </a:r>
            <a:r>
              <a:rPr lang="zh-TW" altLang="en-US" sz="1600" dirty="0" smtClean="0"/>
              <a:t>。</a:t>
            </a:r>
            <a:endParaRPr lang="en-US" altLang="zh-TW" sz="1600" dirty="0" smtClean="0"/>
          </a:p>
          <a:p>
            <a:pPr marL="584200" lvl="1" indent="-198438"/>
            <a:r>
              <a:rPr lang="zh-TW" altLang="en-US" sz="1600" dirty="0" smtClean="0"/>
              <a:t>刻意</a:t>
            </a:r>
            <a:r>
              <a:rPr lang="zh-TW" altLang="en-US" sz="1600" dirty="0"/>
              <a:t>相依關係</a:t>
            </a:r>
            <a:r>
              <a:rPr lang="en-US" altLang="zh-TW" sz="1600" dirty="0"/>
              <a:t>(Discretionary dependencies</a:t>
            </a:r>
            <a:r>
              <a:rPr lang="en-US" altLang="zh-TW" sz="1600" dirty="0" smtClean="0"/>
              <a:t>)</a:t>
            </a:r>
            <a:endParaRPr lang="en-US" altLang="zh-TW" sz="1600" dirty="0"/>
          </a:p>
          <a:p>
            <a:pPr marL="714375" lvl="1" indent="-90488">
              <a:buFont typeface="Wingdings" charset="2"/>
              <a:buChar char="§"/>
            </a:pPr>
            <a:r>
              <a:rPr lang="zh-TW" altLang="en-US" sz="1600" dirty="0"/>
              <a:t>有時稱為</a:t>
            </a:r>
            <a:r>
              <a:rPr lang="zh-TW" altLang="en-US" sz="1600" dirty="0" smtClean="0"/>
              <a:t>偏好</a:t>
            </a:r>
            <a:r>
              <a:rPr lang="zh-TW" altLang="en-US" sz="1600" dirty="0"/>
              <a:t>邏輯</a:t>
            </a:r>
            <a:r>
              <a:rPr lang="en-US" altLang="zh-TW" sz="1600" dirty="0"/>
              <a:t>(preferred logic)</a:t>
            </a:r>
            <a:r>
              <a:rPr lang="zh-TW" altLang="en-US" sz="1600" dirty="0"/>
              <a:t>、優先邏輯</a:t>
            </a:r>
            <a:r>
              <a:rPr lang="en-US" altLang="zh-TW" sz="1600" dirty="0"/>
              <a:t>(preferential logic)</a:t>
            </a:r>
            <a:r>
              <a:rPr lang="zh-TW" altLang="en-US" sz="1600" dirty="0" smtClean="0"/>
              <a:t>或軟邏輯</a:t>
            </a:r>
            <a:r>
              <a:rPr lang="en-US" altLang="zh-TW" sz="1600" dirty="0"/>
              <a:t>(soft logic)</a:t>
            </a:r>
            <a:r>
              <a:rPr lang="zh-TW" altLang="en-US" sz="1600" dirty="0" smtClean="0"/>
              <a:t>。基於</a:t>
            </a:r>
            <a:r>
              <a:rPr lang="zh-TW" altLang="en-US" sz="1600" dirty="0"/>
              <a:t>特定應用領域的最佳實務來使用</a:t>
            </a:r>
            <a:r>
              <a:rPr lang="zh-TW" altLang="en-US" sz="1600" dirty="0" smtClean="0"/>
              <a:t>。排序</a:t>
            </a:r>
            <a:r>
              <a:rPr lang="zh-TW" altLang="en-US" sz="1600" dirty="0"/>
              <a:t>活動時應註明哪些是刻意相依關係</a:t>
            </a:r>
            <a:r>
              <a:rPr lang="zh-TW" altLang="en-US" sz="1600" dirty="0" smtClean="0"/>
              <a:t>。</a:t>
            </a:r>
            <a:endParaRPr lang="en-US" altLang="zh-TW" sz="1600" dirty="0"/>
          </a:p>
          <a:p>
            <a:pPr marL="584200" lvl="1" indent="-198438"/>
            <a:r>
              <a:rPr lang="zh-TW" altLang="en-US" sz="1600" dirty="0" smtClean="0"/>
              <a:t>外部</a:t>
            </a:r>
            <a:r>
              <a:rPr lang="zh-TW" altLang="en-US" sz="1600" dirty="0"/>
              <a:t>相依關係</a:t>
            </a:r>
            <a:r>
              <a:rPr lang="en-US" altLang="zh-TW" sz="1600" dirty="0"/>
              <a:t>(External dependencies</a:t>
            </a:r>
            <a:r>
              <a:rPr lang="en-US" altLang="zh-TW" sz="1600" dirty="0" smtClean="0"/>
              <a:t>)</a:t>
            </a:r>
            <a:endParaRPr lang="en-US" altLang="zh-TW" sz="1600" dirty="0"/>
          </a:p>
          <a:p>
            <a:pPr marL="763588" lvl="1" indent="-139700">
              <a:buFont typeface="Wingdings" charset="2"/>
              <a:buChar char="§"/>
            </a:pPr>
            <a:r>
              <a:rPr lang="zh-TW" altLang="en-US" sz="1600" dirty="0" smtClean="0"/>
              <a:t>專案</a:t>
            </a:r>
            <a:r>
              <a:rPr lang="zh-TW" altLang="en-US" sz="1600" dirty="0"/>
              <a:t>活動與非專案活動間的相依關係，不在專案團隊的控制範圍內</a:t>
            </a:r>
            <a:r>
              <a:rPr lang="zh-TW" altLang="en-US" sz="1600" dirty="0" smtClean="0"/>
              <a:t>。在</a:t>
            </a:r>
            <a:r>
              <a:rPr lang="zh-TW" altLang="en-US" sz="1600" dirty="0"/>
              <a:t>排序活動中，應註明哪些是外部相依關係</a:t>
            </a:r>
            <a:r>
              <a:rPr lang="zh-TW" altLang="en-US" sz="1600" dirty="0" smtClean="0"/>
              <a:t>。</a:t>
            </a:r>
            <a:endParaRPr lang="en-US" altLang="zh-TW" sz="1600" dirty="0"/>
          </a:p>
          <a:p>
            <a:pPr marL="584200" lvl="1" indent="-198438"/>
            <a:r>
              <a:rPr lang="zh-TW" altLang="en-US" sz="1600" dirty="0" smtClean="0"/>
              <a:t>內部</a:t>
            </a:r>
            <a:r>
              <a:rPr lang="zh-TW" altLang="en-US" sz="1600" dirty="0"/>
              <a:t>相依關係</a:t>
            </a:r>
            <a:r>
              <a:rPr lang="en-US" altLang="zh-TW" sz="1600" dirty="0"/>
              <a:t>(Internal dependencies</a:t>
            </a:r>
            <a:r>
              <a:rPr lang="en-US" altLang="zh-TW" sz="1600" dirty="0" smtClean="0"/>
              <a:t>)</a:t>
            </a:r>
            <a:endParaRPr lang="en-US" altLang="zh-TW" sz="1600" dirty="0"/>
          </a:p>
          <a:p>
            <a:pPr marL="803275" lvl="1" indent="-179388">
              <a:buFont typeface="Wingdings" charset="2"/>
              <a:buChar char="§"/>
            </a:pPr>
            <a:r>
              <a:rPr lang="zh-TW" altLang="en-US" sz="1600" dirty="0" smtClean="0"/>
              <a:t>專案</a:t>
            </a:r>
            <a:r>
              <a:rPr lang="zh-TW" altLang="en-US" sz="1600" dirty="0"/>
              <a:t>活動間的關係，通常在專案團隊的控制之中。</a:t>
            </a:r>
            <a:br>
              <a:rPr lang="zh-TW" altLang="en-US" sz="1600" dirty="0"/>
            </a:br>
            <a:endParaRPr lang="en-US" altLang="zh-TW" sz="1600" dirty="0"/>
          </a:p>
        </p:txBody>
      </p:sp>
    </p:spTree>
    <p:extLst>
      <p:ext uri="{BB962C8B-B14F-4D97-AF65-F5344CB8AC3E}">
        <p14:creationId xmlns:p14="http://schemas.microsoft.com/office/powerpoint/2010/main" val="8071421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ctrTitle"/>
          </p:nvPr>
        </p:nvSpPr>
        <p:spPr>
          <a:xfrm>
            <a:off x="479512" y="92598"/>
            <a:ext cx="8375120" cy="3831220"/>
          </a:xfrm>
          <a:prstGeom prst="rect">
            <a:avLst/>
          </a:prstGeom>
        </p:spPr>
        <p:txBody>
          <a:bodyPr lIns="91425" tIns="91425" rIns="91425" bIns="91425" anchor="t" anchorCtr="0">
            <a:noAutofit/>
          </a:bodyPr>
          <a:lstStyle/>
          <a:p>
            <a:r>
              <a:rPr lang="en" sz="1800" dirty="0" smtClean="0">
                <a:solidFill>
                  <a:schemeClr val="bg1">
                    <a:lumMod val="75000"/>
                  </a:schemeClr>
                </a:solidFill>
              </a:rPr>
              <a:t>1.</a:t>
            </a:r>
            <a:r>
              <a:rPr lang="en-US" sz="1800" dirty="0" smtClean="0">
                <a:solidFill>
                  <a:schemeClr val="bg1">
                    <a:lumMod val="75000"/>
                  </a:schemeClr>
                </a:solidFill>
              </a:rPr>
              <a:t> Introduction</a:t>
            </a:r>
            <a:r>
              <a:rPr lang="en-US" sz="1800" i="1" dirty="0" smtClean="0">
                <a:solidFill>
                  <a:schemeClr val="bg1">
                    <a:lumMod val="75000"/>
                  </a:schemeClr>
                </a:solidFill>
              </a:rPr>
              <a:t/>
            </a:r>
            <a:br>
              <a:rPr lang="en-US" sz="1800" i="1" dirty="0" smtClean="0">
                <a:solidFill>
                  <a:schemeClr val="bg1">
                    <a:lumMod val="75000"/>
                  </a:schemeClr>
                </a:solidFill>
              </a:rPr>
            </a:br>
            <a:r>
              <a:rPr lang="en-US" sz="2400" b="1" dirty="0" smtClean="0">
                <a:solidFill>
                  <a:schemeClr val="bg1"/>
                </a:solidFill>
              </a:rPr>
              <a:t>2 </a:t>
            </a:r>
            <a:r>
              <a:rPr lang="en-US" sz="2400" b="1" dirty="0">
                <a:solidFill>
                  <a:schemeClr val="bg1"/>
                </a:solidFill>
              </a:rPr>
              <a:t> Organizations, constraints, and </a:t>
            </a:r>
            <a:r>
              <a:rPr lang="en-US" sz="2400" b="1" dirty="0" smtClean="0">
                <a:solidFill>
                  <a:schemeClr val="bg1"/>
                </a:solidFill>
              </a:rPr>
              <a:t>projects</a:t>
            </a:r>
            <a:r>
              <a:rPr lang="en-US" sz="2400" b="1" i="1" dirty="0" smtClean="0">
                <a:solidFill>
                  <a:schemeClr val="bg1"/>
                </a:solidFill>
              </a:rPr>
              <a:t> </a:t>
            </a:r>
            <a:r>
              <a:rPr lang="en-US" sz="2400" b="1" dirty="0">
                <a:solidFill>
                  <a:schemeClr val="bg1"/>
                </a:solidFill>
              </a:rPr>
              <a:t/>
            </a:r>
            <a:br>
              <a:rPr lang="en-US" sz="2400" b="1" dirty="0">
                <a:solidFill>
                  <a:schemeClr val="bg1"/>
                </a:solidFill>
              </a:rPr>
            </a:br>
            <a:r>
              <a:rPr lang="en-US" sz="1800" dirty="0">
                <a:solidFill>
                  <a:schemeClr val="bg1">
                    <a:lumMod val="75000"/>
                  </a:schemeClr>
                </a:solidFill>
              </a:rPr>
              <a:t>3  The process framework: </a:t>
            </a:r>
            <a:r>
              <a:rPr lang="en-US" sz="1800" i="1" dirty="0">
                <a:solidFill>
                  <a:schemeClr val="bg1">
                    <a:lumMod val="75000"/>
                  </a:schemeClr>
                </a:solidFill>
              </a:rPr>
              <a:t>It all fits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4  Project integration management: </a:t>
            </a:r>
            <a:r>
              <a:rPr lang="en-US" sz="1800" i="1" dirty="0">
                <a:solidFill>
                  <a:schemeClr val="bg1">
                    <a:lumMod val="75000"/>
                  </a:schemeClr>
                </a:solidFill>
              </a:rPr>
              <a:t>Getting the job done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5  Scope management: </a:t>
            </a:r>
            <a:r>
              <a:rPr lang="en-US" sz="1800" i="1" dirty="0">
                <a:solidFill>
                  <a:schemeClr val="bg1">
                    <a:lumMod val="75000"/>
                  </a:schemeClr>
                </a:solidFill>
              </a:rPr>
              <a:t>Doing the right stuff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6  Time management: </a:t>
            </a:r>
            <a:r>
              <a:rPr lang="en-US" sz="1800" i="1" dirty="0">
                <a:solidFill>
                  <a:schemeClr val="bg1">
                    <a:lumMod val="75000"/>
                  </a:schemeClr>
                </a:solidFill>
              </a:rPr>
              <a:t>Getting it done on time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7  Cost management: </a:t>
            </a:r>
            <a:r>
              <a:rPr lang="en-US" sz="1800" i="1" dirty="0">
                <a:solidFill>
                  <a:schemeClr val="bg1">
                    <a:lumMod val="75000"/>
                  </a:schemeClr>
                </a:solidFill>
              </a:rPr>
              <a:t>Watching the bottom line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8  Quality management: </a:t>
            </a:r>
            <a:r>
              <a:rPr lang="en-US" sz="1800" i="1" dirty="0">
                <a:solidFill>
                  <a:schemeClr val="bg1">
                    <a:lumMod val="75000"/>
                  </a:schemeClr>
                </a:solidFill>
              </a:rPr>
              <a:t>Getting it right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9  Human resource management: </a:t>
            </a:r>
            <a:r>
              <a:rPr lang="en-US" sz="1800" i="1" dirty="0">
                <a:solidFill>
                  <a:schemeClr val="bg1">
                    <a:lumMod val="75000"/>
                  </a:schemeClr>
                </a:solidFill>
              </a:rPr>
              <a:t>Getting the team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10  Communications management: </a:t>
            </a:r>
            <a:r>
              <a:rPr lang="en-US" sz="1800" i="1" dirty="0">
                <a:solidFill>
                  <a:schemeClr val="bg1">
                    <a:lumMod val="75000"/>
                  </a:schemeClr>
                </a:solidFill>
              </a:rPr>
              <a:t>Getting the word out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11  Project risk management: </a:t>
            </a:r>
            <a:r>
              <a:rPr lang="en-US" sz="1800" i="1" dirty="0">
                <a:solidFill>
                  <a:schemeClr val="bg1">
                    <a:lumMod val="75000"/>
                  </a:schemeClr>
                </a:solidFill>
              </a:rPr>
              <a:t>Planning for the unknown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12  Procurement management: </a:t>
            </a:r>
            <a:r>
              <a:rPr lang="en-US" sz="1800" i="1" dirty="0">
                <a:solidFill>
                  <a:schemeClr val="bg1">
                    <a:lumMod val="75000"/>
                  </a:schemeClr>
                </a:solidFill>
              </a:rPr>
              <a:t>Getting some help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13  Stakeholder management: </a:t>
            </a:r>
            <a:r>
              <a:rPr lang="en-US" sz="1800" i="1" dirty="0">
                <a:solidFill>
                  <a:schemeClr val="bg1">
                    <a:lumMod val="75000"/>
                  </a:schemeClr>
                </a:solidFill>
              </a:rPr>
              <a:t>Keeping everyone engaged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14  Professional responsibility: </a:t>
            </a:r>
            <a:r>
              <a:rPr lang="en-US" sz="1800" i="1" dirty="0">
                <a:solidFill>
                  <a:schemeClr val="bg1">
                    <a:lumMod val="75000"/>
                  </a:schemeClr>
                </a:solidFill>
              </a:rPr>
              <a:t>Making good choices </a:t>
            </a:r>
            <a:endParaRPr lang="en-US" sz="1800" dirty="0">
              <a:solidFill>
                <a:schemeClr val="bg1">
                  <a:lumMod val="75000"/>
                </a:schemeClr>
              </a:solidFill>
              <a:effectLst/>
            </a:endParaRPr>
          </a:p>
        </p:txBody>
      </p:sp>
      <p:sp>
        <p:nvSpPr>
          <p:cNvPr id="129" name="Shape 129"/>
          <p:cNvSpPr txBox="1">
            <a:spLocks noGrp="1"/>
          </p:cNvSpPr>
          <p:nvPr>
            <p:ph type="sldNum" idx="4294967295"/>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11</a:t>
            </a:fld>
            <a:endParaRPr lang="en"/>
          </a:p>
        </p:txBody>
      </p:sp>
    </p:spTree>
    <p:extLst>
      <p:ext uri="{BB962C8B-B14F-4D97-AF65-F5344CB8AC3E}">
        <p14:creationId xmlns:p14="http://schemas.microsoft.com/office/powerpoint/2010/main" val="199125765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a:t>
            </a:r>
            <a:r>
              <a:rPr lang="en-US" dirty="0" smtClean="0"/>
              <a:t>Activities </a:t>
            </a:r>
            <a:r>
              <a:rPr lang="mr-IN" altLang="zh-TW" dirty="0" smtClean="0"/>
              <a:t>–</a:t>
            </a:r>
            <a:r>
              <a:rPr lang="en-US" altLang="zh-TW" dirty="0" smtClean="0"/>
              <a:t>Tools</a:t>
            </a:r>
            <a:r>
              <a:rPr lang="zh-TW" altLang="en-US" dirty="0" smtClean="0"/>
              <a:t> </a:t>
            </a:r>
            <a:r>
              <a:rPr lang="en-US" altLang="zh-TW" dirty="0" smtClean="0"/>
              <a:t>and</a:t>
            </a:r>
            <a:r>
              <a:rPr lang="zh-TW" altLang="en-US" dirty="0" smtClean="0"/>
              <a:t> </a:t>
            </a:r>
            <a:r>
              <a:rPr lang="en-US" altLang="zh-TW" dirty="0" smtClean="0"/>
              <a:t>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110</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527050" indent="-342900">
              <a:buClrTx/>
              <a:buFont typeface="+mj-lt"/>
              <a:buAutoNum type="arabicPeriod" startAt="3"/>
            </a:pPr>
            <a:r>
              <a:rPr lang="zh-TW" altLang="en-US" sz="1600" b="1" dirty="0" smtClean="0"/>
              <a:t>提前與延後 </a:t>
            </a:r>
            <a:r>
              <a:rPr lang="en-US" altLang="zh-TW" sz="1600" b="1" dirty="0" smtClean="0"/>
              <a:t>(Leads</a:t>
            </a:r>
            <a:r>
              <a:rPr lang="zh-TW" altLang="en-US" sz="1600" b="1" dirty="0" smtClean="0"/>
              <a:t> </a:t>
            </a:r>
            <a:r>
              <a:rPr lang="en-US" altLang="zh-TW" sz="1600" b="1" dirty="0" smtClean="0"/>
              <a:t>and</a:t>
            </a:r>
            <a:r>
              <a:rPr lang="zh-TW" altLang="en-US" sz="1600" b="1" dirty="0" smtClean="0"/>
              <a:t> </a:t>
            </a:r>
            <a:r>
              <a:rPr lang="en-US" altLang="zh-TW" sz="1600" b="1" dirty="0" smtClean="0"/>
              <a:t>Lags)</a:t>
            </a:r>
            <a:r>
              <a:rPr lang="zh-TW" altLang="en-US" sz="1600" b="1" dirty="0" smtClean="0"/>
              <a:t> </a:t>
            </a:r>
            <a:endParaRPr lang="en-US" altLang="zh-TW" sz="1600" dirty="0"/>
          </a:p>
          <a:p>
            <a:pPr marL="360363" lvl="1" indent="-176213"/>
            <a:endParaRPr lang="en-US" altLang="zh-TW" sz="1600"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741" y="1574801"/>
            <a:ext cx="6025689" cy="2510183"/>
          </a:xfrm>
          <a:prstGeom prst="rect">
            <a:avLst/>
          </a:prstGeom>
        </p:spPr>
      </p:pic>
    </p:spTree>
    <p:extLst>
      <p:ext uri="{BB962C8B-B14F-4D97-AF65-F5344CB8AC3E}">
        <p14:creationId xmlns:p14="http://schemas.microsoft.com/office/powerpoint/2010/main" val="213064428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Activities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Tx/>
              <a:buFont typeface="+mj-lt"/>
              <a:buAutoNum type="arabicPeriod"/>
            </a:pPr>
            <a:r>
              <a:rPr lang="zh-TW" altLang="en-US" sz="1600" b="1" dirty="0" smtClean="0"/>
              <a:t>專案時程網圖 </a:t>
            </a:r>
            <a:r>
              <a:rPr lang="mr-IN" altLang="zh-TW" sz="1600" dirty="0" smtClean="0"/>
              <a:t>–</a:t>
            </a:r>
            <a:r>
              <a:rPr lang="zh-TW" altLang="en-US" sz="1600" dirty="0" smtClean="0"/>
              <a:t> 在此，釐清所有任務如何根據其依存關係組織在一起，並且判斷通過專案的要徑。</a:t>
            </a:r>
            <a:endParaRPr lang="en-US" altLang="zh-TW" sz="1600" dirty="0" smtClean="0"/>
          </a:p>
          <a:p>
            <a:pPr marL="527050" indent="-342900">
              <a:buClrTx/>
              <a:buFont typeface="+mj-lt"/>
              <a:buAutoNum type="arabicPeriod"/>
            </a:pPr>
            <a:r>
              <a:rPr lang="zh-TW" altLang="en-US" sz="1600" b="1" dirty="0" smtClean="0"/>
              <a:t>專案文件更新</a:t>
            </a:r>
            <a:r>
              <a:rPr lang="mr-IN" altLang="zh-TW" sz="1600" dirty="0" smtClean="0"/>
              <a:t>–</a:t>
            </a:r>
            <a:r>
              <a:rPr lang="zh-TW" altLang="en-US" sz="1600" dirty="0" smtClean="0"/>
              <a:t> 排序好活動後，可能需要更新其他程序所建立的文件，如活動清單、活動屬性、風險登記簿。</a:t>
            </a: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111</a:t>
            </a:fld>
            <a:endParaRPr lang="en" dirty="0">
              <a:solidFill>
                <a:schemeClr val="bg1"/>
              </a:solidFill>
            </a:endParaRPr>
          </a:p>
        </p:txBody>
      </p:sp>
    </p:spTree>
    <p:extLst>
      <p:ext uri="{BB962C8B-B14F-4D97-AF65-F5344CB8AC3E}">
        <p14:creationId xmlns:p14="http://schemas.microsoft.com/office/powerpoint/2010/main" val="96415899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6.4 Estimate Activity Resources</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112</a:t>
            </a:fld>
            <a:endParaRPr lang="en" dirty="0">
              <a:solidFill>
                <a:schemeClr val="bg1"/>
              </a:solidFill>
            </a:endParaRPr>
          </a:p>
        </p:txBody>
      </p:sp>
      <p:sp>
        <p:nvSpPr>
          <p:cNvPr id="4" name="Rectangle 3"/>
          <p:cNvSpPr/>
          <p:nvPr/>
        </p:nvSpPr>
        <p:spPr>
          <a:xfrm>
            <a:off x="1104900" y="1330768"/>
            <a:ext cx="6724500" cy="738664"/>
          </a:xfrm>
          <a:prstGeom prst="rect">
            <a:avLst/>
          </a:prstGeom>
        </p:spPr>
        <p:txBody>
          <a:bodyPr wrap="square">
            <a:spAutoFit/>
          </a:bodyPr>
          <a:lstStyle/>
          <a:p>
            <a:r>
              <a:rPr lang="en-US" b="1" dirty="0"/>
              <a:t>6.4 Estimate Activity Resources </a:t>
            </a:r>
            <a:r>
              <a:rPr lang="en-US" dirty="0"/>
              <a:t>—The process of estimating the type and quantities of material, human resources, equipment, or supplies required to perform each activity.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700" y="1104900"/>
            <a:ext cx="8102600" cy="2933700"/>
          </a:xfrm>
          <a:prstGeom prst="rect">
            <a:avLst/>
          </a:prstGeom>
        </p:spPr>
      </p:pic>
    </p:spTree>
    <p:extLst>
      <p:ext uri="{BB962C8B-B14F-4D97-AF65-F5344CB8AC3E}">
        <p14:creationId xmlns:p14="http://schemas.microsoft.com/office/powerpoint/2010/main" val="17701434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 </a:t>
            </a:r>
            <a:r>
              <a:rPr lang="en-US" dirty="0"/>
              <a:t>Activity </a:t>
            </a:r>
            <a:r>
              <a:rPr lang="en-US" dirty="0" smtClean="0"/>
              <a:t>Resources</a:t>
            </a:r>
            <a:r>
              <a:rPr lang="en-US" dirty="0"/>
              <a:t> Data 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113</a:t>
            </a:fld>
            <a:endParaRPr lang="en"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813" y="1025175"/>
            <a:ext cx="5070870" cy="3935961"/>
          </a:xfrm>
          <a:prstGeom prst="rect">
            <a:avLst/>
          </a:prstGeom>
        </p:spPr>
      </p:pic>
    </p:spTree>
    <p:extLst>
      <p:ext uri="{BB962C8B-B14F-4D97-AF65-F5344CB8AC3E}">
        <p14:creationId xmlns:p14="http://schemas.microsoft.com/office/powerpoint/2010/main" val="9760040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Activity Resources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5" y="1023451"/>
            <a:ext cx="7138164" cy="3936855"/>
          </a:xfrm>
        </p:spPr>
        <p:txBody>
          <a:bodyPr/>
          <a:lstStyle/>
          <a:p>
            <a:r>
              <a:rPr lang="en-US" altLang="zh-TW" sz="1600" dirty="0" smtClean="0"/>
              <a:t>Inputs</a:t>
            </a:r>
          </a:p>
          <a:p>
            <a:pPr marL="527050" lvl="1" indent="-342900">
              <a:buClrTx/>
              <a:buFont typeface="+mj-lt"/>
              <a:buAutoNum type="arabicPeriod"/>
            </a:pPr>
            <a:r>
              <a:rPr lang="zh-TW" altLang="en-US" sz="1600" b="1" dirty="0" smtClean="0"/>
              <a:t>時程管理</a:t>
            </a:r>
            <a:r>
              <a:rPr lang="zh-TW" altLang="en-US" sz="1600" b="1" dirty="0"/>
              <a:t>計畫書 </a:t>
            </a:r>
            <a:r>
              <a:rPr lang="mr-IN" altLang="zh-TW" sz="1600" dirty="0" smtClean="0"/>
              <a:t>–</a:t>
            </a:r>
            <a:r>
              <a:rPr lang="zh-TW" altLang="en-US" sz="1600" dirty="0" smtClean="0"/>
              <a:t> 描述排定工作的任何方法或工具。</a:t>
            </a:r>
            <a:endParaRPr lang="en-US" altLang="zh-TW" sz="1600" dirty="0" smtClean="0"/>
          </a:p>
          <a:p>
            <a:pPr marL="527050" lvl="1" indent="-342900">
              <a:buClrTx/>
              <a:buFont typeface="+mj-lt"/>
              <a:buAutoNum type="arabicPeriod"/>
            </a:pPr>
            <a:r>
              <a:rPr lang="zh-TW" altLang="en-US" sz="1600" b="1" dirty="0"/>
              <a:t>活動清單 </a:t>
            </a:r>
            <a:r>
              <a:rPr lang="mr-IN" altLang="zh-TW" sz="1600" dirty="0"/>
              <a:t>–</a:t>
            </a:r>
            <a:r>
              <a:rPr lang="zh-TW" altLang="en-US" sz="1600" dirty="0"/>
              <a:t> 專案所有需要做的事情清單。</a:t>
            </a:r>
            <a:endParaRPr lang="en-US" altLang="zh-TW" sz="1600" dirty="0"/>
          </a:p>
          <a:p>
            <a:pPr marL="527050" lvl="1" indent="-342900">
              <a:buClrTx/>
              <a:buFont typeface="+mj-lt"/>
              <a:buAutoNum type="arabicPeriod"/>
            </a:pPr>
            <a:r>
              <a:rPr lang="zh-TW" altLang="en-US" sz="1600" b="1" dirty="0"/>
              <a:t>活動屬性 </a:t>
            </a:r>
            <a:r>
              <a:rPr lang="mr-IN" altLang="zh-TW" sz="1600" dirty="0"/>
              <a:t>–</a:t>
            </a:r>
            <a:r>
              <a:rPr lang="zh-TW" altLang="en-US" sz="1600" dirty="0"/>
              <a:t> 描述每一項活動，任何前置活動、後繼活動或限制條件，都應該列在這些屬性裡。</a:t>
            </a:r>
            <a:endParaRPr lang="en-US" altLang="zh-TW" sz="1600" dirty="0"/>
          </a:p>
          <a:p>
            <a:pPr marL="527050" lvl="1" indent="-342900">
              <a:buClrTx/>
              <a:buFont typeface="+mj-lt"/>
              <a:buAutoNum type="arabicPeriod"/>
            </a:pPr>
            <a:r>
              <a:rPr lang="zh-TW" altLang="en-US" sz="1600" b="1" dirty="0" smtClean="0"/>
              <a:t>資源行事曆 </a:t>
            </a:r>
            <a:r>
              <a:rPr lang="mr-IN" altLang="zh-TW" sz="1600" dirty="0" smtClean="0"/>
              <a:t>–</a:t>
            </a:r>
            <a:r>
              <a:rPr lang="zh-TW" altLang="en-US" sz="1600" dirty="0" smtClean="0"/>
              <a:t> 專案可使用的資源及何時可使用。</a:t>
            </a:r>
            <a:endParaRPr lang="en-US" altLang="zh-TW" sz="1600" dirty="0"/>
          </a:p>
          <a:p>
            <a:pPr marL="527050" lvl="1" indent="-342900">
              <a:buClrTx/>
              <a:buFont typeface="+mj-lt"/>
              <a:buAutoNum type="arabicPeriod"/>
            </a:pPr>
            <a:r>
              <a:rPr lang="zh-TW" altLang="en-US" sz="1600" b="1" dirty="0" smtClean="0"/>
              <a:t>風險登錄表 </a:t>
            </a:r>
            <a:r>
              <a:rPr lang="mr-IN" altLang="zh-TW" sz="1600" dirty="0" smtClean="0"/>
              <a:t>–</a:t>
            </a:r>
            <a:r>
              <a:rPr lang="zh-TW" altLang="en-US" sz="1600" dirty="0" smtClean="0"/>
              <a:t> 提供資源的風險。</a:t>
            </a:r>
            <a:endParaRPr lang="en-US" altLang="zh-TW" sz="1600" dirty="0" smtClean="0"/>
          </a:p>
          <a:p>
            <a:pPr marL="527050" lvl="1" indent="-342900">
              <a:buClrTx/>
              <a:buFont typeface="+mj-lt"/>
              <a:buAutoNum type="arabicPeriod"/>
            </a:pPr>
            <a:r>
              <a:rPr lang="zh-TW" altLang="en-US" sz="1600" b="1" dirty="0" smtClean="0"/>
              <a:t>活動成本估計值 </a:t>
            </a:r>
            <a:r>
              <a:rPr lang="mr-IN" altLang="zh-TW" sz="1600" dirty="0" smtClean="0"/>
              <a:t>–</a:t>
            </a:r>
            <a:r>
              <a:rPr lang="zh-TW" altLang="en-US" sz="1600" dirty="0"/>
              <a:t>資源</a:t>
            </a:r>
            <a:r>
              <a:rPr lang="zh-TW" altLang="en-US" sz="1600" dirty="0" smtClean="0"/>
              <a:t>的成本可影響資源的選擇。</a:t>
            </a:r>
            <a:endParaRPr lang="en-US" altLang="zh-TW" sz="1600" dirty="0" smtClean="0"/>
          </a:p>
          <a:p>
            <a:pPr marL="527050" lvl="1" indent="-342900">
              <a:buClrTx/>
              <a:buFont typeface="+mj-lt"/>
              <a:buAutoNum type="arabicPeriod"/>
            </a:pPr>
            <a:r>
              <a:rPr lang="zh-TW" altLang="en-US" sz="1600" b="1" dirty="0" smtClean="0"/>
              <a:t>企業</a:t>
            </a:r>
            <a:r>
              <a:rPr lang="zh-TW" altLang="en-US" sz="1600" b="1" dirty="0"/>
              <a:t>環境因素</a:t>
            </a:r>
            <a:r>
              <a:rPr lang="zh-TW" altLang="en-US" sz="1600" dirty="0"/>
              <a:t> </a:t>
            </a:r>
            <a:r>
              <a:rPr lang="mr-IN" altLang="zh-TW" sz="1600" dirty="0" smtClean="0"/>
              <a:t>–</a:t>
            </a:r>
            <a:r>
              <a:rPr lang="zh-TW" altLang="en-US" sz="1600" dirty="0" smtClean="0"/>
              <a:t>資源地點、可用性及技能。</a:t>
            </a:r>
            <a:endParaRPr lang="en-US" altLang="zh-TW" sz="1600" dirty="0"/>
          </a:p>
          <a:p>
            <a:pPr marL="527050" lvl="1" indent="-342900">
              <a:buClrTx/>
              <a:buFont typeface="+mj-lt"/>
              <a:buAutoNum type="arabicPeriod"/>
            </a:pPr>
            <a:r>
              <a:rPr lang="zh-TW" altLang="en-US" sz="1600" b="1" dirty="0" smtClean="0"/>
              <a:t>組織流程資產 </a:t>
            </a:r>
            <a:r>
              <a:rPr lang="mr-IN" altLang="zh-TW" sz="1600" dirty="0" smtClean="0"/>
              <a:t>–</a:t>
            </a:r>
            <a:r>
              <a:rPr lang="zh-TW" altLang="en-US" sz="1600" dirty="0" smtClean="0"/>
              <a:t> 公司</a:t>
            </a:r>
            <a:r>
              <a:rPr lang="zh-TW" altLang="en-US" sz="1600" dirty="0"/>
              <a:t>政策及</a:t>
            </a:r>
            <a:r>
              <a:rPr lang="zh-TW" altLang="en-US" sz="1600" dirty="0" smtClean="0"/>
              <a:t>程序</a:t>
            </a:r>
            <a:r>
              <a:rPr lang="zh-TW" altLang="en-US" sz="1600" dirty="0"/>
              <a:t>、</a:t>
            </a:r>
            <a:r>
              <a:rPr lang="zh-TW" altLang="en-US" sz="1600" dirty="0" smtClean="0"/>
              <a:t>範本和表單、歷史</a:t>
            </a:r>
            <a:r>
              <a:rPr lang="zh-TW" altLang="en-US" sz="1600" dirty="0"/>
              <a:t>資料及經驗學習等。</a:t>
            </a:r>
            <a:endParaRPr lang="en-US" sz="1600" dirty="0"/>
          </a:p>
          <a:p>
            <a:pPr marL="527050" lvl="1" indent="-342900">
              <a:buClrTx/>
              <a:buFont typeface="+mj-lt"/>
              <a:buAutoNum type="arabicPeriod"/>
            </a:pP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114</a:t>
            </a:fld>
            <a:endParaRPr lang="en" dirty="0">
              <a:solidFill>
                <a:schemeClr val="bg1"/>
              </a:solidFill>
            </a:endParaRPr>
          </a:p>
        </p:txBody>
      </p:sp>
    </p:spTree>
    <p:extLst>
      <p:ext uri="{BB962C8B-B14F-4D97-AF65-F5344CB8AC3E}">
        <p14:creationId xmlns:p14="http://schemas.microsoft.com/office/powerpoint/2010/main" val="164848377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Activity Resources </a:t>
            </a:r>
            <a:r>
              <a:rPr lang="mr-IN" altLang="zh-TW" dirty="0" smtClean="0"/>
              <a:t>–</a:t>
            </a:r>
            <a:r>
              <a:rPr lang="zh-TW" altLang="en-US" dirty="0" smtClean="0"/>
              <a:t> </a:t>
            </a:r>
            <a:r>
              <a:rPr lang="en-US" altLang="zh-TW" dirty="0" smtClean="0"/>
              <a:t>Tools</a:t>
            </a:r>
            <a:r>
              <a:rPr lang="zh-TW" altLang="en-US" dirty="0" smtClean="0"/>
              <a:t> </a:t>
            </a:r>
            <a:r>
              <a:rPr lang="en-US" altLang="zh-TW" dirty="0" smtClean="0"/>
              <a:t>&amp;</a:t>
            </a:r>
            <a:r>
              <a:rPr lang="zh-TW" altLang="en-US" dirty="0" smtClean="0"/>
              <a:t> </a:t>
            </a:r>
            <a:r>
              <a:rPr lang="en-US" altLang="zh-TW" dirty="0" smtClean="0"/>
              <a:t>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115</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zh-TW" altLang="en-US" sz="1600" b="1" dirty="0" smtClean="0"/>
              <a:t>專家判斷</a:t>
            </a:r>
            <a:r>
              <a:rPr lang="en-US" altLang="zh-TW" sz="1600" b="1" dirty="0" smtClean="0"/>
              <a:t>(Expert Judgment)</a:t>
            </a:r>
            <a:r>
              <a:rPr lang="zh-TW" altLang="en-US" sz="1600" b="1" dirty="0" smtClean="0"/>
              <a:t> </a:t>
            </a:r>
            <a:r>
              <a:rPr lang="mr-IN" altLang="zh-TW" sz="1600" dirty="0"/>
              <a:t>–</a:t>
            </a:r>
            <a:r>
              <a:rPr lang="zh-TW" altLang="en-US" sz="1600" dirty="0"/>
              <a:t> 從專案外部引進專家，聽取</a:t>
            </a:r>
            <a:r>
              <a:rPr lang="zh-TW" altLang="en-US" sz="1600" dirty="0" smtClean="0"/>
              <a:t>他的建議</a:t>
            </a:r>
            <a:r>
              <a:rPr lang="zh-TW" altLang="en-US" sz="1600" dirty="0"/>
              <a:t>或借重他的專業</a:t>
            </a:r>
            <a:r>
              <a:rPr lang="zh-TW" altLang="en-US" sz="1600" dirty="0" smtClean="0"/>
              <a:t>。</a:t>
            </a:r>
            <a:endParaRPr lang="en-US" altLang="zh-TW" sz="1600" dirty="0" smtClean="0"/>
          </a:p>
          <a:p>
            <a:pPr marL="527050" lvl="1" indent="-342900">
              <a:buClrTx/>
              <a:buFont typeface="+mj-lt"/>
              <a:buAutoNum type="arabicPeriod"/>
            </a:pPr>
            <a:r>
              <a:rPr lang="zh-TW" altLang="en-US" sz="1600" b="1" dirty="0" smtClean="0"/>
              <a:t>備選方案分析 </a:t>
            </a:r>
            <a:r>
              <a:rPr lang="en-US" sz="1600" b="1" dirty="0" smtClean="0"/>
              <a:t>(</a:t>
            </a:r>
            <a:r>
              <a:rPr lang="en-US" altLang="zh-TW" sz="1600" b="1" dirty="0" smtClean="0"/>
              <a:t>Alternatives</a:t>
            </a:r>
            <a:r>
              <a:rPr lang="zh-TW" altLang="en-US" sz="1600" b="1" dirty="0" smtClean="0"/>
              <a:t> </a:t>
            </a:r>
            <a:r>
              <a:rPr lang="en-US" altLang="zh-TW" sz="1600" b="1" dirty="0" smtClean="0"/>
              <a:t>Analysis</a:t>
            </a:r>
            <a:r>
              <a:rPr lang="en-US" sz="1600" b="1" dirty="0" smtClean="0"/>
              <a:t>)</a:t>
            </a:r>
            <a:r>
              <a:rPr lang="en-US" sz="1600" b="1" dirty="0"/>
              <a:t> </a:t>
            </a:r>
            <a:r>
              <a:rPr lang="mr-IN" altLang="zh-TW" sz="1600" dirty="0" smtClean="0"/>
              <a:t>–</a:t>
            </a:r>
            <a:r>
              <a:rPr lang="zh-TW" altLang="en-US" sz="1600" dirty="0" smtClean="0"/>
              <a:t> 對於資源指派考慮不同的選項。</a:t>
            </a:r>
            <a:endParaRPr lang="en-US" altLang="zh-TW" sz="1600" dirty="0"/>
          </a:p>
          <a:p>
            <a:pPr marL="527050" lvl="1" indent="-342900">
              <a:buClrTx/>
              <a:buFont typeface="+mj-lt"/>
              <a:buAutoNum type="arabicPeriod"/>
            </a:pPr>
            <a:r>
              <a:rPr lang="zh-TW" altLang="en-US" sz="1600" b="1" dirty="0" smtClean="0"/>
              <a:t>已發行之估算資料 </a:t>
            </a:r>
            <a:r>
              <a:rPr lang="en-US" altLang="zh-TW" sz="1600" b="1" dirty="0" smtClean="0"/>
              <a:t>(Published</a:t>
            </a:r>
            <a:r>
              <a:rPr lang="zh-TW" altLang="en-US" sz="1600" b="1" dirty="0" smtClean="0"/>
              <a:t> </a:t>
            </a:r>
            <a:r>
              <a:rPr lang="en-US" altLang="zh-TW" sz="1600" b="1" dirty="0" smtClean="0"/>
              <a:t>Estimating</a:t>
            </a:r>
            <a:r>
              <a:rPr lang="zh-TW" altLang="en-US" sz="1600" b="1" dirty="0" smtClean="0"/>
              <a:t> </a:t>
            </a:r>
            <a:r>
              <a:rPr lang="en-US" altLang="zh-TW" sz="1600" b="1" dirty="0" smtClean="0"/>
              <a:t>Data</a:t>
            </a:r>
            <a:r>
              <a:rPr lang="en-US" sz="1600" b="1" dirty="0" smtClean="0"/>
              <a:t>)</a:t>
            </a:r>
            <a:r>
              <a:rPr lang="en-US" sz="1600" b="1" dirty="0"/>
              <a:t> </a:t>
            </a:r>
            <a:r>
              <a:rPr lang="mr-IN" altLang="zh-TW" sz="1600" dirty="0" smtClean="0"/>
              <a:t>–</a:t>
            </a:r>
            <a:r>
              <a:rPr lang="zh-TW" altLang="en-US" sz="1600" dirty="0" smtClean="0"/>
              <a:t> 其他專案收集與分析的結果。</a:t>
            </a:r>
            <a:endParaRPr lang="en-US" altLang="zh-TW" sz="1600" dirty="0"/>
          </a:p>
          <a:p>
            <a:pPr marL="527050" lvl="1" indent="-342900">
              <a:buClrTx/>
              <a:buFont typeface="+mj-lt"/>
              <a:buAutoNum type="arabicPeriod"/>
            </a:pPr>
            <a:r>
              <a:rPr lang="zh-TW" altLang="en-US" sz="1600" b="1" dirty="0" smtClean="0"/>
              <a:t>由下往上估算 </a:t>
            </a:r>
            <a:r>
              <a:rPr lang="en-US" altLang="zh-TW" sz="1600" b="1" dirty="0" smtClean="0"/>
              <a:t>(Bottom-up</a:t>
            </a:r>
            <a:r>
              <a:rPr lang="zh-TW" altLang="en-US" sz="1600" b="1" dirty="0" smtClean="0"/>
              <a:t> </a:t>
            </a:r>
            <a:r>
              <a:rPr lang="en-US" altLang="zh-TW" sz="1600" b="1" dirty="0" smtClean="0"/>
              <a:t>Estimating</a:t>
            </a:r>
            <a:r>
              <a:rPr lang="en-US" sz="1600" b="1" dirty="0" smtClean="0"/>
              <a:t>)</a:t>
            </a:r>
            <a:r>
              <a:rPr lang="en-US" sz="1600" b="1" dirty="0"/>
              <a:t> </a:t>
            </a:r>
            <a:r>
              <a:rPr lang="mr-IN" altLang="zh-TW" sz="1600" dirty="0"/>
              <a:t>–</a:t>
            </a:r>
            <a:r>
              <a:rPr lang="zh-TW" altLang="en-US" sz="1600" dirty="0"/>
              <a:t> 估算專案期程或成本的方法，透過由下而上，將工作分解結構</a:t>
            </a:r>
            <a:r>
              <a:rPr lang="en-US" altLang="zh-TW" sz="1600" dirty="0"/>
              <a:t>(WBS)</a:t>
            </a:r>
            <a:r>
              <a:rPr lang="zh-TW" altLang="en-US" sz="1600" dirty="0"/>
              <a:t>組成的估算逐層匯總，進而得到整個專案的估算</a:t>
            </a:r>
            <a:r>
              <a:rPr lang="zh-TW" altLang="en-US" sz="1600" dirty="0" smtClean="0"/>
              <a:t>。</a:t>
            </a:r>
            <a:endParaRPr lang="en-US" altLang="zh-TW" sz="1600" dirty="0"/>
          </a:p>
          <a:p>
            <a:pPr marL="527050" lvl="1" indent="-342900">
              <a:buClrTx/>
              <a:buFont typeface="+mj-lt"/>
              <a:buAutoNum type="arabicPeriod"/>
            </a:pPr>
            <a:r>
              <a:rPr lang="zh-TW" altLang="en-US" sz="1600" b="1" dirty="0" smtClean="0"/>
              <a:t>專案管理軟體 </a:t>
            </a:r>
            <a:r>
              <a:rPr lang="en-US" altLang="zh-TW" sz="1600" b="1" dirty="0" smtClean="0"/>
              <a:t>(Project</a:t>
            </a:r>
            <a:r>
              <a:rPr lang="zh-TW" altLang="en-US" sz="1600" b="1" dirty="0" smtClean="0"/>
              <a:t> </a:t>
            </a:r>
            <a:r>
              <a:rPr lang="en-US" altLang="zh-TW" sz="1600" b="1" dirty="0" smtClean="0"/>
              <a:t>Management</a:t>
            </a:r>
            <a:r>
              <a:rPr lang="zh-TW" altLang="en-US" sz="1600" b="1" dirty="0" smtClean="0"/>
              <a:t> </a:t>
            </a:r>
            <a:r>
              <a:rPr lang="en-US" altLang="zh-TW" sz="1600" b="1" dirty="0" smtClean="0"/>
              <a:t>Software</a:t>
            </a:r>
            <a:r>
              <a:rPr lang="en-US" sz="1600" b="1" dirty="0" smtClean="0"/>
              <a:t>)</a:t>
            </a:r>
            <a:r>
              <a:rPr lang="en-US" sz="1600" b="1" dirty="0"/>
              <a:t> </a:t>
            </a:r>
            <a:r>
              <a:rPr lang="mr-IN" altLang="zh-TW" sz="1600" dirty="0"/>
              <a:t>–</a:t>
            </a:r>
            <a:r>
              <a:rPr lang="zh-TW" altLang="en-US" sz="1600" dirty="0"/>
              <a:t> </a:t>
            </a:r>
            <a:r>
              <a:rPr lang="zh-TW" altLang="en-US" sz="1600" dirty="0" smtClean="0"/>
              <a:t>協助確定</a:t>
            </a:r>
            <a:r>
              <a:rPr lang="zh-TW" altLang="en-US" sz="1600" dirty="0"/>
              <a:t>資源分解結構、可用性、費率及資源行事曆，有助於資源使用的最佳化</a:t>
            </a:r>
            <a:r>
              <a:rPr lang="zh-TW" altLang="en-US" sz="1600" dirty="0" smtClean="0"/>
              <a:t>。</a:t>
            </a:r>
            <a:endParaRPr lang="en-US" altLang="zh-TW" sz="1600" dirty="0"/>
          </a:p>
        </p:txBody>
      </p:sp>
    </p:spTree>
    <p:extLst>
      <p:ext uri="{BB962C8B-B14F-4D97-AF65-F5344CB8AC3E}">
        <p14:creationId xmlns:p14="http://schemas.microsoft.com/office/powerpoint/2010/main" val="117692625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Activity Resources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Tx/>
              <a:buFont typeface="+mj-lt"/>
              <a:buAutoNum type="arabicPeriod"/>
            </a:pPr>
            <a:r>
              <a:rPr lang="zh-TW" altLang="en-US" sz="1600" b="1" dirty="0" smtClean="0"/>
              <a:t>活動資源需求 </a:t>
            </a:r>
            <a:r>
              <a:rPr lang="mr-IN" altLang="zh-TW" sz="1600" dirty="0" smtClean="0"/>
              <a:t>–</a:t>
            </a:r>
            <a:r>
              <a:rPr lang="zh-TW" altLang="en-US" sz="1600" dirty="0" smtClean="0"/>
              <a:t> </a:t>
            </a:r>
            <a:r>
              <a:rPr lang="zh-TW" altLang="en-US" sz="1600" dirty="0"/>
              <a:t>確定工作包中每個活動所需的資源類型及</a:t>
            </a:r>
            <a:r>
              <a:rPr lang="zh-TW" altLang="en-US" sz="1600" dirty="0" smtClean="0"/>
              <a:t>數量，</a:t>
            </a:r>
            <a:r>
              <a:rPr lang="zh-TW" altLang="en-US" sz="1600" dirty="0"/>
              <a:t>活動資源需求文件中，應說明每種資源的估算依據及假設事項</a:t>
            </a:r>
            <a:r>
              <a:rPr lang="zh-TW" altLang="en-US" sz="1600" dirty="0" smtClean="0"/>
              <a:t>。</a:t>
            </a:r>
            <a:endParaRPr lang="en-US" altLang="zh-TW" sz="1600" dirty="0" smtClean="0"/>
          </a:p>
          <a:p>
            <a:pPr marL="527050" indent="-342900">
              <a:buClrTx/>
              <a:buFont typeface="+mj-lt"/>
              <a:buAutoNum type="arabicPeriod"/>
            </a:pPr>
            <a:r>
              <a:rPr lang="zh-TW" altLang="en-US" sz="1600" b="1" dirty="0" smtClean="0"/>
              <a:t>資源分解結構 </a:t>
            </a:r>
            <a:r>
              <a:rPr lang="mr-IN" altLang="zh-TW" sz="1600" dirty="0" smtClean="0"/>
              <a:t>–</a:t>
            </a:r>
            <a:r>
              <a:rPr lang="zh-TW" altLang="en-US" sz="1600" dirty="0" smtClean="0"/>
              <a:t> </a:t>
            </a:r>
            <a:r>
              <a:rPr lang="zh-TW" altLang="en-US" sz="1600" dirty="0"/>
              <a:t>資源依類別及類型的層級展示。有助於組織、報告專案的時程資料及資源使用</a:t>
            </a:r>
            <a:r>
              <a:rPr lang="zh-TW" altLang="en-US" sz="1600" dirty="0" smtClean="0"/>
              <a:t>情況。</a:t>
            </a:r>
            <a:endParaRPr lang="en-US" altLang="zh-TW" sz="1600" dirty="0"/>
          </a:p>
          <a:p>
            <a:pPr marL="527050" indent="-342900">
              <a:buClrTx/>
              <a:buFont typeface="+mj-lt"/>
              <a:buAutoNum type="arabicPeriod"/>
            </a:pPr>
            <a:r>
              <a:rPr lang="zh-TW" altLang="en-US" sz="1600" b="1" dirty="0"/>
              <a:t>專案文件更新</a:t>
            </a:r>
            <a:r>
              <a:rPr lang="mr-IN" altLang="zh-TW" sz="1600" dirty="0"/>
              <a:t>–</a:t>
            </a:r>
            <a:r>
              <a:rPr lang="zh-TW" altLang="en-US" sz="1600" dirty="0"/>
              <a:t> </a:t>
            </a:r>
            <a:r>
              <a:rPr lang="zh-TW" altLang="en-US" sz="1600" dirty="0" smtClean="0"/>
              <a:t>估算好活動資源後</a:t>
            </a:r>
            <a:r>
              <a:rPr lang="zh-TW" altLang="en-US" sz="1600" dirty="0"/>
              <a:t>，可能需要更新其他程序所建立的文件，如活動清單、活動屬性</a:t>
            </a:r>
            <a:r>
              <a:rPr lang="zh-TW" altLang="en-US" sz="1600" dirty="0" smtClean="0"/>
              <a:t>、資源行事曆。</a:t>
            </a: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116</a:t>
            </a:fld>
            <a:endParaRPr lang="en" dirty="0">
              <a:solidFill>
                <a:schemeClr val="bg1"/>
              </a:solidFill>
            </a:endParaRPr>
          </a:p>
        </p:txBody>
      </p:sp>
    </p:spTree>
    <p:extLst>
      <p:ext uri="{BB962C8B-B14F-4D97-AF65-F5344CB8AC3E}">
        <p14:creationId xmlns:p14="http://schemas.microsoft.com/office/powerpoint/2010/main" val="138031009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6.5 Estimate Activity Durations</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117</a:t>
            </a:fld>
            <a:endParaRPr lang="en" dirty="0">
              <a:solidFill>
                <a:schemeClr val="bg1"/>
              </a:solidFill>
            </a:endParaRPr>
          </a:p>
        </p:txBody>
      </p:sp>
      <p:sp>
        <p:nvSpPr>
          <p:cNvPr id="4" name="Rectangle 3"/>
          <p:cNvSpPr/>
          <p:nvPr/>
        </p:nvSpPr>
        <p:spPr>
          <a:xfrm>
            <a:off x="1104900" y="1311167"/>
            <a:ext cx="6724500" cy="523220"/>
          </a:xfrm>
          <a:prstGeom prst="rect">
            <a:avLst/>
          </a:prstGeom>
        </p:spPr>
        <p:txBody>
          <a:bodyPr wrap="square">
            <a:spAutoFit/>
          </a:bodyPr>
          <a:lstStyle/>
          <a:p>
            <a:r>
              <a:rPr lang="en-US" b="1" dirty="0"/>
              <a:t>6.5 Estimate Activity Durations </a:t>
            </a:r>
            <a:r>
              <a:rPr lang="en-US" dirty="0"/>
              <a:t>—The process of estimating the number of work periods needed to complete individual activities with estimated resources.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1" y="2120379"/>
            <a:ext cx="6048254" cy="2762195"/>
          </a:xfrm>
          <a:prstGeom prst="rect">
            <a:avLst/>
          </a:prstGeom>
        </p:spPr>
      </p:pic>
    </p:spTree>
    <p:extLst>
      <p:ext uri="{BB962C8B-B14F-4D97-AF65-F5344CB8AC3E}">
        <p14:creationId xmlns:p14="http://schemas.microsoft.com/office/powerpoint/2010/main" val="17098678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 </a:t>
            </a:r>
            <a:r>
              <a:rPr lang="en-US" dirty="0"/>
              <a:t>Activity </a:t>
            </a:r>
            <a:r>
              <a:rPr lang="en-US" dirty="0" smtClean="0"/>
              <a:t>Durations</a:t>
            </a:r>
            <a:r>
              <a:rPr lang="en-US" dirty="0"/>
              <a:t> Data 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118</a:t>
            </a:fld>
            <a:endParaRPr lang="en"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250" y="1025175"/>
            <a:ext cx="4828112" cy="3917580"/>
          </a:xfrm>
          <a:prstGeom prst="rect">
            <a:avLst/>
          </a:prstGeom>
        </p:spPr>
      </p:pic>
    </p:spTree>
    <p:extLst>
      <p:ext uri="{BB962C8B-B14F-4D97-AF65-F5344CB8AC3E}">
        <p14:creationId xmlns:p14="http://schemas.microsoft.com/office/powerpoint/2010/main" val="12195523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Activity Durations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5" y="1023451"/>
            <a:ext cx="7257434" cy="3936855"/>
          </a:xfrm>
        </p:spPr>
        <p:txBody>
          <a:bodyPr/>
          <a:lstStyle/>
          <a:p>
            <a:r>
              <a:rPr lang="en-US" altLang="zh-TW" sz="1600" dirty="0" smtClean="0"/>
              <a:t>Inputs</a:t>
            </a:r>
          </a:p>
          <a:p>
            <a:pPr marL="527050" lvl="1" indent="-342900">
              <a:buClr>
                <a:schemeClr val="tx1"/>
              </a:buClr>
              <a:buFont typeface="+mj-lt"/>
              <a:buAutoNum type="arabicPeriod"/>
            </a:pPr>
            <a:r>
              <a:rPr lang="zh-TW" altLang="en-US" sz="1600" b="1" dirty="0" smtClean="0"/>
              <a:t>時程管理</a:t>
            </a:r>
            <a:r>
              <a:rPr lang="zh-TW" altLang="en-US" sz="1600" b="1" dirty="0"/>
              <a:t>計畫書 </a:t>
            </a:r>
            <a:r>
              <a:rPr lang="mr-IN" altLang="zh-TW" sz="1600" dirty="0" smtClean="0"/>
              <a:t>–</a:t>
            </a:r>
            <a:r>
              <a:rPr lang="zh-TW" altLang="en-US" sz="1600" dirty="0" smtClean="0"/>
              <a:t>描述排定工作的任何方法或工具。</a:t>
            </a:r>
            <a:endParaRPr lang="en-US" altLang="zh-TW" sz="1600" dirty="0" smtClean="0"/>
          </a:p>
          <a:p>
            <a:pPr marL="527050" lvl="1" indent="-342900">
              <a:buClr>
                <a:schemeClr val="tx1"/>
              </a:buClr>
              <a:buFont typeface="+mj-lt"/>
              <a:buAutoNum type="arabicPeriod"/>
            </a:pPr>
            <a:r>
              <a:rPr lang="zh-TW" altLang="en-US" sz="1600" b="1" dirty="0"/>
              <a:t>活動清單 </a:t>
            </a:r>
            <a:r>
              <a:rPr lang="mr-IN" altLang="zh-TW" sz="1600" dirty="0"/>
              <a:t>–</a:t>
            </a:r>
            <a:r>
              <a:rPr lang="zh-TW" altLang="en-US" sz="1600" dirty="0"/>
              <a:t> 專案所有需要做的事情清單。</a:t>
            </a:r>
            <a:endParaRPr lang="en-US" altLang="zh-TW" sz="1600" dirty="0"/>
          </a:p>
          <a:p>
            <a:pPr marL="527050" lvl="1" indent="-342900">
              <a:buClr>
                <a:schemeClr val="tx1"/>
              </a:buClr>
              <a:buFont typeface="+mj-lt"/>
              <a:buAutoNum type="arabicPeriod"/>
            </a:pPr>
            <a:r>
              <a:rPr lang="zh-TW" altLang="en-US" sz="1600" b="1" dirty="0"/>
              <a:t>活動屬性 </a:t>
            </a:r>
            <a:r>
              <a:rPr lang="mr-IN" altLang="zh-TW" sz="1600" dirty="0"/>
              <a:t>–</a:t>
            </a:r>
            <a:r>
              <a:rPr lang="zh-TW" altLang="en-US" sz="1600" dirty="0"/>
              <a:t> 描述每一項活動，任何前置活動、後繼活動或限制條件，都應該列在這些屬性裡</a:t>
            </a:r>
            <a:r>
              <a:rPr lang="zh-TW" altLang="en-US" sz="1600" dirty="0" smtClean="0"/>
              <a:t>。</a:t>
            </a:r>
            <a:endParaRPr lang="en-US" altLang="zh-TW" sz="1600" dirty="0" smtClean="0"/>
          </a:p>
          <a:p>
            <a:pPr marL="527050" lvl="1" indent="-342900">
              <a:buClr>
                <a:schemeClr val="tx1"/>
              </a:buClr>
              <a:buFont typeface="+mj-lt"/>
              <a:buAutoNum type="arabicPeriod"/>
            </a:pPr>
            <a:r>
              <a:rPr lang="zh-TW" altLang="en-US" sz="1600" b="1" dirty="0"/>
              <a:t>活動資源需求 </a:t>
            </a:r>
            <a:r>
              <a:rPr lang="mr-IN" altLang="zh-TW" sz="1600" dirty="0"/>
              <a:t>–</a:t>
            </a:r>
            <a:r>
              <a:rPr lang="zh-TW" altLang="en-US" sz="1600" dirty="0"/>
              <a:t> 確定工作包中每個活動所需的資源類型及數量，活動資源需求文件中，應說明每種資源的估算依據及假設事項。</a:t>
            </a:r>
            <a:endParaRPr lang="en-US" altLang="zh-TW" sz="1600" dirty="0"/>
          </a:p>
          <a:p>
            <a:pPr marL="527050" lvl="1" indent="-342900">
              <a:buClr>
                <a:schemeClr val="tx1"/>
              </a:buClr>
              <a:buFont typeface="+mj-lt"/>
              <a:buAutoNum type="arabicPeriod"/>
            </a:pPr>
            <a:r>
              <a:rPr lang="zh-TW" altLang="en-US" sz="1600" b="1" dirty="0" smtClean="0"/>
              <a:t>資源</a:t>
            </a:r>
            <a:r>
              <a:rPr lang="zh-TW" altLang="en-US" sz="1600" b="1" dirty="0"/>
              <a:t>行事曆 </a:t>
            </a:r>
            <a:r>
              <a:rPr lang="mr-IN" altLang="zh-TW" sz="1600" dirty="0"/>
              <a:t>–</a:t>
            </a:r>
            <a:r>
              <a:rPr lang="zh-TW" altLang="en-US" sz="1600" dirty="0"/>
              <a:t> 專案可使用的資源及何時可使用。</a:t>
            </a:r>
            <a:endParaRPr lang="en-US" altLang="zh-TW" sz="1600" dirty="0"/>
          </a:p>
          <a:p>
            <a:pPr marL="527050" lvl="1" indent="-342900">
              <a:buClr>
                <a:schemeClr val="tx1"/>
              </a:buClr>
              <a:buFont typeface="+mj-lt"/>
              <a:buAutoNum type="arabicPeriod"/>
            </a:pPr>
            <a:r>
              <a:rPr lang="zh-TW" altLang="en-US" sz="1600" b="1" dirty="0"/>
              <a:t>專案範疇聲明書 </a:t>
            </a:r>
            <a:r>
              <a:rPr lang="mr-IN" altLang="zh-TW" sz="1600" dirty="0"/>
              <a:t>–</a:t>
            </a:r>
            <a:r>
              <a:rPr lang="zh-TW" altLang="en-US" sz="1600" dirty="0"/>
              <a:t> </a:t>
            </a:r>
            <a:r>
              <a:rPr lang="zh-TW" altLang="en-US" sz="1600" dirty="0" smtClean="0"/>
              <a:t>為每個活動列出限制與假設。</a:t>
            </a:r>
            <a:endParaRPr lang="en-US" altLang="zh-TW" sz="1600" dirty="0"/>
          </a:p>
          <a:p>
            <a:pPr marL="527050" lvl="1" indent="-342900">
              <a:buClr>
                <a:schemeClr val="tx1"/>
              </a:buClr>
              <a:buFont typeface="+mj-lt"/>
              <a:buAutoNum type="arabicPeriod"/>
            </a:pPr>
            <a:r>
              <a:rPr lang="zh-TW" altLang="en-US" sz="1600" b="1" dirty="0"/>
              <a:t>風險登錄表 </a:t>
            </a:r>
            <a:r>
              <a:rPr lang="mr-IN" altLang="zh-TW" sz="1600" dirty="0"/>
              <a:t>–</a:t>
            </a:r>
            <a:r>
              <a:rPr lang="zh-TW" altLang="en-US" sz="1600" dirty="0"/>
              <a:t> 提供資源的風險。</a:t>
            </a:r>
            <a:endParaRPr lang="en-US" altLang="zh-TW" sz="1600" dirty="0"/>
          </a:p>
          <a:p>
            <a:pPr marL="527050" lvl="1" indent="-342900">
              <a:buClr>
                <a:schemeClr val="tx1"/>
              </a:buClr>
              <a:buFont typeface="+mj-lt"/>
              <a:buAutoNum type="arabicPeriod"/>
            </a:pPr>
            <a:r>
              <a:rPr lang="zh-TW" altLang="en-US" sz="1600" b="1" dirty="0" smtClean="0"/>
              <a:t>資源</a:t>
            </a:r>
            <a:r>
              <a:rPr lang="zh-TW" altLang="en-US" sz="1600" b="1" dirty="0"/>
              <a:t>分解結構 </a:t>
            </a:r>
            <a:r>
              <a:rPr lang="mr-IN" altLang="zh-TW" sz="1600" dirty="0"/>
              <a:t>–</a:t>
            </a:r>
            <a:r>
              <a:rPr lang="zh-TW" altLang="en-US" sz="1600" dirty="0"/>
              <a:t> 資源依類別及類型的層級展示。有助於組織、報告專案的時程資料及資源使用情況</a:t>
            </a:r>
            <a:r>
              <a:rPr lang="zh-TW" altLang="en-US" sz="1600" dirty="0" smtClean="0"/>
              <a:t>。</a:t>
            </a:r>
            <a:endParaRPr lang="en-US" altLang="zh-TW" sz="1600" dirty="0" smtClean="0"/>
          </a:p>
          <a:p>
            <a:pPr marL="527050" lvl="1" indent="-342900">
              <a:buClr>
                <a:schemeClr val="tx1"/>
              </a:buClr>
              <a:buFont typeface="+mj-lt"/>
              <a:buAutoNum type="arabicPeriod"/>
            </a:pPr>
            <a:r>
              <a:rPr lang="zh-TW" altLang="en-US" sz="1600" b="1" dirty="0" smtClean="0"/>
              <a:t>企業</a:t>
            </a:r>
            <a:r>
              <a:rPr lang="zh-TW" altLang="en-US" sz="1600" b="1" dirty="0"/>
              <a:t>環境因素</a:t>
            </a:r>
            <a:r>
              <a:rPr lang="zh-TW" altLang="en-US" sz="1600" dirty="0"/>
              <a:t> </a:t>
            </a:r>
            <a:r>
              <a:rPr lang="mr-IN" altLang="zh-TW" sz="1600" dirty="0" smtClean="0"/>
              <a:t>–</a:t>
            </a:r>
            <a:r>
              <a:rPr lang="zh-TW" altLang="en-US" sz="1600" dirty="0" smtClean="0"/>
              <a:t>組織</a:t>
            </a:r>
            <a:r>
              <a:rPr lang="zh-TW" altLang="en-US" sz="1600" dirty="0"/>
              <a:t>文化及結構，市場狀況等。</a:t>
            </a:r>
            <a:endParaRPr lang="en-US" altLang="zh-TW" sz="1600" dirty="0"/>
          </a:p>
          <a:p>
            <a:pPr marL="527050" lvl="1" indent="-342900">
              <a:buClr>
                <a:schemeClr val="tx1"/>
              </a:buClr>
              <a:buFont typeface="+mj-lt"/>
              <a:buAutoNum type="arabicPeriod"/>
            </a:pPr>
            <a:r>
              <a:rPr lang="zh-TW" altLang="en-US" sz="1600" b="1" dirty="0" smtClean="0"/>
              <a:t>組織流程資產 </a:t>
            </a:r>
            <a:r>
              <a:rPr lang="mr-IN" altLang="zh-TW" sz="1600" dirty="0" smtClean="0"/>
              <a:t>–</a:t>
            </a:r>
            <a:r>
              <a:rPr lang="zh-TW" altLang="en-US" sz="1600" dirty="0" smtClean="0"/>
              <a:t>公司</a:t>
            </a:r>
            <a:r>
              <a:rPr lang="zh-TW" altLang="en-US" sz="1600" dirty="0"/>
              <a:t>政策及</a:t>
            </a:r>
            <a:r>
              <a:rPr lang="zh-TW" altLang="en-US" sz="1600" dirty="0" smtClean="0"/>
              <a:t>程序</a:t>
            </a:r>
            <a:r>
              <a:rPr lang="zh-TW" altLang="en-US" sz="1600" dirty="0"/>
              <a:t>、</a:t>
            </a:r>
            <a:r>
              <a:rPr lang="zh-TW" altLang="en-US" sz="1600" dirty="0" smtClean="0"/>
              <a:t>範本和表單、歷史</a:t>
            </a:r>
            <a:r>
              <a:rPr lang="zh-TW" altLang="en-US" sz="1600" dirty="0"/>
              <a:t>資料及經驗學習等。</a:t>
            </a:r>
            <a:endParaRPr lang="en-US" sz="1600" dirty="0"/>
          </a:p>
          <a:p>
            <a:pPr marL="527050" lvl="1" indent="-342900">
              <a:buClr>
                <a:schemeClr val="tx1"/>
              </a:buClr>
              <a:buFont typeface="+mj-lt"/>
              <a:buAutoNum type="arabicPeriod"/>
            </a:pP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119</a:t>
            </a:fld>
            <a:endParaRPr lang="en" dirty="0">
              <a:solidFill>
                <a:schemeClr val="bg1"/>
              </a:solidFill>
            </a:endParaRPr>
          </a:p>
        </p:txBody>
      </p:sp>
    </p:spTree>
    <p:extLst>
      <p:ext uri="{BB962C8B-B14F-4D97-AF65-F5344CB8AC3E}">
        <p14:creationId xmlns:p14="http://schemas.microsoft.com/office/powerpoint/2010/main" val="17533613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Organizational Structure</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12</a:t>
            </a:fld>
            <a:endParaRPr lang="en"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375" y="1832540"/>
            <a:ext cx="3634528" cy="190897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949" y="1832540"/>
            <a:ext cx="3299500" cy="1871358"/>
          </a:xfrm>
          <a:prstGeom prst="rect">
            <a:avLst/>
          </a:prstGeom>
        </p:spPr>
      </p:pic>
      <p:sp>
        <p:nvSpPr>
          <p:cNvPr id="10" name="TextBox 9"/>
          <p:cNvSpPr txBox="1"/>
          <p:nvPr/>
        </p:nvSpPr>
        <p:spPr>
          <a:xfrm>
            <a:off x="2305181" y="1524763"/>
            <a:ext cx="1226916" cy="307777"/>
          </a:xfrm>
          <a:prstGeom prst="rect">
            <a:avLst/>
          </a:prstGeom>
          <a:noFill/>
        </p:spPr>
        <p:txBody>
          <a:bodyPr wrap="square" rtlCol="0">
            <a:spAutoFit/>
          </a:bodyPr>
          <a:lstStyle/>
          <a:p>
            <a:pPr algn="ctr"/>
            <a:r>
              <a:rPr lang="en-US" b="1" dirty="0" smtClean="0"/>
              <a:t>Functional</a:t>
            </a:r>
            <a:endParaRPr lang="en-US" b="1" dirty="0"/>
          </a:p>
        </p:txBody>
      </p:sp>
      <p:sp>
        <p:nvSpPr>
          <p:cNvPr id="11" name="TextBox 10"/>
          <p:cNvSpPr txBox="1"/>
          <p:nvPr/>
        </p:nvSpPr>
        <p:spPr>
          <a:xfrm>
            <a:off x="1043661" y="2535417"/>
            <a:ext cx="1400537" cy="307777"/>
          </a:xfrm>
          <a:prstGeom prst="rect">
            <a:avLst/>
          </a:prstGeom>
          <a:noFill/>
        </p:spPr>
        <p:txBody>
          <a:bodyPr wrap="square" rtlCol="0">
            <a:spAutoFit/>
          </a:bodyPr>
          <a:lstStyle/>
          <a:p>
            <a:pPr algn="ctr"/>
            <a:r>
              <a:rPr lang="en-US" b="1" dirty="0" smtClean="0"/>
              <a:t>Weak</a:t>
            </a:r>
            <a:endParaRPr lang="en-US" b="1" dirty="0"/>
          </a:p>
        </p:txBody>
      </p:sp>
      <p:sp>
        <p:nvSpPr>
          <p:cNvPr id="12" name="TextBox 11"/>
          <p:cNvSpPr txBox="1"/>
          <p:nvPr/>
        </p:nvSpPr>
        <p:spPr>
          <a:xfrm>
            <a:off x="5954430" y="1524763"/>
            <a:ext cx="1400537" cy="307777"/>
          </a:xfrm>
          <a:prstGeom prst="rect">
            <a:avLst/>
          </a:prstGeom>
          <a:noFill/>
        </p:spPr>
        <p:txBody>
          <a:bodyPr wrap="square" rtlCol="0">
            <a:spAutoFit/>
          </a:bodyPr>
          <a:lstStyle/>
          <a:p>
            <a:pPr algn="ctr"/>
            <a:r>
              <a:rPr lang="en-US" b="1" dirty="0" err="1" smtClean="0"/>
              <a:t>Projectized</a:t>
            </a:r>
            <a:endParaRPr lang="en-US" b="1" dirty="0"/>
          </a:p>
        </p:txBody>
      </p:sp>
    </p:spTree>
    <p:extLst>
      <p:ext uri="{BB962C8B-B14F-4D97-AF65-F5344CB8AC3E}">
        <p14:creationId xmlns:p14="http://schemas.microsoft.com/office/powerpoint/2010/main" val="327155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Activity Durations </a:t>
            </a:r>
            <a:r>
              <a:rPr lang="mr-IN" altLang="zh-TW" dirty="0" smtClean="0"/>
              <a:t>–</a:t>
            </a:r>
            <a:r>
              <a:rPr lang="zh-TW" altLang="en-US" dirty="0" smtClean="0"/>
              <a:t> </a:t>
            </a:r>
            <a:r>
              <a:rPr lang="en-US" altLang="zh-TW" dirty="0" smtClean="0"/>
              <a:t>Tools</a:t>
            </a:r>
            <a:r>
              <a:rPr lang="zh-TW" altLang="en-US" dirty="0" smtClean="0"/>
              <a:t> </a:t>
            </a:r>
            <a:r>
              <a:rPr lang="en-US" altLang="zh-TW" dirty="0" smtClean="0"/>
              <a:t>&amp;</a:t>
            </a:r>
            <a:r>
              <a:rPr lang="zh-TW" altLang="en-US" dirty="0" smtClean="0"/>
              <a:t> </a:t>
            </a:r>
            <a:r>
              <a:rPr lang="en-US" altLang="zh-TW" dirty="0" smtClean="0"/>
              <a:t>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120</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zh-TW" altLang="en-US" sz="1600" b="1" dirty="0" smtClean="0"/>
              <a:t>專家判斷</a:t>
            </a:r>
            <a:r>
              <a:rPr lang="en-US" altLang="zh-TW" sz="1600" b="1" dirty="0" smtClean="0"/>
              <a:t>(Expert Judgment)</a:t>
            </a:r>
            <a:r>
              <a:rPr lang="zh-TW" altLang="en-US" sz="1600" b="1" dirty="0" smtClean="0"/>
              <a:t> </a:t>
            </a:r>
            <a:r>
              <a:rPr lang="mr-IN" altLang="zh-TW" sz="1600" dirty="0"/>
              <a:t>–</a:t>
            </a:r>
            <a:r>
              <a:rPr lang="zh-TW" altLang="en-US" sz="1600" dirty="0"/>
              <a:t> 從專案外部引進專家，聽取</a:t>
            </a:r>
            <a:r>
              <a:rPr lang="zh-TW" altLang="en-US" sz="1600" dirty="0" smtClean="0"/>
              <a:t>他的建議</a:t>
            </a:r>
            <a:r>
              <a:rPr lang="zh-TW" altLang="en-US" sz="1600" dirty="0"/>
              <a:t>或借重他的專業</a:t>
            </a:r>
            <a:r>
              <a:rPr lang="zh-TW" altLang="en-US" sz="1600" dirty="0" smtClean="0"/>
              <a:t>。</a:t>
            </a:r>
            <a:endParaRPr lang="en-US" altLang="zh-TW" sz="1600" dirty="0" smtClean="0"/>
          </a:p>
          <a:p>
            <a:pPr marL="527050" lvl="1" indent="-342900">
              <a:buClrTx/>
              <a:buFont typeface="+mj-lt"/>
              <a:buAutoNum type="arabicPeriod"/>
            </a:pPr>
            <a:r>
              <a:rPr lang="en-US" sz="1600" b="1" dirty="0"/>
              <a:t>類比估算法 </a:t>
            </a:r>
            <a:r>
              <a:rPr lang="en-US" sz="1600" b="1" dirty="0" smtClean="0"/>
              <a:t>(Analogous Estimating) </a:t>
            </a:r>
            <a:r>
              <a:rPr lang="mr-IN" altLang="zh-TW" sz="1600" dirty="0" smtClean="0"/>
              <a:t>–</a:t>
            </a:r>
            <a:r>
              <a:rPr lang="en-US" altLang="zh-TW" sz="1600" dirty="0" smtClean="0"/>
              <a:t> </a:t>
            </a:r>
            <a:r>
              <a:rPr lang="zh-TW" altLang="en-US" sz="1600" dirty="0" smtClean="0"/>
              <a:t>利用</a:t>
            </a:r>
            <a:r>
              <a:rPr lang="zh-TW" altLang="en-US" sz="1600" dirty="0"/>
              <a:t>類似活動或專案的歷史資料，來估算當前活動或專案的期程或成本的</a:t>
            </a:r>
            <a:r>
              <a:rPr lang="zh-TW" altLang="en-US" sz="1600" dirty="0" smtClean="0"/>
              <a:t>技術。</a:t>
            </a:r>
            <a:endParaRPr lang="en-US" sz="1600" b="1" dirty="0" smtClean="0"/>
          </a:p>
          <a:p>
            <a:pPr marL="527050" lvl="1" indent="-342900">
              <a:buClrTx/>
              <a:buFont typeface="+mj-lt"/>
              <a:buAutoNum type="arabicPeriod"/>
            </a:pPr>
            <a:r>
              <a:rPr lang="en-US" sz="1600" b="1" dirty="0" smtClean="0"/>
              <a:t>集體決策技術</a:t>
            </a:r>
            <a:r>
              <a:rPr lang="en-US" sz="1600" b="1" dirty="0"/>
              <a:t> </a:t>
            </a:r>
            <a:r>
              <a:rPr lang="en-US" sz="1600" b="1" dirty="0" smtClean="0"/>
              <a:t>(Group </a:t>
            </a:r>
            <a:r>
              <a:rPr lang="en-US" sz="1600" b="1" dirty="0"/>
              <a:t>Decision-Making </a:t>
            </a:r>
            <a:r>
              <a:rPr lang="en-US" sz="1600" b="1" dirty="0" smtClean="0"/>
              <a:t>Techniques)</a:t>
            </a:r>
            <a:r>
              <a:rPr lang="mr-IN" altLang="zh-TW" sz="1600" dirty="0"/>
              <a:t> –</a:t>
            </a:r>
            <a:r>
              <a:rPr lang="zh-TW" altLang="en-US" sz="1600" dirty="0"/>
              <a:t> 讓團隊成員參與估算，提高準確度及</a:t>
            </a:r>
            <a:r>
              <a:rPr lang="zh-TW" altLang="en-US" sz="1600" dirty="0" smtClean="0"/>
              <a:t>責任感。</a:t>
            </a:r>
            <a:endParaRPr lang="en-US" sz="1600" b="1" dirty="0" smtClean="0"/>
          </a:p>
          <a:p>
            <a:pPr marL="527050" lvl="1" indent="-342900">
              <a:buClrTx/>
              <a:buFont typeface="+mj-lt"/>
              <a:buAutoNum type="arabicPeriod"/>
            </a:pPr>
            <a:r>
              <a:rPr lang="en-US" sz="1600" b="1" dirty="0"/>
              <a:t>風險準備分析 </a:t>
            </a:r>
            <a:r>
              <a:rPr lang="en-US" sz="1600" b="1" dirty="0" smtClean="0"/>
              <a:t>(Reserve Analysis)</a:t>
            </a:r>
            <a:r>
              <a:rPr lang="mr-IN" altLang="zh-TW" sz="1600" dirty="0"/>
              <a:t> </a:t>
            </a:r>
            <a:r>
              <a:rPr lang="mr-IN" altLang="zh-TW" sz="1600" dirty="0" smtClean="0"/>
              <a:t>–</a:t>
            </a:r>
            <a:r>
              <a:rPr lang="zh-TW" altLang="en-US" sz="1600" dirty="0"/>
              <a:t> </a:t>
            </a:r>
            <a:r>
              <a:rPr lang="zh-TW" altLang="en-US" sz="1600" dirty="0" smtClean="0"/>
              <a:t>增加額外的時間到時程表中，將額外風險考慮進來。</a:t>
            </a:r>
            <a:endParaRPr lang="en-US" altLang="zh-TW" sz="1600" dirty="0"/>
          </a:p>
          <a:p>
            <a:pPr marL="527050" lvl="1" indent="-342900">
              <a:buClrTx/>
              <a:buFont typeface="+mj-lt"/>
              <a:buAutoNum type="arabicPeriod"/>
            </a:pPr>
            <a:endParaRPr lang="en-US" altLang="zh-TW" sz="1600" dirty="0" smtClean="0"/>
          </a:p>
        </p:txBody>
      </p:sp>
    </p:spTree>
    <p:extLst>
      <p:ext uri="{BB962C8B-B14F-4D97-AF65-F5344CB8AC3E}">
        <p14:creationId xmlns:p14="http://schemas.microsoft.com/office/powerpoint/2010/main" val="33718705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Activity Durations </a:t>
            </a:r>
            <a:r>
              <a:rPr lang="mr-IN" altLang="zh-TW" dirty="0" smtClean="0"/>
              <a:t>–</a:t>
            </a:r>
            <a:r>
              <a:rPr lang="zh-TW" altLang="en-US" dirty="0" smtClean="0"/>
              <a:t> </a:t>
            </a:r>
            <a:r>
              <a:rPr lang="en-US" altLang="zh-TW" dirty="0" smtClean="0"/>
              <a:t>Tools</a:t>
            </a:r>
            <a:r>
              <a:rPr lang="zh-TW" altLang="en-US" dirty="0" smtClean="0"/>
              <a:t> </a:t>
            </a:r>
            <a:r>
              <a:rPr lang="en-US" altLang="zh-TW" dirty="0" smtClean="0"/>
              <a:t>&amp;</a:t>
            </a:r>
            <a:r>
              <a:rPr lang="zh-TW" altLang="en-US" dirty="0" smtClean="0"/>
              <a:t> </a:t>
            </a:r>
            <a:r>
              <a:rPr lang="en-US" altLang="zh-TW" dirty="0" smtClean="0"/>
              <a:t>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121</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en-US" sz="1600" b="1" dirty="0" smtClean="0"/>
              <a:t>參數估算法</a:t>
            </a:r>
            <a:r>
              <a:rPr lang="en-US" sz="1600" b="1" dirty="0"/>
              <a:t> </a:t>
            </a:r>
            <a:r>
              <a:rPr lang="en-US" sz="1600" b="1" dirty="0" smtClean="0"/>
              <a:t>(Parametric Estimating)</a:t>
            </a:r>
            <a:r>
              <a:rPr lang="mr-IN" altLang="zh-TW" sz="1600" dirty="0"/>
              <a:t> –</a:t>
            </a:r>
            <a:r>
              <a:rPr lang="zh-TW" altLang="en-US" sz="1600" dirty="0"/>
              <a:t> </a:t>
            </a:r>
            <a:r>
              <a:rPr lang="zh-TW" altLang="en-US" sz="1600" dirty="0" smtClean="0"/>
              <a:t>將專案資料送進計算估計值的公式，來</a:t>
            </a:r>
            <a:r>
              <a:rPr lang="zh-TW" altLang="en-US" sz="1600" dirty="0"/>
              <a:t>進行活動成本、預算及期程的</a:t>
            </a:r>
            <a:r>
              <a:rPr lang="zh-TW" altLang="en-US" sz="1600" dirty="0" smtClean="0"/>
              <a:t>估算，這些公式是根據過去專案的</a:t>
            </a:r>
            <a:r>
              <a:rPr lang="zh-TW" altLang="en-US" sz="1600" dirty="0"/>
              <a:t>歷史資訊與其他變數的統計</a:t>
            </a:r>
            <a:r>
              <a:rPr lang="zh-TW" altLang="en-US" sz="1600" dirty="0" smtClean="0"/>
              <a:t>關係而建立的。</a:t>
            </a:r>
            <a:endParaRPr lang="en-US" sz="1600" b="1" dirty="0" smtClean="0"/>
          </a:p>
          <a:p>
            <a:pPr marL="527050" lvl="1" indent="-342900">
              <a:buClrTx/>
              <a:buFont typeface="+mj-lt"/>
              <a:buAutoNum type="arabicPeriod"/>
            </a:pPr>
            <a:r>
              <a:rPr lang="en-US" sz="1600" b="1" dirty="0"/>
              <a:t>三點估算法 </a:t>
            </a:r>
            <a:r>
              <a:rPr lang="en-US" sz="1600" b="1" dirty="0" smtClean="0"/>
              <a:t>(Three-Point Estimating)</a:t>
            </a:r>
            <a:r>
              <a:rPr lang="mr-IN" altLang="zh-TW" sz="1600" dirty="0"/>
              <a:t> –</a:t>
            </a:r>
            <a:r>
              <a:rPr lang="zh-TW" altLang="en-US" sz="1600" dirty="0"/>
              <a:t> 考慮不確定性與風險，提高活動期程</a:t>
            </a:r>
            <a:r>
              <a:rPr lang="zh-TW" altLang="en-US" sz="1600" dirty="0" smtClean="0"/>
              <a:t>估計值</a:t>
            </a:r>
            <a:r>
              <a:rPr lang="en-US" altLang="zh-TW" sz="1600" dirty="0" smtClean="0"/>
              <a:t> (</a:t>
            </a:r>
            <a:r>
              <a:rPr lang="en-US" altLang="zh-TW" sz="1600" dirty="0" err="1" smtClean="0"/>
              <a:t>cE</a:t>
            </a:r>
            <a:r>
              <a:rPr lang="en-US" altLang="zh-TW" sz="1600" dirty="0" smtClean="0"/>
              <a:t>)</a:t>
            </a:r>
            <a:r>
              <a:rPr lang="zh-TW" altLang="en-US" sz="1600" dirty="0" smtClean="0"/>
              <a:t>的準確度</a:t>
            </a:r>
            <a:r>
              <a:rPr lang="zh-TW" altLang="en-US" sz="1600" dirty="0"/>
              <a:t>，</a:t>
            </a:r>
            <a:r>
              <a:rPr lang="zh-TW" altLang="en-US" sz="1600" dirty="0" smtClean="0"/>
              <a:t>依據</a:t>
            </a:r>
            <a:r>
              <a:rPr lang="en-US" altLang="zh-TW" sz="1600" dirty="0" smtClean="0"/>
              <a:t>3</a:t>
            </a:r>
            <a:r>
              <a:rPr lang="zh-TW" altLang="en-US" sz="1600" dirty="0" smtClean="0"/>
              <a:t>個估算值：</a:t>
            </a:r>
            <a:r>
              <a:rPr lang="en-US" sz="1600" dirty="0" smtClean="0"/>
              <a:t>最可能值</a:t>
            </a:r>
            <a:r>
              <a:rPr lang="en-US" sz="1600" dirty="0"/>
              <a:t>(Most </a:t>
            </a:r>
            <a:r>
              <a:rPr lang="en-US" sz="1600" dirty="0" smtClean="0"/>
              <a:t>likely, </a:t>
            </a:r>
            <a:r>
              <a:rPr lang="en-US" sz="1600" dirty="0" err="1" smtClean="0"/>
              <a:t>cM</a:t>
            </a:r>
            <a:r>
              <a:rPr lang="en-US" sz="1600" dirty="0" smtClean="0"/>
              <a:t>)</a:t>
            </a:r>
            <a:r>
              <a:rPr lang="en-US" sz="1600" dirty="0"/>
              <a:t> </a:t>
            </a:r>
            <a:r>
              <a:rPr lang="zh-TW" altLang="en-US" sz="1600" dirty="0" smtClean="0"/>
              <a:t>，</a:t>
            </a:r>
            <a:r>
              <a:rPr lang="en-US" sz="1600" dirty="0" smtClean="0"/>
              <a:t>樂觀值</a:t>
            </a:r>
            <a:r>
              <a:rPr lang="en-US" sz="1600" dirty="0"/>
              <a:t>(</a:t>
            </a:r>
            <a:r>
              <a:rPr lang="en-US" sz="1600" dirty="0" smtClean="0"/>
              <a:t>Optimistic, </a:t>
            </a:r>
            <a:r>
              <a:rPr lang="en-US" sz="1600" dirty="0" err="1" smtClean="0"/>
              <a:t>cO</a:t>
            </a:r>
            <a:r>
              <a:rPr lang="en-US" sz="1600" dirty="0" smtClean="0"/>
              <a:t>)</a:t>
            </a:r>
            <a:r>
              <a:rPr lang="en-US" sz="1600" dirty="0"/>
              <a:t> </a:t>
            </a:r>
            <a:r>
              <a:rPr lang="zh-TW" altLang="en-US" sz="1600" dirty="0" smtClean="0"/>
              <a:t>及</a:t>
            </a:r>
            <a:r>
              <a:rPr lang="en-US" sz="1600" dirty="0" smtClean="0"/>
              <a:t>悲觀值</a:t>
            </a:r>
            <a:r>
              <a:rPr lang="en-US" sz="1600" dirty="0"/>
              <a:t>(</a:t>
            </a:r>
            <a:r>
              <a:rPr lang="en-US" sz="1600" dirty="0" smtClean="0"/>
              <a:t>Pessimistic, </a:t>
            </a:r>
            <a:r>
              <a:rPr lang="en-US" sz="1600" dirty="0" err="1" smtClean="0"/>
              <a:t>cP</a:t>
            </a:r>
            <a:r>
              <a:rPr lang="en-US" sz="1600" dirty="0"/>
              <a:t>)</a:t>
            </a:r>
            <a:endParaRPr lang="en-US" altLang="zh-TW" sz="1600" dirty="0" smtClean="0"/>
          </a:p>
          <a:p>
            <a:pPr marL="1049338" lvl="1" indent="-285750">
              <a:buFont typeface="Wingdings" charset="2"/>
              <a:buChar char="§"/>
            </a:pPr>
            <a:r>
              <a:rPr lang="en-US" sz="1600" dirty="0"/>
              <a:t>計劃評核術(Program Evaluation Review </a:t>
            </a:r>
            <a:r>
              <a:rPr lang="en-US" sz="1600" dirty="0" smtClean="0"/>
              <a:t>Technique</a:t>
            </a:r>
            <a:r>
              <a:rPr lang="en-US" altLang="zh-TW" sz="1600" dirty="0" smtClean="0"/>
              <a:t>,</a:t>
            </a:r>
            <a:r>
              <a:rPr lang="zh-TW" altLang="en-US" sz="1600" dirty="0" smtClean="0"/>
              <a:t> </a:t>
            </a:r>
            <a:r>
              <a:rPr lang="en-US" sz="1600" dirty="0" smtClean="0"/>
              <a:t>PERT</a:t>
            </a:r>
            <a:r>
              <a:rPr lang="en-US" sz="1600" dirty="0"/>
              <a:t>)</a:t>
            </a:r>
            <a:r>
              <a:rPr lang="en-US" sz="1600" dirty="0" smtClean="0"/>
              <a:t>分析</a:t>
            </a:r>
          </a:p>
          <a:p>
            <a:pPr marL="1071563" lvl="1">
              <a:buNone/>
            </a:pPr>
            <a:r>
              <a:rPr lang="mr-IN" sz="1600" dirty="0" err="1"/>
              <a:t>cE</a:t>
            </a:r>
            <a:r>
              <a:rPr lang="mr-IN" sz="1600" dirty="0"/>
              <a:t> = (</a:t>
            </a:r>
            <a:r>
              <a:rPr lang="mr-IN" sz="1600" dirty="0" err="1"/>
              <a:t>cO</a:t>
            </a:r>
            <a:r>
              <a:rPr lang="mr-IN" sz="1600" dirty="0"/>
              <a:t> + 4cM + </a:t>
            </a:r>
            <a:r>
              <a:rPr lang="mr-IN" sz="1600" dirty="0" err="1"/>
              <a:t>cP</a:t>
            </a:r>
            <a:r>
              <a:rPr lang="mr-IN" sz="1600" dirty="0"/>
              <a:t>) / 6</a:t>
            </a:r>
            <a:endParaRPr lang="en-US" sz="1600" dirty="0" smtClean="0"/>
          </a:p>
          <a:p>
            <a:pPr marL="1049338" lvl="1" indent="-285750">
              <a:buFont typeface="Wingdings" charset="2"/>
              <a:buChar char="§"/>
            </a:pPr>
            <a:r>
              <a:rPr lang="en-US" sz="1600" dirty="0"/>
              <a:t>三角分佈(Triangular Distribution</a:t>
            </a:r>
            <a:r>
              <a:rPr lang="en-US" sz="1600" dirty="0" smtClean="0"/>
              <a:t>)</a:t>
            </a:r>
          </a:p>
          <a:p>
            <a:pPr marL="1071563" lvl="1">
              <a:buNone/>
            </a:pPr>
            <a:r>
              <a:rPr lang="mr-IN" sz="1600" dirty="0" err="1"/>
              <a:t>cE</a:t>
            </a:r>
            <a:r>
              <a:rPr lang="mr-IN" sz="1600" dirty="0"/>
              <a:t>= (</a:t>
            </a:r>
            <a:r>
              <a:rPr lang="mr-IN" sz="1600" dirty="0" err="1"/>
              <a:t>cO</a:t>
            </a:r>
            <a:r>
              <a:rPr lang="mr-IN" sz="1600" dirty="0"/>
              <a:t> + </a:t>
            </a:r>
            <a:r>
              <a:rPr lang="mr-IN" sz="1600" dirty="0" err="1"/>
              <a:t>cM</a:t>
            </a:r>
            <a:r>
              <a:rPr lang="mr-IN" sz="1600" dirty="0"/>
              <a:t> + </a:t>
            </a:r>
            <a:r>
              <a:rPr lang="mr-IN" sz="1600" dirty="0" err="1"/>
              <a:t>cP</a:t>
            </a:r>
            <a:r>
              <a:rPr lang="mr-IN" sz="1600" dirty="0"/>
              <a:t>) / </a:t>
            </a:r>
            <a:r>
              <a:rPr lang="mr-IN" sz="1600" dirty="0" smtClean="0"/>
              <a:t>3</a:t>
            </a:r>
            <a:endParaRPr lang="en-US" sz="1600" b="1" dirty="0" smtClean="0"/>
          </a:p>
        </p:txBody>
      </p:sp>
    </p:spTree>
    <p:extLst>
      <p:ext uri="{BB962C8B-B14F-4D97-AF65-F5344CB8AC3E}">
        <p14:creationId xmlns:p14="http://schemas.microsoft.com/office/powerpoint/2010/main" val="184343365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Activity Durations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Tx/>
              <a:buFont typeface="+mj-lt"/>
              <a:buAutoNum type="arabicPeriod"/>
            </a:pPr>
            <a:r>
              <a:rPr lang="en-US" sz="1600" b="1" dirty="0"/>
              <a:t>活動期程估計值 </a:t>
            </a:r>
            <a:r>
              <a:rPr lang="en-US" altLang="zh-TW" sz="1600" b="1" dirty="0" smtClean="0"/>
              <a:t>(</a:t>
            </a:r>
            <a:r>
              <a:rPr lang="en-US" sz="1600" b="1" dirty="0" smtClean="0"/>
              <a:t>Activity </a:t>
            </a:r>
            <a:r>
              <a:rPr lang="en-US" sz="1600" b="1" dirty="0"/>
              <a:t>Duration </a:t>
            </a:r>
            <a:r>
              <a:rPr lang="en-US" sz="1600" b="1" dirty="0" smtClean="0"/>
              <a:t>Estimates</a:t>
            </a:r>
            <a:r>
              <a:rPr lang="en-US" altLang="zh-TW" sz="1600" b="1" i="1" dirty="0" smtClean="0"/>
              <a:t>)</a:t>
            </a:r>
            <a:r>
              <a:rPr lang="zh-TW" altLang="en-US" sz="1600" b="1" i="1" dirty="0" smtClean="0"/>
              <a:t> </a:t>
            </a:r>
            <a:r>
              <a:rPr lang="mr-IN" altLang="zh-TW" sz="1600" dirty="0" smtClean="0"/>
              <a:t>–</a:t>
            </a:r>
            <a:r>
              <a:rPr lang="zh-TW" altLang="en-US" sz="1600" dirty="0" smtClean="0"/>
              <a:t> </a:t>
            </a:r>
            <a:r>
              <a:rPr lang="zh-TW" altLang="en-US" sz="1600" dirty="0"/>
              <a:t>對完成某活動所需的工期的定量評估</a:t>
            </a:r>
            <a:r>
              <a:rPr lang="zh-TW" altLang="en-US" sz="1600" dirty="0" smtClean="0"/>
              <a:t>。</a:t>
            </a:r>
            <a:endParaRPr lang="en-US" altLang="zh-TW" sz="1600" dirty="0"/>
          </a:p>
          <a:p>
            <a:pPr marL="527050" indent="-342900">
              <a:buClrTx/>
              <a:buFont typeface="+mj-lt"/>
              <a:buAutoNum type="arabicPeriod"/>
            </a:pPr>
            <a:r>
              <a:rPr lang="zh-TW" altLang="en-US" sz="1600" b="1" dirty="0"/>
              <a:t>專案文件</a:t>
            </a:r>
            <a:r>
              <a:rPr lang="zh-TW" altLang="en-US" sz="1600" b="1" dirty="0" smtClean="0"/>
              <a:t>更新 </a:t>
            </a:r>
            <a:r>
              <a:rPr lang="mr-IN" altLang="zh-TW" sz="1600" dirty="0" smtClean="0"/>
              <a:t>–</a:t>
            </a:r>
            <a:r>
              <a:rPr lang="zh-TW" altLang="en-US" sz="1600" dirty="0" smtClean="0"/>
              <a:t> </a:t>
            </a:r>
            <a:r>
              <a:rPr lang="zh-TW" altLang="en-US" sz="1600" dirty="0"/>
              <a:t>估算好活動資源後，可能需要更新其他程序所建立的文件，</a:t>
            </a:r>
            <a:r>
              <a:rPr lang="zh-TW" altLang="en-US" sz="1600" dirty="0" smtClean="0"/>
              <a:t>如活動</a:t>
            </a:r>
            <a:r>
              <a:rPr lang="zh-TW" altLang="en-US" sz="1600" dirty="0"/>
              <a:t>屬性</a:t>
            </a:r>
            <a:r>
              <a:rPr lang="zh-TW" altLang="en-US" sz="1600" dirty="0" smtClean="0"/>
              <a:t>、</a:t>
            </a:r>
            <a:r>
              <a:rPr lang="zh-TW" altLang="en-US" sz="1600" dirty="0"/>
              <a:t>估算活動期程的</a:t>
            </a:r>
            <a:r>
              <a:rPr lang="zh-TW" altLang="en-US" sz="1600" dirty="0" smtClean="0"/>
              <a:t>假設及</a:t>
            </a:r>
            <a:r>
              <a:rPr lang="zh-TW" altLang="en-US" sz="1600" dirty="0"/>
              <a:t>估算依據</a:t>
            </a:r>
            <a:r>
              <a:rPr lang="zh-TW" altLang="en-US" sz="1600" dirty="0" smtClean="0"/>
              <a:t>。</a:t>
            </a: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122</a:t>
            </a:fld>
            <a:endParaRPr lang="en" dirty="0">
              <a:solidFill>
                <a:schemeClr val="bg1"/>
              </a:solidFill>
            </a:endParaRPr>
          </a:p>
        </p:txBody>
      </p:sp>
    </p:spTree>
    <p:extLst>
      <p:ext uri="{BB962C8B-B14F-4D97-AF65-F5344CB8AC3E}">
        <p14:creationId xmlns:p14="http://schemas.microsoft.com/office/powerpoint/2010/main" val="97360531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6.6 Develop Schedule</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123</a:t>
            </a:fld>
            <a:endParaRPr lang="en" dirty="0">
              <a:solidFill>
                <a:schemeClr val="bg1"/>
              </a:solidFill>
            </a:endParaRPr>
          </a:p>
        </p:txBody>
      </p:sp>
      <p:sp>
        <p:nvSpPr>
          <p:cNvPr id="4" name="Rectangle 3"/>
          <p:cNvSpPr/>
          <p:nvPr/>
        </p:nvSpPr>
        <p:spPr>
          <a:xfrm>
            <a:off x="1104900" y="1330768"/>
            <a:ext cx="6724500" cy="738664"/>
          </a:xfrm>
          <a:prstGeom prst="rect">
            <a:avLst/>
          </a:prstGeom>
        </p:spPr>
        <p:txBody>
          <a:bodyPr wrap="square">
            <a:spAutoFit/>
          </a:bodyPr>
          <a:lstStyle/>
          <a:p>
            <a:r>
              <a:rPr lang="en-US" b="1" dirty="0"/>
              <a:t>6.6 Develop Schedule </a:t>
            </a:r>
            <a:r>
              <a:rPr lang="en-US" dirty="0"/>
              <a:t>—The process of analyzing activity sequences, durations, resource requirements, and schedule constraints to create the project schedule model.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2375025"/>
            <a:ext cx="6724500" cy="2567365"/>
          </a:xfrm>
          <a:prstGeom prst="rect">
            <a:avLst/>
          </a:prstGeom>
        </p:spPr>
      </p:pic>
    </p:spTree>
    <p:extLst>
      <p:ext uri="{BB962C8B-B14F-4D97-AF65-F5344CB8AC3E}">
        <p14:creationId xmlns:p14="http://schemas.microsoft.com/office/powerpoint/2010/main" val="1220008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 Schedule</a:t>
            </a:r>
            <a:r>
              <a:rPr lang="en-US" dirty="0"/>
              <a:t> Data 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124</a:t>
            </a:fld>
            <a:endParaRPr lang="en"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691" y="1025175"/>
            <a:ext cx="3541063" cy="3942558"/>
          </a:xfrm>
          <a:prstGeom prst="rect">
            <a:avLst/>
          </a:prstGeom>
        </p:spPr>
      </p:pic>
    </p:spTree>
    <p:extLst>
      <p:ext uri="{BB962C8B-B14F-4D97-AF65-F5344CB8AC3E}">
        <p14:creationId xmlns:p14="http://schemas.microsoft.com/office/powerpoint/2010/main" val="14330749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a:t>
            </a:r>
            <a:r>
              <a:rPr lang="en-US" dirty="0" smtClean="0"/>
              <a:t>Schedule</a:t>
            </a:r>
            <a:r>
              <a:rPr lang="zh-TW" altLang="en-US" dirty="0" smtClean="0"/>
              <a:t>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5" y="1023451"/>
            <a:ext cx="7257434" cy="3936855"/>
          </a:xfrm>
        </p:spPr>
        <p:txBody>
          <a:bodyPr/>
          <a:lstStyle/>
          <a:p>
            <a:r>
              <a:rPr lang="en-US" altLang="zh-TW" sz="1600" dirty="0" smtClean="0"/>
              <a:t>Inputs</a:t>
            </a:r>
          </a:p>
          <a:p>
            <a:pPr marL="527050" lvl="1" indent="-342900">
              <a:buClr>
                <a:schemeClr val="tx1"/>
              </a:buClr>
              <a:buFont typeface="+mj-lt"/>
              <a:buAutoNum type="arabicPeriod"/>
            </a:pPr>
            <a:r>
              <a:rPr lang="zh-TW" altLang="en-US" sz="1600" b="1" dirty="0" smtClean="0"/>
              <a:t>時程管理</a:t>
            </a:r>
            <a:r>
              <a:rPr lang="zh-TW" altLang="en-US" sz="1600" b="1" dirty="0"/>
              <a:t>計畫書 </a:t>
            </a:r>
            <a:r>
              <a:rPr lang="mr-IN" altLang="zh-TW" sz="1600" dirty="0" smtClean="0"/>
              <a:t>–</a:t>
            </a:r>
            <a:r>
              <a:rPr lang="en-US" altLang="zh-TW" sz="1600" dirty="0" smtClean="0"/>
              <a:t> </a:t>
            </a:r>
            <a:r>
              <a:rPr lang="zh-TW" altLang="en-US" sz="1600" dirty="0" smtClean="0"/>
              <a:t>描述排定工作的任何方法或工具。</a:t>
            </a:r>
            <a:endParaRPr lang="en-US" altLang="zh-TW" sz="1600" dirty="0" smtClean="0"/>
          </a:p>
          <a:p>
            <a:pPr marL="527050" lvl="1" indent="-342900">
              <a:buClr>
                <a:schemeClr val="tx1"/>
              </a:buClr>
              <a:buFont typeface="+mj-lt"/>
              <a:buAutoNum type="arabicPeriod"/>
            </a:pPr>
            <a:r>
              <a:rPr lang="zh-TW" altLang="en-US" sz="1600" b="1" dirty="0"/>
              <a:t>活動清單 </a:t>
            </a:r>
            <a:r>
              <a:rPr lang="mr-IN" altLang="zh-TW" sz="1600" dirty="0"/>
              <a:t>–</a:t>
            </a:r>
            <a:r>
              <a:rPr lang="zh-TW" altLang="en-US" sz="1600" dirty="0"/>
              <a:t> 專案所有需要做的事情清單。</a:t>
            </a:r>
            <a:endParaRPr lang="en-US" altLang="zh-TW" sz="1600" dirty="0"/>
          </a:p>
          <a:p>
            <a:pPr marL="527050" lvl="1" indent="-342900">
              <a:buClr>
                <a:schemeClr val="tx1"/>
              </a:buClr>
              <a:buFont typeface="+mj-lt"/>
              <a:buAutoNum type="arabicPeriod"/>
            </a:pPr>
            <a:r>
              <a:rPr lang="zh-TW" altLang="en-US" sz="1600" b="1" dirty="0"/>
              <a:t>活動屬性 </a:t>
            </a:r>
            <a:r>
              <a:rPr lang="mr-IN" altLang="zh-TW" sz="1600" dirty="0"/>
              <a:t>–</a:t>
            </a:r>
            <a:r>
              <a:rPr lang="zh-TW" altLang="en-US" sz="1600" dirty="0"/>
              <a:t> </a:t>
            </a:r>
            <a:r>
              <a:rPr lang="zh-TW" altLang="en-US" sz="1600" dirty="0" smtClean="0"/>
              <a:t>每</a:t>
            </a:r>
            <a:r>
              <a:rPr lang="zh-TW" altLang="en-US" sz="1600" dirty="0"/>
              <a:t>一項</a:t>
            </a:r>
            <a:r>
              <a:rPr lang="zh-TW" altLang="en-US" sz="1600" dirty="0" smtClean="0"/>
              <a:t>活動的前置</a:t>
            </a:r>
            <a:r>
              <a:rPr lang="zh-TW" altLang="en-US" sz="1600" dirty="0"/>
              <a:t>活動、後繼活動或限制</a:t>
            </a:r>
            <a:r>
              <a:rPr lang="zh-TW" altLang="en-US" sz="1600" dirty="0" smtClean="0"/>
              <a:t>條件。</a:t>
            </a:r>
            <a:endParaRPr lang="en-US" altLang="zh-TW" sz="1600" dirty="0" smtClean="0"/>
          </a:p>
          <a:p>
            <a:pPr marL="527050" lvl="1" indent="-342900">
              <a:buClr>
                <a:schemeClr val="tx1"/>
              </a:buClr>
              <a:buFont typeface="+mj-lt"/>
              <a:buAutoNum type="arabicPeriod"/>
            </a:pPr>
            <a:r>
              <a:rPr lang="en-US" sz="1600" b="1" dirty="0" smtClean="0"/>
              <a:t>專案時程網圖</a:t>
            </a:r>
            <a:r>
              <a:rPr lang="zh-TW" altLang="en-US" sz="1600" b="1" dirty="0"/>
              <a:t> </a:t>
            </a:r>
            <a:r>
              <a:rPr lang="mr-IN" altLang="zh-TW" sz="1600" dirty="0" smtClean="0"/>
              <a:t>–</a:t>
            </a:r>
            <a:r>
              <a:rPr lang="zh-TW" altLang="en-US" sz="1600" dirty="0" smtClean="0"/>
              <a:t> 前</a:t>
            </a:r>
            <a:r>
              <a:rPr lang="zh-TW" altLang="en-US" sz="1600" dirty="0"/>
              <a:t>項活動與接續活動的邏輯</a:t>
            </a:r>
            <a:r>
              <a:rPr lang="zh-TW" altLang="en-US" sz="1600" dirty="0" smtClean="0"/>
              <a:t>關係。</a:t>
            </a:r>
            <a:endParaRPr lang="en-US" altLang="zh-TW" sz="1600" dirty="0" smtClean="0"/>
          </a:p>
          <a:p>
            <a:pPr marL="527050" lvl="1" indent="-342900">
              <a:buClr>
                <a:schemeClr val="tx1"/>
              </a:buClr>
              <a:buFont typeface="+mj-lt"/>
              <a:buAutoNum type="arabicPeriod"/>
            </a:pPr>
            <a:r>
              <a:rPr lang="zh-TW" altLang="en-US" sz="1600" b="1" dirty="0"/>
              <a:t>活動資源需求 </a:t>
            </a:r>
            <a:r>
              <a:rPr lang="mr-IN" altLang="zh-TW" sz="1600" dirty="0"/>
              <a:t>–</a:t>
            </a:r>
            <a:r>
              <a:rPr lang="zh-TW" altLang="en-US" sz="1600" dirty="0"/>
              <a:t> 每個活動所需的資源類型及數量</a:t>
            </a:r>
            <a:r>
              <a:rPr lang="zh-TW" altLang="en-US" sz="1600" dirty="0" smtClean="0"/>
              <a:t>。</a:t>
            </a:r>
            <a:endParaRPr lang="en-US" altLang="zh-TW" sz="1600" dirty="0"/>
          </a:p>
          <a:p>
            <a:pPr marL="527050" lvl="1" indent="-342900">
              <a:buClr>
                <a:schemeClr val="tx1"/>
              </a:buClr>
              <a:buFont typeface="+mj-lt"/>
              <a:buAutoNum type="arabicPeriod"/>
            </a:pPr>
            <a:r>
              <a:rPr lang="zh-TW" altLang="en-US" sz="1600" b="1" dirty="0" smtClean="0"/>
              <a:t>資源</a:t>
            </a:r>
            <a:r>
              <a:rPr lang="zh-TW" altLang="en-US" sz="1600" b="1" dirty="0"/>
              <a:t>行事曆 </a:t>
            </a:r>
            <a:r>
              <a:rPr lang="mr-IN" altLang="zh-TW" sz="1600" dirty="0"/>
              <a:t>–</a:t>
            </a:r>
            <a:r>
              <a:rPr lang="zh-TW" altLang="en-US" sz="1600" dirty="0"/>
              <a:t> 專案可使用的資源及何時可使用</a:t>
            </a:r>
            <a:r>
              <a:rPr lang="zh-TW" altLang="en-US" sz="1600" dirty="0" smtClean="0"/>
              <a:t>。</a:t>
            </a:r>
            <a:endParaRPr lang="en-US" altLang="zh-TW" sz="1600" dirty="0" smtClean="0"/>
          </a:p>
          <a:p>
            <a:pPr marL="527050" lvl="1" indent="-342900">
              <a:buClr>
                <a:schemeClr val="tx1"/>
              </a:buClr>
              <a:buFont typeface="+mj-lt"/>
              <a:buAutoNum type="arabicPeriod"/>
            </a:pPr>
            <a:r>
              <a:rPr lang="en-US" sz="1600" b="1" dirty="0" smtClean="0"/>
              <a:t>活動期程估計值</a:t>
            </a:r>
            <a:r>
              <a:rPr lang="zh-TW" altLang="en-US" sz="1600" b="1" dirty="0"/>
              <a:t> </a:t>
            </a:r>
            <a:r>
              <a:rPr lang="zh-TW" altLang="en-US" sz="1600" b="1" dirty="0" smtClean="0"/>
              <a:t> </a:t>
            </a:r>
            <a:r>
              <a:rPr lang="mr-IN" altLang="zh-TW" sz="1600" dirty="0" smtClean="0"/>
              <a:t>–</a:t>
            </a:r>
            <a:r>
              <a:rPr lang="zh-TW" altLang="en-US" sz="1600" dirty="0" smtClean="0"/>
              <a:t> 專案活動</a:t>
            </a:r>
            <a:r>
              <a:rPr lang="zh-TW" altLang="en-US" sz="1600" dirty="0"/>
              <a:t>所需的工期的定量評估。</a:t>
            </a:r>
            <a:endParaRPr lang="en-US" altLang="zh-TW" sz="1600" dirty="0"/>
          </a:p>
          <a:p>
            <a:pPr marL="527050" lvl="1" indent="-342900">
              <a:buClr>
                <a:schemeClr val="tx1"/>
              </a:buClr>
              <a:buFont typeface="+mj-lt"/>
              <a:buAutoNum type="arabicPeriod"/>
            </a:pPr>
            <a:r>
              <a:rPr lang="zh-TW" altLang="en-US" sz="1600" b="1" dirty="0"/>
              <a:t>專案範疇</a:t>
            </a:r>
            <a:r>
              <a:rPr lang="zh-TW" altLang="en-US" sz="1600" b="1" dirty="0" smtClean="0"/>
              <a:t>聲明書 </a:t>
            </a:r>
            <a:r>
              <a:rPr lang="mr-IN" altLang="zh-TW" sz="1600" dirty="0" smtClean="0"/>
              <a:t>–</a:t>
            </a:r>
            <a:r>
              <a:rPr lang="zh-TW" altLang="en-US" sz="1600" dirty="0" smtClean="0"/>
              <a:t> 對</a:t>
            </a:r>
            <a:r>
              <a:rPr lang="zh-TW" altLang="en-US" sz="1600" dirty="0"/>
              <a:t>完成某活動所需的工期的定量評估。為</a:t>
            </a:r>
            <a:r>
              <a:rPr lang="zh-TW" altLang="en-US" sz="1600" dirty="0" smtClean="0"/>
              <a:t>每個活動列出限制與假設。</a:t>
            </a:r>
            <a:endParaRPr lang="en-US" altLang="zh-TW" sz="1600" dirty="0"/>
          </a:p>
          <a:p>
            <a:pPr marL="527050" lvl="1" indent="-342900">
              <a:buClr>
                <a:schemeClr val="tx1"/>
              </a:buClr>
              <a:buFont typeface="+mj-lt"/>
              <a:buAutoNum type="arabicPeriod"/>
            </a:pPr>
            <a:r>
              <a:rPr lang="zh-TW" altLang="en-US" sz="1600" b="1" dirty="0"/>
              <a:t>風險登錄表 </a:t>
            </a:r>
            <a:r>
              <a:rPr lang="mr-IN" altLang="zh-TW" sz="1600" dirty="0"/>
              <a:t>–</a:t>
            </a:r>
            <a:r>
              <a:rPr lang="zh-TW" altLang="en-US" sz="1600" dirty="0"/>
              <a:t> 提供資源的風險</a:t>
            </a:r>
            <a:r>
              <a:rPr lang="zh-TW" altLang="en-US" sz="1600" dirty="0" smtClean="0"/>
              <a:t>。</a:t>
            </a:r>
            <a:endParaRPr lang="en-US" altLang="zh-TW" sz="1600" dirty="0" smtClean="0"/>
          </a:p>
          <a:p>
            <a:pPr marL="527050" lvl="1" indent="-342900">
              <a:buClr>
                <a:schemeClr val="tx1"/>
              </a:buClr>
              <a:buFont typeface="+mj-lt"/>
              <a:buAutoNum type="arabicPeriod"/>
            </a:pPr>
            <a:r>
              <a:rPr lang="en-US" sz="1600" b="1" dirty="0" smtClean="0"/>
              <a:t>專案人力分派</a:t>
            </a:r>
            <a:r>
              <a:rPr lang="zh-TW" altLang="en-US" sz="1600" b="1" dirty="0"/>
              <a:t> </a:t>
            </a:r>
            <a:r>
              <a:rPr lang="mr-IN" altLang="zh-TW" sz="1600" dirty="0" smtClean="0"/>
              <a:t>–</a:t>
            </a:r>
            <a:r>
              <a:rPr lang="zh-TW" altLang="en-US" sz="1600" dirty="0" smtClean="0"/>
              <a:t> 每</a:t>
            </a:r>
            <a:r>
              <a:rPr lang="zh-TW" altLang="en-US" sz="1600" dirty="0"/>
              <a:t>個活動分派到的</a:t>
            </a:r>
            <a:r>
              <a:rPr lang="zh-TW" altLang="en-US" sz="1600" dirty="0" smtClean="0"/>
              <a:t>人員。</a:t>
            </a:r>
            <a:r>
              <a:rPr lang="en-US" sz="1600" b="1" dirty="0"/>
              <a:t> </a:t>
            </a:r>
            <a:endParaRPr lang="en-US" altLang="zh-TW" sz="1600" dirty="0"/>
          </a:p>
          <a:p>
            <a:pPr marL="527050" lvl="1" indent="-342900">
              <a:buClr>
                <a:schemeClr val="tx1"/>
              </a:buClr>
              <a:buFont typeface="+mj-lt"/>
              <a:buAutoNum type="arabicPeriod"/>
            </a:pPr>
            <a:r>
              <a:rPr lang="zh-TW" altLang="en-US" sz="1600" b="1" dirty="0" smtClean="0"/>
              <a:t>資源</a:t>
            </a:r>
            <a:r>
              <a:rPr lang="zh-TW" altLang="en-US" sz="1600" b="1" dirty="0"/>
              <a:t>分解結構 </a:t>
            </a:r>
            <a:r>
              <a:rPr lang="mr-IN" altLang="zh-TW" sz="1600" dirty="0"/>
              <a:t>–</a:t>
            </a:r>
            <a:r>
              <a:rPr lang="zh-TW" altLang="en-US" sz="1600" dirty="0"/>
              <a:t> 資源依類別及類型的層級展示。有助於組織、報告專案的時程資料及資源使用情況</a:t>
            </a:r>
            <a:r>
              <a:rPr lang="zh-TW" altLang="en-US" sz="1600" dirty="0" smtClean="0"/>
              <a:t>。</a:t>
            </a:r>
            <a:endParaRPr lang="en-US" altLang="zh-TW" sz="1600" dirty="0" smtClean="0"/>
          </a:p>
          <a:p>
            <a:pPr marL="527050" lvl="1" indent="-342900">
              <a:buClr>
                <a:schemeClr val="tx1"/>
              </a:buClr>
              <a:buFont typeface="+mj-lt"/>
              <a:buAutoNum type="arabicPeriod"/>
            </a:pPr>
            <a:r>
              <a:rPr lang="zh-TW" altLang="en-US" sz="1600" b="1" dirty="0" smtClean="0"/>
              <a:t>企業</a:t>
            </a:r>
            <a:r>
              <a:rPr lang="zh-TW" altLang="en-US" sz="1600" b="1" dirty="0"/>
              <a:t>環境因素</a:t>
            </a:r>
            <a:r>
              <a:rPr lang="zh-TW" altLang="en-US" sz="1600" dirty="0"/>
              <a:t> </a:t>
            </a:r>
            <a:r>
              <a:rPr lang="mr-IN" altLang="zh-TW" sz="1600" dirty="0" smtClean="0"/>
              <a:t>–</a:t>
            </a:r>
            <a:r>
              <a:rPr lang="zh-TW" altLang="en-US" sz="1600" dirty="0" smtClean="0"/>
              <a:t> 組織</a:t>
            </a:r>
            <a:r>
              <a:rPr lang="zh-TW" altLang="en-US" sz="1600" dirty="0"/>
              <a:t>文化及</a:t>
            </a:r>
            <a:r>
              <a:rPr lang="zh-TW" altLang="en-US" sz="1600" dirty="0" smtClean="0"/>
              <a:t>結構</a:t>
            </a:r>
            <a:r>
              <a:rPr lang="zh-TW" altLang="en-US" sz="1600" dirty="0"/>
              <a:t>、</a:t>
            </a:r>
            <a:r>
              <a:rPr lang="zh-TW" altLang="en-US" sz="1600" dirty="0" smtClean="0"/>
              <a:t>市場</a:t>
            </a:r>
            <a:r>
              <a:rPr lang="zh-TW" altLang="en-US" sz="1600" dirty="0"/>
              <a:t>狀況等。</a:t>
            </a:r>
            <a:endParaRPr lang="en-US" altLang="zh-TW" sz="1600" dirty="0"/>
          </a:p>
          <a:p>
            <a:pPr marL="527050" lvl="1" indent="-342900">
              <a:buClr>
                <a:schemeClr val="tx1"/>
              </a:buClr>
              <a:buFont typeface="+mj-lt"/>
              <a:buAutoNum type="arabicPeriod"/>
            </a:pPr>
            <a:r>
              <a:rPr lang="zh-TW" altLang="en-US" sz="1600" b="1" dirty="0" smtClean="0"/>
              <a:t>組織流程資產 </a:t>
            </a:r>
            <a:r>
              <a:rPr lang="mr-IN" altLang="zh-TW" sz="1600" dirty="0" smtClean="0"/>
              <a:t>–</a:t>
            </a:r>
            <a:r>
              <a:rPr lang="zh-TW" altLang="en-US" sz="1600" dirty="0" smtClean="0"/>
              <a:t> 公司</a:t>
            </a:r>
            <a:r>
              <a:rPr lang="zh-TW" altLang="en-US" sz="1600" dirty="0"/>
              <a:t>政策及</a:t>
            </a:r>
            <a:r>
              <a:rPr lang="zh-TW" altLang="en-US" sz="1600" dirty="0" smtClean="0"/>
              <a:t>程序</a:t>
            </a:r>
            <a:r>
              <a:rPr lang="zh-TW" altLang="en-US" sz="1600" dirty="0"/>
              <a:t>、</a:t>
            </a:r>
            <a:r>
              <a:rPr lang="zh-TW" altLang="en-US" sz="1600" dirty="0" smtClean="0"/>
              <a:t>範本和表單、歷史</a:t>
            </a:r>
            <a:r>
              <a:rPr lang="zh-TW" altLang="en-US" sz="1600" dirty="0"/>
              <a:t>資料及經驗學習等。</a:t>
            </a:r>
            <a:endParaRPr lang="en-US" sz="1600" dirty="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125</a:t>
            </a:fld>
            <a:endParaRPr lang="en" dirty="0">
              <a:solidFill>
                <a:schemeClr val="bg1"/>
              </a:solidFill>
            </a:endParaRPr>
          </a:p>
        </p:txBody>
      </p:sp>
    </p:spTree>
    <p:extLst>
      <p:ext uri="{BB962C8B-B14F-4D97-AF65-F5344CB8AC3E}">
        <p14:creationId xmlns:p14="http://schemas.microsoft.com/office/powerpoint/2010/main" val="144519336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a:t>
            </a:r>
            <a:r>
              <a:rPr lang="en-US" dirty="0" smtClean="0"/>
              <a:t>Schedule </a:t>
            </a:r>
            <a:r>
              <a:rPr lang="mr-IN" altLang="zh-TW" dirty="0" smtClean="0"/>
              <a:t>–</a:t>
            </a:r>
            <a:r>
              <a:rPr lang="zh-TW" altLang="en-US" dirty="0" smtClean="0"/>
              <a:t> </a:t>
            </a:r>
            <a:r>
              <a:rPr lang="en-US" altLang="zh-TW" dirty="0" smtClean="0"/>
              <a:t>Tools</a:t>
            </a:r>
            <a:r>
              <a:rPr lang="zh-TW" altLang="en-US" dirty="0" smtClean="0"/>
              <a:t> </a:t>
            </a:r>
            <a:r>
              <a:rPr lang="en-US" altLang="zh-TW" dirty="0" smtClean="0"/>
              <a:t>&amp;</a:t>
            </a:r>
            <a:r>
              <a:rPr lang="zh-TW" altLang="en-US" dirty="0" smtClean="0"/>
              <a:t> </a:t>
            </a:r>
            <a:r>
              <a:rPr lang="en-US" altLang="zh-TW" dirty="0" smtClean="0"/>
              <a:t>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126</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en-US" sz="1600" b="1" dirty="0"/>
              <a:t>時程網圖分析 </a:t>
            </a:r>
            <a:r>
              <a:rPr lang="en-US" altLang="zh-TW" sz="1600" b="1" dirty="0" smtClean="0"/>
              <a:t>(</a:t>
            </a:r>
            <a:r>
              <a:rPr lang="en-US" sz="1600" b="1" dirty="0" smtClean="0"/>
              <a:t>Schedule </a:t>
            </a:r>
            <a:r>
              <a:rPr lang="en-US" sz="1600" b="1" dirty="0"/>
              <a:t>Network </a:t>
            </a:r>
            <a:r>
              <a:rPr lang="en-US" sz="1600" b="1" dirty="0" smtClean="0"/>
              <a:t>Analysis</a:t>
            </a:r>
            <a:r>
              <a:rPr lang="en-US" altLang="zh-TW" sz="1600" b="1" dirty="0" smtClean="0"/>
              <a:t>)</a:t>
            </a:r>
            <a:r>
              <a:rPr lang="en-US" sz="1600" b="1" dirty="0"/>
              <a:t> </a:t>
            </a:r>
            <a:r>
              <a:rPr lang="mr-IN" altLang="zh-TW" sz="1600" b="1" dirty="0" smtClean="0"/>
              <a:t>–</a:t>
            </a:r>
            <a:r>
              <a:rPr lang="en-US" altLang="zh-TW" sz="1600" b="1" dirty="0" smtClean="0"/>
              <a:t> </a:t>
            </a:r>
            <a:r>
              <a:rPr lang="en-US" sz="1600" dirty="0"/>
              <a:t>網路路徑可能含有路徑匯流(path convergence)或路徑分流(path divergence)點，可用於時程壓縮分析或其他分析。</a:t>
            </a:r>
            <a:endParaRPr lang="en-US" altLang="zh-TW" sz="1600" b="1" dirty="0" smtClean="0"/>
          </a:p>
          <a:p>
            <a:pPr marL="527050" lvl="1" indent="-342900">
              <a:buClrTx/>
              <a:buFont typeface="+mj-lt"/>
              <a:buAutoNum type="arabicPeriod"/>
            </a:pPr>
            <a:r>
              <a:rPr lang="en-US" sz="1600" b="1" dirty="0"/>
              <a:t>要徑法 </a:t>
            </a:r>
            <a:r>
              <a:rPr lang="en-US" altLang="zh-TW" sz="1600" b="1" dirty="0"/>
              <a:t>(</a:t>
            </a:r>
            <a:r>
              <a:rPr lang="en-US" sz="1600" b="1" dirty="0" smtClean="0"/>
              <a:t>Critical </a:t>
            </a:r>
            <a:r>
              <a:rPr lang="en-US" sz="1600" b="1" dirty="0"/>
              <a:t>Path </a:t>
            </a:r>
            <a:r>
              <a:rPr lang="en-US" sz="1600" b="1" dirty="0" smtClean="0"/>
              <a:t>Method</a:t>
            </a:r>
            <a:r>
              <a:rPr lang="en-US" altLang="zh-TW" sz="1600" b="1" dirty="0" smtClean="0"/>
              <a:t>,</a:t>
            </a:r>
            <a:r>
              <a:rPr lang="zh-TW" altLang="en-US" sz="1600" b="1" dirty="0" smtClean="0"/>
              <a:t> </a:t>
            </a:r>
            <a:r>
              <a:rPr lang="en-US" sz="1600" b="1" dirty="0" smtClean="0"/>
              <a:t>CPM</a:t>
            </a:r>
            <a:r>
              <a:rPr lang="en-US" altLang="zh-TW" sz="1600" b="1" dirty="0" smtClean="0"/>
              <a:t>)</a:t>
            </a:r>
            <a:r>
              <a:rPr lang="zh-TW" altLang="en-US" sz="1600" b="1" dirty="0" smtClean="0"/>
              <a:t> </a:t>
            </a:r>
            <a:r>
              <a:rPr lang="mr-IN" altLang="zh-TW" sz="1600" b="1" dirty="0" smtClean="0"/>
              <a:t>–</a:t>
            </a:r>
            <a:r>
              <a:rPr lang="zh-TW" altLang="en-US" sz="1600" b="1" dirty="0" smtClean="0"/>
              <a:t> </a:t>
            </a:r>
            <a:r>
              <a:rPr lang="zh-TW" altLang="en-US" sz="1600" dirty="0"/>
              <a:t>不考慮任何資源限制，利用時程網路前推</a:t>
            </a:r>
            <a:r>
              <a:rPr lang="en-US" altLang="zh-TW" sz="1600" dirty="0"/>
              <a:t>(forward pass)</a:t>
            </a:r>
            <a:r>
              <a:rPr lang="zh-TW" altLang="en-US" sz="1600" dirty="0"/>
              <a:t>與後推</a:t>
            </a:r>
            <a:r>
              <a:rPr lang="en-US" altLang="zh-TW" sz="1600" dirty="0"/>
              <a:t>(backward pass)</a:t>
            </a:r>
            <a:r>
              <a:rPr lang="zh-TW" altLang="en-US" sz="1600" dirty="0"/>
              <a:t>分析，計算出所有活動的下列</a:t>
            </a:r>
            <a:r>
              <a:rPr lang="zh-TW" altLang="en-US" sz="1600" dirty="0" smtClean="0"/>
              <a:t>日期</a:t>
            </a:r>
            <a:r>
              <a:rPr lang="en-US" altLang="zh-TW" sz="1600" dirty="0" smtClean="0"/>
              <a:t>: </a:t>
            </a:r>
            <a:r>
              <a:rPr lang="en-US" sz="1600" dirty="0" smtClean="0"/>
              <a:t>最早開始日期</a:t>
            </a:r>
            <a:r>
              <a:rPr lang="en-US" sz="1600" dirty="0"/>
              <a:t>(Early </a:t>
            </a:r>
            <a:r>
              <a:rPr lang="en-US" sz="1600" dirty="0" smtClean="0"/>
              <a:t>Start, ES), 最早完工日期</a:t>
            </a:r>
            <a:r>
              <a:rPr lang="en-US" sz="1600" dirty="0"/>
              <a:t>(Early </a:t>
            </a:r>
            <a:r>
              <a:rPr lang="en-US" sz="1600" dirty="0" smtClean="0"/>
              <a:t>Finish, EF), 最晚開始日期</a:t>
            </a:r>
            <a:r>
              <a:rPr lang="en-US" sz="1600" dirty="0"/>
              <a:t>(Late </a:t>
            </a:r>
            <a:r>
              <a:rPr lang="en-US" sz="1600" dirty="0" smtClean="0"/>
              <a:t>Start, LS), 最晚完工日期</a:t>
            </a:r>
            <a:r>
              <a:rPr lang="en-US" sz="1600" dirty="0"/>
              <a:t>(Late </a:t>
            </a:r>
            <a:r>
              <a:rPr lang="en-US" sz="1600" dirty="0" smtClean="0"/>
              <a:t>Finish, LF</a:t>
            </a:r>
            <a:r>
              <a:rPr lang="en-US" sz="1600" dirty="0"/>
              <a:t>)</a:t>
            </a:r>
            <a:r>
              <a:rPr lang="zh-TW" altLang="en-US" sz="1600" b="1" dirty="0" smtClean="0"/>
              <a:t>。</a:t>
            </a:r>
            <a:endParaRPr lang="en-US" altLang="zh-TW" sz="1600" dirty="0" smtClean="0"/>
          </a:p>
          <a:p>
            <a:pPr marL="527050" lvl="3" indent="-342900">
              <a:buClrTx/>
              <a:buFont typeface="+mj-lt"/>
              <a:buAutoNum type="arabicPeriod" startAt="3"/>
            </a:pPr>
            <a:r>
              <a:rPr lang="en-US" sz="1600" b="1" dirty="0"/>
              <a:t>建模技術 </a:t>
            </a:r>
            <a:r>
              <a:rPr lang="en-US" altLang="zh-TW" sz="1600" b="1" dirty="0"/>
              <a:t>(</a:t>
            </a:r>
            <a:r>
              <a:rPr lang="en-US" sz="1600" b="1" dirty="0"/>
              <a:t>Modeling Techniques</a:t>
            </a:r>
            <a:r>
              <a:rPr lang="en-US" altLang="zh-TW" sz="1600" b="1" dirty="0"/>
              <a:t>)</a:t>
            </a:r>
          </a:p>
          <a:p>
            <a:pPr marL="660400" lvl="3" indent="-292100">
              <a:buFont typeface="Wingdings" charset="2"/>
              <a:buChar char="§"/>
            </a:pPr>
            <a:r>
              <a:rPr lang="en-US" sz="1600" dirty="0"/>
              <a:t>假設情境分析(What-If Scenario Analysis)</a:t>
            </a:r>
            <a:r>
              <a:rPr lang="zh-TW" altLang="en-US" sz="1600" dirty="0"/>
              <a:t>： 對各種情境進行評估，預測它們對專案目標積極或消極的影響。</a:t>
            </a:r>
            <a:endParaRPr lang="en-US" sz="1600" dirty="0"/>
          </a:p>
          <a:p>
            <a:pPr marL="660400" lvl="3" indent="-292100">
              <a:buFont typeface="Wingdings" charset="2"/>
              <a:buChar char="§"/>
            </a:pPr>
            <a:r>
              <a:rPr lang="en-US" sz="1600" dirty="0"/>
              <a:t>模擬(Simulation)</a:t>
            </a:r>
            <a:r>
              <a:rPr lang="zh-TW" altLang="en-US" sz="1600" dirty="0"/>
              <a:t>：使用電腦為不確定性塑造模型，如</a:t>
            </a:r>
            <a:r>
              <a:rPr lang="en-US" sz="1600" dirty="0"/>
              <a:t>蒙</a:t>
            </a:r>
            <a:r>
              <a:rPr lang="zh-TW" altLang="en-US" sz="1600" dirty="0"/>
              <a:t>地卡羅</a:t>
            </a:r>
            <a:r>
              <a:rPr lang="en-US" sz="1600" dirty="0"/>
              <a:t>分析(Monte Carlo Analysis)</a:t>
            </a:r>
            <a:r>
              <a:rPr lang="zh-TW" altLang="en-US" sz="1600" dirty="0"/>
              <a:t>。</a:t>
            </a:r>
            <a:endParaRPr lang="en-US" sz="1600" b="1" dirty="0"/>
          </a:p>
          <a:p>
            <a:pPr marL="357188" lvl="3" indent="-173038"/>
            <a:endParaRPr lang="en-US" altLang="zh-TW" sz="1600" b="1" dirty="0" smtClean="0"/>
          </a:p>
        </p:txBody>
      </p:sp>
    </p:spTree>
    <p:extLst>
      <p:ext uri="{BB962C8B-B14F-4D97-AF65-F5344CB8AC3E}">
        <p14:creationId xmlns:p14="http://schemas.microsoft.com/office/powerpoint/2010/main" val="170663951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a:t>
            </a:r>
            <a:r>
              <a:rPr lang="en-US" dirty="0" smtClean="0"/>
              <a:t>Schedule </a:t>
            </a:r>
            <a:r>
              <a:rPr lang="mr-IN" altLang="zh-TW" dirty="0" smtClean="0"/>
              <a:t>–</a:t>
            </a:r>
            <a:r>
              <a:rPr lang="zh-TW" altLang="en-US" dirty="0" smtClean="0"/>
              <a:t> </a:t>
            </a:r>
            <a:r>
              <a:rPr lang="en-US" altLang="zh-TW" dirty="0" smtClean="0"/>
              <a:t>Tools</a:t>
            </a:r>
            <a:r>
              <a:rPr lang="zh-TW" altLang="en-US" dirty="0" smtClean="0"/>
              <a:t> </a:t>
            </a:r>
            <a:r>
              <a:rPr lang="en-US" altLang="zh-TW" dirty="0" smtClean="0"/>
              <a:t>&amp;</a:t>
            </a:r>
            <a:r>
              <a:rPr lang="zh-TW" altLang="en-US" dirty="0" smtClean="0"/>
              <a:t> </a:t>
            </a:r>
            <a:r>
              <a:rPr lang="en-US" altLang="zh-TW" dirty="0" smtClean="0"/>
              <a:t>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127</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3" indent="-342900">
              <a:buClrTx/>
              <a:buFont typeface="+mj-lt"/>
              <a:buAutoNum type="arabicPeriod" startAt="4"/>
            </a:pPr>
            <a:r>
              <a:rPr lang="en-US" sz="1600" b="1" dirty="0" smtClean="0"/>
              <a:t>關鍵鏈法</a:t>
            </a:r>
            <a:r>
              <a:rPr lang="en-US" sz="1600" b="1" dirty="0"/>
              <a:t> </a:t>
            </a:r>
            <a:r>
              <a:rPr lang="en-US" altLang="zh-TW" sz="1600" b="1" dirty="0" smtClean="0"/>
              <a:t>(</a:t>
            </a:r>
            <a:r>
              <a:rPr lang="en-US" sz="1600" b="1" dirty="0" smtClean="0"/>
              <a:t>Critical </a:t>
            </a:r>
            <a:r>
              <a:rPr lang="en-US" sz="1600" b="1" dirty="0"/>
              <a:t>Chain </a:t>
            </a:r>
            <a:r>
              <a:rPr lang="en-US" sz="1600" b="1" dirty="0" smtClean="0"/>
              <a:t>Method</a:t>
            </a:r>
            <a:r>
              <a:rPr lang="en-US" altLang="zh-TW" sz="1600" b="1" dirty="0" smtClean="0"/>
              <a:t>,</a:t>
            </a:r>
            <a:r>
              <a:rPr lang="zh-TW" altLang="en-US" sz="1600" b="1" dirty="0" smtClean="0"/>
              <a:t> </a:t>
            </a:r>
            <a:r>
              <a:rPr lang="en-US" sz="1600" b="1" dirty="0" smtClean="0"/>
              <a:t>CCM</a:t>
            </a:r>
            <a:r>
              <a:rPr lang="en-US" altLang="zh-TW" sz="1600" b="1" dirty="0" smtClean="0"/>
              <a:t>)</a:t>
            </a:r>
            <a:r>
              <a:rPr lang="zh-TW" altLang="en-US" sz="1600" b="1" dirty="0" smtClean="0"/>
              <a:t> </a:t>
            </a:r>
            <a:r>
              <a:rPr lang="mr-IN" altLang="zh-TW" sz="1600" b="1" dirty="0" smtClean="0"/>
              <a:t>–</a:t>
            </a:r>
            <a:r>
              <a:rPr lang="en-US" altLang="zh-TW" sz="1600" b="1" dirty="0" smtClean="0"/>
              <a:t> </a:t>
            </a:r>
            <a:r>
              <a:rPr lang="zh-TW" altLang="en-US" sz="1600" dirty="0"/>
              <a:t>在專案時程路徑上設置緩衝，以因應資源限制及專案不確定性</a:t>
            </a:r>
            <a:r>
              <a:rPr lang="zh-TW" altLang="en-US" sz="1600" dirty="0" smtClean="0"/>
              <a:t>。考慮</a:t>
            </a:r>
            <a:r>
              <a:rPr lang="zh-TW" altLang="en-US" sz="1600" dirty="0"/>
              <a:t>要徑上的資源配置、資源優化、資源平衡及活動期程不確定性，並導入緩衝和緩衝管理的概念</a:t>
            </a:r>
            <a:r>
              <a:rPr lang="zh-TW" altLang="en-US" sz="1600" dirty="0" smtClean="0"/>
              <a:t>。</a:t>
            </a:r>
            <a:endParaRPr lang="en-US" altLang="zh-TW" sz="1600" dirty="0" smtClean="0"/>
          </a:p>
          <a:p>
            <a:pPr marL="357188" lvl="3" indent="-173038"/>
            <a:endParaRPr lang="en-US" altLang="zh-TW" sz="1600" b="1"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285" y="2165389"/>
            <a:ext cx="5759115" cy="2702834"/>
          </a:xfrm>
          <a:prstGeom prst="rect">
            <a:avLst/>
          </a:prstGeom>
        </p:spPr>
      </p:pic>
    </p:spTree>
    <p:extLst>
      <p:ext uri="{BB962C8B-B14F-4D97-AF65-F5344CB8AC3E}">
        <p14:creationId xmlns:p14="http://schemas.microsoft.com/office/powerpoint/2010/main" val="145241766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a:t>
            </a:r>
            <a:r>
              <a:rPr lang="en-US" dirty="0" smtClean="0"/>
              <a:t>Schedule </a:t>
            </a:r>
            <a:r>
              <a:rPr lang="mr-IN" altLang="zh-TW" dirty="0" smtClean="0"/>
              <a:t>–</a:t>
            </a:r>
            <a:r>
              <a:rPr lang="zh-TW" altLang="en-US" dirty="0" smtClean="0"/>
              <a:t> </a:t>
            </a:r>
            <a:r>
              <a:rPr lang="en-US" altLang="zh-TW" dirty="0"/>
              <a:t>Tools</a:t>
            </a:r>
            <a:r>
              <a:rPr lang="zh-TW" altLang="en-US" dirty="0"/>
              <a:t> </a:t>
            </a:r>
            <a:r>
              <a:rPr lang="en-US" altLang="zh-TW" dirty="0"/>
              <a:t>&amp;</a:t>
            </a:r>
            <a:r>
              <a:rPr lang="zh-TW" altLang="en-US" dirty="0"/>
              <a:t> </a:t>
            </a:r>
            <a:r>
              <a:rPr lang="en-US" altLang="zh-TW" dirty="0"/>
              <a:t>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128</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3286" y="1041010"/>
            <a:ext cx="3723368" cy="3387324"/>
          </a:xfrm>
          <a:prstGeom prst="rect">
            <a:avLst/>
          </a:prstGeom>
        </p:spPr>
      </p:pic>
      <p:sp>
        <p:nvSpPr>
          <p:cNvPr id="7" name="Text Placeholder 6"/>
          <p:cNvSpPr>
            <a:spLocks noGrp="1"/>
          </p:cNvSpPr>
          <p:nvPr>
            <p:ph type="body" idx="1"/>
          </p:nvPr>
        </p:nvSpPr>
        <p:spPr>
          <a:xfrm>
            <a:off x="1101386" y="1041010"/>
            <a:ext cx="3681900" cy="3848490"/>
          </a:xfrm>
        </p:spPr>
        <p:txBody>
          <a:bodyPr/>
          <a:lstStyle/>
          <a:p>
            <a:pPr marL="342900" indent="-342900">
              <a:buClrTx/>
              <a:buFont typeface="+mj-lt"/>
              <a:buAutoNum type="arabicPeriod" startAt="5"/>
            </a:pPr>
            <a:r>
              <a:rPr lang="en-US" sz="1600" b="1" dirty="0" smtClean="0"/>
              <a:t>資源優化技術</a:t>
            </a:r>
            <a:r>
              <a:rPr lang="en-US" sz="1600" b="1" dirty="0"/>
              <a:t> </a:t>
            </a:r>
            <a:r>
              <a:rPr lang="en-US" altLang="zh-TW" sz="1600" b="1" dirty="0"/>
              <a:t>(</a:t>
            </a:r>
            <a:r>
              <a:rPr lang="en-US" sz="1600" b="1" dirty="0"/>
              <a:t>Resource Optimization Techniques</a:t>
            </a:r>
            <a:r>
              <a:rPr lang="en-US" altLang="zh-TW" sz="1600" b="1" dirty="0"/>
              <a:t>)</a:t>
            </a:r>
          </a:p>
          <a:p>
            <a:pPr marL="444500" lvl="6" indent="-228600">
              <a:buFont typeface="Roboto"/>
              <a:buChar char="▸"/>
            </a:pPr>
            <a:r>
              <a:rPr lang="en-US" sz="1600" dirty="0" smtClean="0"/>
              <a:t>資源撫平</a:t>
            </a:r>
            <a:r>
              <a:rPr lang="en-US" sz="1600" dirty="0"/>
              <a:t>(Resource leveling)</a:t>
            </a:r>
            <a:r>
              <a:rPr lang="zh-TW" altLang="en-US" sz="1600" dirty="0"/>
              <a:t>： 依資源限制對開始日期和結束日期進行調整，使資源需求與資源供給取得平衡，但會導致要徑改變</a:t>
            </a:r>
            <a:r>
              <a:rPr lang="en-US" altLang="zh-TW" sz="1600" dirty="0"/>
              <a:t>(</a:t>
            </a:r>
            <a:r>
              <a:rPr lang="zh-TW" altLang="en-US" sz="1600" dirty="0"/>
              <a:t>延長</a:t>
            </a:r>
            <a:r>
              <a:rPr lang="en-US" altLang="zh-TW" sz="1600" dirty="0"/>
              <a:t>)</a:t>
            </a:r>
            <a:r>
              <a:rPr lang="zh-TW" altLang="en-US" sz="1600" dirty="0"/>
              <a:t>。</a:t>
            </a:r>
            <a:endParaRPr lang="en-US" sz="1600" dirty="0"/>
          </a:p>
          <a:p>
            <a:endParaRPr lang="en-US" dirty="0"/>
          </a:p>
        </p:txBody>
      </p:sp>
    </p:spTree>
    <p:extLst>
      <p:ext uri="{BB962C8B-B14F-4D97-AF65-F5344CB8AC3E}">
        <p14:creationId xmlns:p14="http://schemas.microsoft.com/office/powerpoint/2010/main" val="15686529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a:t>
            </a:r>
            <a:r>
              <a:rPr lang="en-US" dirty="0" smtClean="0"/>
              <a:t>Schedule </a:t>
            </a:r>
            <a:r>
              <a:rPr lang="mr-IN" altLang="zh-TW" dirty="0" smtClean="0"/>
              <a:t>–</a:t>
            </a:r>
            <a:r>
              <a:rPr lang="zh-TW" altLang="en-US" dirty="0" smtClean="0"/>
              <a:t> </a:t>
            </a:r>
            <a:r>
              <a:rPr lang="en-US" altLang="zh-TW" dirty="0"/>
              <a:t>Tools</a:t>
            </a:r>
            <a:r>
              <a:rPr lang="zh-TW" altLang="en-US" dirty="0"/>
              <a:t> </a:t>
            </a:r>
            <a:r>
              <a:rPr lang="en-US" altLang="zh-TW" dirty="0"/>
              <a:t>&amp;</a:t>
            </a:r>
            <a:r>
              <a:rPr lang="zh-TW" altLang="en-US" dirty="0"/>
              <a:t> </a:t>
            </a:r>
            <a:r>
              <a:rPr lang="en-US" altLang="zh-TW" dirty="0"/>
              <a:t>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129</a:t>
            </a:fld>
            <a:endParaRPr lang="en" dirty="0">
              <a:solidFill>
                <a:schemeClr val="bg1"/>
              </a:solidFill>
            </a:endParaRPr>
          </a:p>
        </p:txBody>
      </p:sp>
      <p:sp>
        <p:nvSpPr>
          <p:cNvPr id="6" name="Text Placeholder 2"/>
          <p:cNvSpPr>
            <a:spLocks noGrp="1"/>
          </p:cNvSpPr>
          <p:nvPr>
            <p:ph type="body" idx="1"/>
          </p:nvPr>
        </p:nvSpPr>
        <p:spPr>
          <a:xfrm>
            <a:off x="1101386" y="1041010"/>
            <a:ext cx="75743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endParaRPr lang="en-US" sz="1600" b="1" dirty="0" smtClean="0"/>
          </a:p>
          <a:p>
            <a:pPr marL="527050" lvl="3" indent="-342900">
              <a:buClrTx/>
              <a:buFont typeface="+mj-lt"/>
              <a:buAutoNum type="arabicPeriod" startAt="5"/>
            </a:pPr>
            <a:r>
              <a:rPr lang="en-US" sz="1600" b="1" dirty="0"/>
              <a:t>資源優化技術 </a:t>
            </a:r>
            <a:r>
              <a:rPr lang="en-US" altLang="zh-TW" sz="1600" b="1" dirty="0"/>
              <a:t>(</a:t>
            </a:r>
            <a:r>
              <a:rPr lang="en-US" sz="1600" b="1" dirty="0"/>
              <a:t>Resource Optimization Techniques</a:t>
            </a:r>
            <a:r>
              <a:rPr lang="en-US" altLang="zh-TW" sz="1600" b="1" dirty="0"/>
              <a:t>)</a:t>
            </a:r>
          </a:p>
          <a:p>
            <a:pPr marL="660400" lvl="3" indent="-292100">
              <a:buFont typeface="Wingdings" charset="2"/>
              <a:buChar char="§"/>
            </a:pPr>
            <a:r>
              <a:rPr lang="en-US" sz="1600" dirty="0" smtClean="0"/>
              <a:t>資源</a:t>
            </a:r>
            <a:r>
              <a:rPr lang="zh-TW" altLang="en-US" sz="1600" dirty="0" smtClean="0"/>
              <a:t>撫</a:t>
            </a:r>
            <a:r>
              <a:rPr lang="en-US" sz="1600" dirty="0" smtClean="0"/>
              <a:t>平(</a:t>
            </a:r>
            <a:r>
              <a:rPr lang="en-US" sz="1600" dirty="0"/>
              <a:t>Resource Smoothing</a:t>
            </a:r>
            <a:r>
              <a:rPr lang="en-US" sz="1600" dirty="0" smtClean="0"/>
              <a:t>)</a:t>
            </a:r>
            <a:r>
              <a:rPr lang="zh-TW" altLang="en-US" sz="1600" dirty="0" smtClean="0"/>
              <a:t>：考慮資源的運用量，在專案工期內儘量讓每天（週）的資源數量平均。但因專案生命週期之特性，幾乎是不可能的。故真正的資源撫平的作法是分成數階段撫平，重要的原則是避免跳躍頻繁，忽多忽少。</a:t>
            </a:r>
            <a:endParaRPr lang="en-US" sz="16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8301" y="2395037"/>
            <a:ext cx="4622133" cy="2443128"/>
          </a:xfrm>
          <a:prstGeom prst="rect">
            <a:avLst/>
          </a:prstGeom>
        </p:spPr>
      </p:pic>
    </p:spTree>
    <p:extLst>
      <p:ext uri="{BB962C8B-B14F-4D97-AF65-F5344CB8AC3E}">
        <p14:creationId xmlns:p14="http://schemas.microsoft.com/office/powerpoint/2010/main" val="20385930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Organization</a:t>
            </a:r>
            <a:endParaRPr lang="en-US" dirty="0"/>
          </a:p>
        </p:txBody>
      </p:sp>
      <p:sp>
        <p:nvSpPr>
          <p:cNvPr id="6" name="Slide Number Placeholder 5"/>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13</a:t>
            </a:fld>
            <a:endParaRPr lang="en"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50" y="2910358"/>
            <a:ext cx="3306501" cy="186299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0409" y="2158004"/>
            <a:ext cx="3346657" cy="186052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4581" y="1605157"/>
            <a:ext cx="3269637" cy="1860520"/>
          </a:xfrm>
          <a:prstGeom prst="rect">
            <a:avLst/>
          </a:prstGeom>
        </p:spPr>
      </p:pic>
      <p:sp>
        <p:nvSpPr>
          <p:cNvPr id="15" name="TextBox 14"/>
          <p:cNvSpPr txBox="1"/>
          <p:nvPr/>
        </p:nvSpPr>
        <p:spPr>
          <a:xfrm>
            <a:off x="1043661" y="2535417"/>
            <a:ext cx="1400537" cy="307777"/>
          </a:xfrm>
          <a:prstGeom prst="rect">
            <a:avLst/>
          </a:prstGeom>
          <a:noFill/>
        </p:spPr>
        <p:txBody>
          <a:bodyPr wrap="square" rtlCol="0">
            <a:spAutoFit/>
          </a:bodyPr>
          <a:lstStyle/>
          <a:p>
            <a:pPr algn="ctr"/>
            <a:r>
              <a:rPr lang="en-US" b="1" dirty="0" smtClean="0"/>
              <a:t>Weak</a:t>
            </a:r>
            <a:endParaRPr lang="en-US" b="1" dirty="0"/>
          </a:p>
        </p:txBody>
      </p:sp>
      <p:sp>
        <p:nvSpPr>
          <p:cNvPr id="16" name="TextBox 15"/>
          <p:cNvSpPr txBox="1"/>
          <p:nvPr/>
        </p:nvSpPr>
        <p:spPr>
          <a:xfrm>
            <a:off x="3992227" y="1850227"/>
            <a:ext cx="1400537" cy="307777"/>
          </a:xfrm>
          <a:prstGeom prst="rect">
            <a:avLst/>
          </a:prstGeom>
          <a:noFill/>
        </p:spPr>
        <p:txBody>
          <a:bodyPr wrap="square" rtlCol="0">
            <a:spAutoFit/>
          </a:bodyPr>
          <a:lstStyle/>
          <a:p>
            <a:pPr algn="ctr"/>
            <a:r>
              <a:rPr lang="en-US" b="1" dirty="0" smtClean="0"/>
              <a:t>Balanced</a:t>
            </a:r>
            <a:endParaRPr lang="en-US" b="1" dirty="0"/>
          </a:p>
        </p:txBody>
      </p:sp>
      <p:sp>
        <p:nvSpPr>
          <p:cNvPr id="17" name="TextBox 16"/>
          <p:cNvSpPr txBox="1"/>
          <p:nvPr/>
        </p:nvSpPr>
        <p:spPr>
          <a:xfrm>
            <a:off x="7129130" y="1345758"/>
            <a:ext cx="1400537" cy="307777"/>
          </a:xfrm>
          <a:prstGeom prst="rect">
            <a:avLst/>
          </a:prstGeom>
          <a:noFill/>
        </p:spPr>
        <p:txBody>
          <a:bodyPr wrap="square" rtlCol="0">
            <a:spAutoFit/>
          </a:bodyPr>
          <a:lstStyle/>
          <a:p>
            <a:pPr algn="ctr"/>
            <a:r>
              <a:rPr lang="en-US" b="1" dirty="0" smtClean="0"/>
              <a:t>Strong</a:t>
            </a:r>
            <a:endParaRPr lang="en-US" b="1" dirty="0"/>
          </a:p>
        </p:txBody>
      </p:sp>
    </p:spTree>
    <p:extLst>
      <p:ext uri="{BB962C8B-B14F-4D97-AF65-F5344CB8AC3E}">
        <p14:creationId xmlns:p14="http://schemas.microsoft.com/office/powerpoint/2010/main" val="4889439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a:t>
            </a:r>
            <a:r>
              <a:rPr lang="en-US" dirty="0" smtClean="0"/>
              <a:t>Schedule </a:t>
            </a:r>
            <a:r>
              <a:rPr lang="mr-IN" altLang="zh-TW" dirty="0" smtClean="0"/>
              <a:t>–</a:t>
            </a:r>
            <a:r>
              <a:rPr lang="zh-TW" altLang="en-US" dirty="0" smtClean="0"/>
              <a:t> </a:t>
            </a:r>
            <a:r>
              <a:rPr lang="en-US" altLang="zh-TW" dirty="0" smtClean="0"/>
              <a:t>Tools</a:t>
            </a:r>
            <a:r>
              <a:rPr lang="zh-TW" altLang="en-US" dirty="0" smtClean="0"/>
              <a:t> </a:t>
            </a:r>
            <a:r>
              <a:rPr lang="en-US" altLang="zh-TW" dirty="0" smtClean="0"/>
              <a:t>&amp;</a:t>
            </a:r>
            <a:r>
              <a:rPr lang="zh-TW" altLang="en-US" dirty="0" smtClean="0"/>
              <a:t> </a:t>
            </a:r>
            <a:r>
              <a:rPr lang="en-US" altLang="zh-TW" dirty="0" smtClean="0"/>
              <a:t>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130</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endParaRPr lang="en-US" sz="1600" b="1" dirty="0" smtClean="0"/>
          </a:p>
          <a:p>
            <a:pPr marL="527050" lvl="3" indent="-342900">
              <a:buClrTx/>
              <a:buFont typeface="+mj-lt"/>
              <a:buAutoNum type="arabicPeriod" startAt="6"/>
            </a:pPr>
            <a:r>
              <a:rPr lang="en-US" sz="1600" b="1" dirty="0" smtClean="0"/>
              <a:t>提前與延後</a:t>
            </a:r>
            <a:r>
              <a:rPr lang="en-US" sz="1600" b="1" dirty="0"/>
              <a:t> </a:t>
            </a:r>
            <a:r>
              <a:rPr lang="en-US" altLang="zh-TW" sz="1600" b="1" dirty="0" smtClean="0"/>
              <a:t>(</a:t>
            </a:r>
            <a:r>
              <a:rPr lang="en-US" sz="1600" b="1" dirty="0" smtClean="0"/>
              <a:t>Leads </a:t>
            </a:r>
            <a:r>
              <a:rPr lang="en-US" sz="1600" b="1" dirty="0"/>
              <a:t>and </a:t>
            </a:r>
            <a:r>
              <a:rPr lang="en-US" sz="1600" b="1" dirty="0" smtClean="0"/>
              <a:t>Lags</a:t>
            </a:r>
            <a:r>
              <a:rPr lang="en-US" altLang="zh-TW" sz="1600" b="1" dirty="0" smtClean="0"/>
              <a:t>)</a:t>
            </a:r>
          </a:p>
          <a:p>
            <a:pPr marL="660400" lvl="4" indent="-292100">
              <a:buFont typeface="Wingdings" charset="2"/>
              <a:buChar char="§"/>
            </a:pPr>
            <a:r>
              <a:rPr lang="zh-CN" altLang="en-US" sz="1600" dirty="0"/>
              <a:t>提前</a:t>
            </a:r>
            <a:r>
              <a:rPr lang="zh-TW" altLang="en-US" sz="1600" dirty="0"/>
              <a:t>：在條件許可下，提早開始接續活動。</a:t>
            </a:r>
            <a:endParaRPr lang="en-US" altLang="zh-CN" sz="1600" dirty="0"/>
          </a:p>
          <a:p>
            <a:pPr marL="660400" lvl="4" indent="-292100">
              <a:buFont typeface="Wingdings" charset="2"/>
              <a:buChar char="§"/>
            </a:pPr>
            <a:r>
              <a:rPr lang="ja-JP" altLang="en-US" sz="1600" dirty="0"/>
              <a:t>延後</a:t>
            </a:r>
            <a:r>
              <a:rPr lang="zh-TW" altLang="en-US" sz="1600" dirty="0"/>
              <a:t>：在前項及接續活動間，增加不需工作或資源的時間</a:t>
            </a:r>
            <a:r>
              <a:rPr lang="zh-TW" altLang="en-US" sz="1600" dirty="0" smtClean="0"/>
              <a:t>。</a:t>
            </a:r>
            <a:endParaRPr lang="en-US" altLang="zh-TW" sz="1600" b="1" dirty="0" smtClean="0"/>
          </a:p>
          <a:p>
            <a:pPr marL="527050" lvl="3" indent="-342900">
              <a:buClrTx/>
              <a:buFont typeface="+mj-lt"/>
              <a:buAutoNum type="arabicPeriod" startAt="6"/>
            </a:pPr>
            <a:r>
              <a:rPr lang="en-US" sz="1600" b="1" dirty="0"/>
              <a:t>排程工具 </a:t>
            </a:r>
            <a:r>
              <a:rPr lang="en-US" altLang="zh-TW" sz="1600" b="1" dirty="0"/>
              <a:t>(</a:t>
            </a:r>
            <a:r>
              <a:rPr lang="en-US" sz="1600" b="1" dirty="0"/>
              <a:t>Scheduling Tool</a:t>
            </a:r>
            <a:r>
              <a:rPr lang="en-US" altLang="zh-TW" sz="1600" b="1" dirty="0"/>
              <a:t>)</a:t>
            </a:r>
            <a:r>
              <a:rPr lang="zh-TW" altLang="en-US" sz="1600" b="1" dirty="0"/>
              <a:t> </a:t>
            </a:r>
            <a:r>
              <a:rPr lang="en-US" altLang="zh-TW" sz="1600" b="1" dirty="0"/>
              <a:t>-</a:t>
            </a:r>
            <a:r>
              <a:rPr lang="zh-TW" altLang="en-US" sz="1600" b="1" dirty="0"/>
              <a:t> </a:t>
            </a:r>
            <a:r>
              <a:rPr lang="zh-TW" altLang="en-US" sz="1600" dirty="0"/>
              <a:t>將活動清單、時程網圖、資源需求及活動期程投入時程模型，經由時程網圖分析技術，產出開始、結束日期，有助於加快排程的流程</a:t>
            </a:r>
            <a:r>
              <a:rPr lang="zh-TW" altLang="en-US" sz="1600" dirty="0" smtClean="0"/>
              <a:t>。</a:t>
            </a:r>
            <a:endParaRPr lang="en-US" altLang="zh-TW" sz="1600" b="1" dirty="0" smtClean="0"/>
          </a:p>
          <a:p>
            <a:pPr marL="527050" lvl="3" indent="-342900">
              <a:buClrTx/>
              <a:buFont typeface="+mj-lt"/>
              <a:buAutoNum type="arabicPeriod" startAt="6"/>
            </a:pPr>
            <a:r>
              <a:rPr lang="en-US" sz="1600" b="1" dirty="0" smtClean="0"/>
              <a:t>時程壓縮</a:t>
            </a:r>
            <a:r>
              <a:rPr lang="en-US" sz="1600" b="1" dirty="0"/>
              <a:t> </a:t>
            </a:r>
            <a:r>
              <a:rPr lang="en-US" altLang="zh-TW" sz="1600" b="1" dirty="0"/>
              <a:t>(</a:t>
            </a:r>
            <a:r>
              <a:rPr lang="en-US" sz="1600" b="1" dirty="0" smtClean="0"/>
              <a:t>Schedule Compression</a:t>
            </a:r>
            <a:r>
              <a:rPr lang="en-US" altLang="zh-TW" sz="1600" b="1" dirty="0" smtClean="0"/>
              <a:t>)</a:t>
            </a:r>
            <a:r>
              <a:rPr lang="zh-TW" altLang="en-US" sz="1600" b="1" dirty="0" smtClean="0"/>
              <a:t> </a:t>
            </a:r>
            <a:r>
              <a:rPr lang="mr-IN" altLang="zh-TW" sz="1600" b="1" dirty="0"/>
              <a:t>–</a:t>
            </a:r>
            <a:r>
              <a:rPr lang="zh-TW" altLang="en-US" sz="1600" b="1" dirty="0" smtClean="0"/>
              <a:t> </a:t>
            </a:r>
            <a:r>
              <a:rPr lang="zh-TW" altLang="en-US" sz="1600" dirty="0"/>
              <a:t>在不縮減專案範疇的前提下，縮短專案時</a:t>
            </a:r>
            <a:r>
              <a:rPr lang="zh-TW" altLang="en-US" sz="1600" dirty="0" smtClean="0"/>
              <a:t>程</a:t>
            </a:r>
            <a:endParaRPr lang="en-US" altLang="zh-TW" sz="1600" dirty="0" smtClean="0"/>
          </a:p>
          <a:p>
            <a:pPr marL="711200" lvl="3" indent="-292100">
              <a:buFont typeface="Wingdings" charset="2"/>
              <a:buChar char="§"/>
            </a:pPr>
            <a:r>
              <a:rPr lang="en-US" sz="1600" dirty="0"/>
              <a:t>趕工(Crashing</a:t>
            </a:r>
            <a:r>
              <a:rPr lang="en-US" sz="1600" dirty="0" smtClean="0"/>
              <a:t>)</a:t>
            </a:r>
            <a:r>
              <a:rPr lang="zh-TW" altLang="en-US" sz="1600" dirty="0" smtClean="0"/>
              <a:t>：</a:t>
            </a:r>
            <a:r>
              <a:rPr lang="zh-TW" altLang="en-US" sz="1600" dirty="0"/>
              <a:t>經由增加資源，以最小的成本增加來壓縮時程。但可能導致風險及成本的增加</a:t>
            </a:r>
            <a:r>
              <a:rPr lang="zh-TW" altLang="en-US" sz="1600" dirty="0" smtClean="0"/>
              <a:t>。</a:t>
            </a:r>
            <a:endParaRPr lang="en-US" altLang="zh-TW" sz="1600" dirty="0" smtClean="0"/>
          </a:p>
          <a:p>
            <a:pPr marL="711200" lvl="3" indent="-292100">
              <a:buFont typeface="Wingdings" charset="2"/>
              <a:buChar char="§"/>
            </a:pPr>
            <a:r>
              <a:rPr lang="en-US" sz="1600" dirty="0"/>
              <a:t>快速跟進(Fast tracking</a:t>
            </a:r>
            <a:r>
              <a:rPr lang="en-US" sz="1600" dirty="0" smtClean="0"/>
              <a:t>)</a:t>
            </a:r>
            <a:r>
              <a:rPr lang="zh-TW" altLang="en-US" sz="1600" dirty="0" smtClean="0"/>
              <a:t>：</a:t>
            </a:r>
            <a:r>
              <a:rPr lang="zh-TW" altLang="en-US" sz="1600" dirty="0"/>
              <a:t>將正常情況下依序進行的活動或階段，更改為部分平行執行。但可能導致重工</a:t>
            </a:r>
            <a:r>
              <a:rPr lang="en-US" altLang="zh-TW" sz="1600" dirty="0"/>
              <a:t>(rework)</a:t>
            </a:r>
            <a:r>
              <a:rPr lang="zh-TW" altLang="en-US" sz="1600" dirty="0"/>
              <a:t>及風險增加。</a:t>
            </a:r>
            <a:endParaRPr lang="en-US" altLang="zh-TW" sz="1600" b="1" dirty="0" smtClean="0"/>
          </a:p>
        </p:txBody>
      </p:sp>
    </p:spTree>
    <p:extLst>
      <p:ext uri="{BB962C8B-B14F-4D97-AF65-F5344CB8AC3E}">
        <p14:creationId xmlns:p14="http://schemas.microsoft.com/office/powerpoint/2010/main" val="108409125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Critical Path Method</a:t>
            </a:r>
            <a:r>
              <a:rPr lang="en-US" altLang="zh-TW" b="1" dirty="0"/>
              <a:t>,</a:t>
            </a:r>
            <a:r>
              <a:rPr lang="zh-TW" altLang="en-US" b="1" dirty="0"/>
              <a:t> </a:t>
            </a:r>
            <a:r>
              <a:rPr lang="en-US" b="1" dirty="0" smtClean="0"/>
              <a:t>CPM </a:t>
            </a:r>
            <a:r>
              <a:rPr lang="mr-IN" b="1" dirty="0" smtClean="0"/>
              <a:t>–</a:t>
            </a:r>
            <a:r>
              <a:rPr lang="en-US" b="1" dirty="0" smtClean="0"/>
              <a:t> Network Diagram</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131</a:t>
            </a:fld>
            <a:endParaRPr lang="en"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386" y="1250550"/>
            <a:ext cx="7540346" cy="3283350"/>
          </a:xfrm>
          <a:prstGeom prst="rect">
            <a:avLst/>
          </a:prstGeom>
        </p:spPr>
      </p:pic>
    </p:spTree>
    <p:extLst>
      <p:ext uri="{BB962C8B-B14F-4D97-AF65-F5344CB8AC3E}">
        <p14:creationId xmlns:p14="http://schemas.microsoft.com/office/powerpoint/2010/main" val="62379000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Critical Path Method</a:t>
            </a:r>
            <a:r>
              <a:rPr lang="en-US" altLang="zh-TW" b="1" dirty="0"/>
              <a:t>,</a:t>
            </a:r>
            <a:r>
              <a:rPr lang="zh-TW" altLang="en-US" b="1" dirty="0"/>
              <a:t> </a:t>
            </a:r>
            <a:r>
              <a:rPr lang="en-US" b="1" dirty="0"/>
              <a:t>CPM</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132</a:t>
            </a:fld>
            <a:endParaRPr lang="en"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386" y="1021950"/>
            <a:ext cx="7050272" cy="3867550"/>
          </a:xfrm>
          <a:prstGeom prst="rect">
            <a:avLst/>
          </a:prstGeom>
        </p:spPr>
      </p:pic>
    </p:spTree>
    <p:extLst>
      <p:ext uri="{BB962C8B-B14F-4D97-AF65-F5344CB8AC3E}">
        <p14:creationId xmlns:p14="http://schemas.microsoft.com/office/powerpoint/2010/main" val="180819693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Critical Path Method</a:t>
            </a:r>
            <a:r>
              <a:rPr lang="en-US" altLang="zh-TW" b="1" dirty="0"/>
              <a:t>,</a:t>
            </a:r>
            <a:r>
              <a:rPr lang="zh-TW" altLang="en-US" b="1" dirty="0"/>
              <a:t> </a:t>
            </a:r>
            <a:r>
              <a:rPr lang="en-US" b="1" dirty="0"/>
              <a:t>CPM</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133</a:t>
            </a:fld>
            <a:endParaRPr lang="en"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385" y="1021950"/>
            <a:ext cx="7119725" cy="3905650"/>
          </a:xfrm>
          <a:prstGeom prst="rect">
            <a:avLst/>
          </a:prstGeom>
        </p:spPr>
      </p:pic>
    </p:spTree>
    <p:extLst>
      <p:ext uri="{BB962C8B-B14F-4D97-AF65-F5344CB8AC3E}">
        <p14:creationId xmlns:p14="http://schemas.microsoft.com/office/powerpoint/2010/main" val="132478104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Critical Path Method</a:t>
            </a:r>
            <a:r>
              <a:rPr lang="en-US" altLang="zh-TW" b="1" dirty="0"/>
              <a:t>,</a:t>
            </a:r>
            <a:r>
              <a:rPr lang="zh-TW" altLang="en-US" b="1" dirty="0"/>
              <a:t> </a:t>
            </a:r>
            <a:r>
              <a:rPr lang="en-US" b="1" dirty="0"/>
              <a:t>CPM</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134</a:t>
            </a:fld>
            <a:endParaRPr lang="en"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385" y="1021950"/>
            <a:ext cx="7119725" cy="3905650"/>
          </a:xfrm>
          <a:prstGeom prst="rect">
            <a:avLst/>
          </a:prstGeom>
        </p:spPr>
      </p:pic>
    </p:spTree>
    <p:extLst>
      <p:ext uri="{BB962C8B-B14F-4D97-AF65-F5344CB8AC3E}">
        <p14:creationId xmlns:p14="http://schemas.microsoft.com/office/powerpoint/2010/main" val="71973759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Critical Path Method</a:t>
            </a:r>
            <a:r>
              <a:rPr lang="en-US" altLang="zh-TW" b="1" dirty="0"/>
              <a:t>,</a:t>
            </a:r>
            <a:r>
              <a:rPr lang="zh-TW" altLang="en-US" b="1" dirty="0"/>
              <a:t> </a:t>
            </a:r>
            <a:r>
              <a:rPr lang="en-US" b="1" dirty="0"/>
              <a:t>CPM</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135</a:t>
            </a:fld>
            <a:endParaRPr lang="en"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385" y="1021950"/>
            <a:ext cx="6980819" cy="3829450"/>
          </a:xfrm>
          <a:prstGeom prst="rect">
            <a:avLst/>
          </a:prstGeom>
        </p:spPr>
      </p:pic>
    </p:spTree>
    <p:extLst>
      <p:ext uri="{BB962C8B-B14F-4D97-AF65-F5344CB8AC3E}">
        <p14:creationId xmlns:p14="http://schemas.microsoft.com/office/powerpoint/2010/main" val="194807096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Schedule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
                <a:schemeClr val="tx1"/>
              </a:buClr>
              <a:buFont typeface="+mj-lt"/>
              <a:buAutoNum type="arabicPeriod"/>
            </a:pPr>
            <a:r>
              <a:rPr lang="en-US" sz="1600" b="1" dirty="0"/>
              <a:t>時程基準 </a:t>
            </a:r>
            <a:r>
              <a:rPr lang="en-US" sz="1600" b="1" dirty="0" smtClean="0"/>
              <a:t>(Schedule Baseline)</a:t>
            </a:r>
            <a:r>
              <a:rPr lang="zh-TW" altLang="en-US" sz="1600" b="1" dirty="0" smtClean="0"/>
              <a:t> </a:t>
            </a:r>
            <a:r>
              <a:rPr lang="mr-IN" altLang="zh-TW" sz="1600" dirty="0" smtClean="0"/>
              <a:t>–</a:t>
            </a:r>
            <a:r>
              <a:rPr lang="zh-TW" altLang="en-US" sz="1600" dirty="0" smtClean="0"/>
              <a:t> 建立基準線，好讓實際的進度可以跟計畫相比較。</a:t>
            </a:r>
            <a:endParaRPr lang="en-US" altLang="zh-TW" sz="1600" dirty="0" smtClean="0"/>
          </a:p>
          <a:p>
            <a:pPr marL="527050" indent="-342900">
              <a:buClr>
                <a:schemeClr val="tx1"/>
              </a:buClr>
              <a:buFont typeface="+mj-lt"/>
              <a:buAutoNum type="arabicPeriod"/>
            </a:pPr>
            <a:r>
              <a:rPr lang="en-US" sz="1600" b="1" dirty="0"/>
              <a:t>專案時程 </a:t>
            </a:r>
            <a:r>
              <a:rPr lang="en-US" sz="1600" b="1" dirty="0" smtClean="0"/>
              <a:t>(Project Schedule)</a:t>
            </a:r>
            <a:r>
              <a:rPr lang="zh-TW" altLang="en-US" sz="1600" b="1" dirty="0" smtClean="0"/>
              <a:t> </a:t>
            </a:r>
            <a:r>
              <a:rPr lang="mr-IN" altLang="zh-TW" sz="1600" dirty="0" smtClean="0"/>
              <a:t>–</a:t>
            </a:r>
            <a:r>
              <a:rPr lang="zh-TW" altLang="en-US" sz="1600" dirty="0" smtClean="0"/>
              <a:t> </a:t>
            </a:r>
            <a:r>
              <a:rPr lang="zh-TW" altLang="en-US" sz="1600" dirty="0"/>
              <a:t>活動間的聯結，計畫開始、結束日期，期程，里程碑，所需資源</a:t>
            </a:r>
            <a:r>
              <a:rPr lang="zh-TW" altLang="en-US" sz="1600" dirty="0" smtClean="0"/>
              <a:t>。</a:t>
            </a:r>
            <a:endParaRPr lang="en-US" altLang="zh-TW" sz="1600" dirty="0"/>
          </a:p>
          <a:p>
            <a:pPr marL="527050" indent="-342900">
              <a:buClr>
                <a:schemeClr val="tx1"/>
              </a:buClr>
              <a:buFont typeface="+mj-lt"/>
              <a:buAutoNum type="arabicPeriod"/>
            </a:pPr>
            <a:r>
              <a:rPr lang="en-US" sz="1600" b="1" dirty="0"/>
              <a:t>時程資料 </a:t>
            </a:r>
            <a:r>
              <a:rPr lang="en-US" sz="1600" b="1" dirty="0" smtClean="0"/>
              <a:t>(Schedule Data) </a:t>
            </a:r>
            <a:r>
              <a:rPr lang="mr-IN" altLang="zh-TW" sz="1600" dirty="0" smtClean="0"/>
              <a:t>–</a:t>
            </a:r>
            <a:r>
              <a:rPr lang="zh-TW" altLang="en-US" sz="1600" dirty="0" smtClean="0"/>
              <a:t> 專案分析時程表所需的資訊，包括替代的時程表、明確的資源需求、里程碑圖表、網路圖、長條圖、以及與時程表相關的其他資料及統計數據。</a:t>
            </a:r>
            <a:endParaRPr lang="en-US" altLang="zh-TW" sz="1600" dirty="0" smtClean="0"/>
          </a:p>
          <a:p>
            <a:pPr marL="527050" indent="-342900">
              <a:buClr>
                <a:schemeClr val="tx1"/>
              </a:buClr>
              <a:buFont typeface="+mj-lt"/>
              <a:buAutoNum type="arabicPeriod"/>
            </a:pPr>
            <a:r>
              <a:rPr lang="en-US" sz="1600" b="1" dirty="0"/>
              <a:t>專案行事曆 </a:t>
            </a:r>
            <a:r>
              <a:rPr lang="en-US" sz="1600" b="1" dirty="0" smtClean="0"/>
              <a:t>(Project Calendars)</a:t>
            </a:r>
            <a:r>
              <a:rPr lang="zh-TW" altLang="en-US" sz="1600" b="1" dirty="0" smtClean="0"/>
              <a:t> </a:t>
            </a:r>
            <a:r>
              <a:rPr lang="mr-IN" altLang="zh-TW" sz="1600" dirty="0"/>
              <a:t>–</a:t>
            </a:r>
            <a:r>
              <a:rPr lang="zh-TW" altLang="en-US" sz="1600" dirty="0"/>
              <a:t> </a:t>
            </a:r>
            <a:r>
              <a:rPr lang="zh-TW" altLang="en-US" sz="1600" dirty="0" smtClean="0"/>
              <a:t>記錄團隊成員何時休假或無法參與你的專案工作。</a:t>
            </a:r>
            <a:endParaRPr lang="en-US" sz="1600" b="1" dirty="0" smtClean="0"/>
          </a:p>
          <a:p>
            <a:pPr marL="527050" indent="-342900">
              <a:buClr>
                <a:schemeClr val="tx1"/>
              </a:buClr>
              <a:buFont typeface="+mj-lt"/>
              <a:buAutoNum type="arabicPeriod"/>
            </a:pPr>
            <a:r>
              <a:rPr lang="en-US" sz="1600" b="1" dirty="0"/>
              <a:t>專案管理計畫書更新 </a:t>
            </a:r>
            <a:r>
              <a:rPr lang="en-US" sz="1600" b="1" dirty="0" smtClean="0"/>
              <a:t>(Project </a:t>
            </a:r>
            <a:r>
              <a:rPr lang="en-US" sz="1600" b="1" dirty="0"/>
              <a:t>Management Plan </a:t>
            </a:r>
            <a:r>
              <a:rPr lang="en-US" sz="1600" b="1" dirty="0" smtClean="0"/>
              <a:t>Updates)</a:t>
            </a:r>
            <a:r>
              <a:rPr lang="zh-TW" altLang="en-US" sz="1600" b="1" dirty="0" smtClean="0"/>
              <a:t> </a:t>
            </a:r>
            <a:r>
              <a:rPr lang="mr-IN" altLang="zh-TW" sz="1600" dirty="0"/>
              <a:t>–</a:t>
            </a:r>
            <a:r>
              <a:rPr lang="zh-TW" altLang="en-US" sz="1600" dirty="0"/>
              <a:t> </a:t>
            </a:r>
            <a:r>
              <a:rPr lang="zh-TW" altLang="en-US" sz="1600" dirty="0" smtClean="0"/>
              <a:t>更新時程基準和時程管理計畫書。</a:t>
            </a:r>
            <a:endParaRPr lang="en-US" sz="1600" b="1" dirty="0" smtClean="0"/>
          </a:p>
          <a:p>
            <a:pPr marL="527050" indent="-342900">
              <a:buClr>
                <a:schemeClr val="tx1"/>
              </a:buClr>
              <a:buFont typeface="+mj-lt"/>
              <a:buAutoNum type="arabicPeriod"/>
            </a:pPr>
            <a:r>
              <a:rPr lang="en-US" sz="1600" b="1" dirty="0"/>
              <a:t>專案文件更新 </a:t>
            </a:r>
            <a:r>
              <a:rPr lang="en-US" sz="1600" b="1" dirty="0" smtClean="0"/>
              <a:t>(Project </a:t>
            </a:r>
            <a:r>
              <a:rPr lang="en-US" sz="1600" b="1" dirty="0"/>
              <a:t>Documents </a:t>
            </a:r>
            <a:r>
              <a:rPr lang="en-US" sz="1600" b="1" dirty="0" smtClean="0"/>
              <a:t>Updates)</a:t>
            </a:r>
            <a:r>
              <a:rPr lang="zh-TW" altLang="en-US" sz="1600" b="1" dirty="0" smtClean="0"/>
              <a:t> </a:t>
            </a:r>
            <a:r>
              <a:rPr lang="mr-IN" altLang="zh-TW" sz="1600" dirty="0" smtClean="0"/>
              <a:t>–</a:t>
            </a:r>
            <a:r>
              <a:rPr lang="zh-TW" altLang="en-US" sz="1600" dirty="0" smtClean="0"/>
              <a:t> 建立時程時，</a:t>
            </a:r>
            <a:r>
              <a:rPr lang="zh-TW" altLang="en-US" sz="1600" dirty="0"/>
              <a:t>可能需要</a:t>
            </a:r>
            <a:r>
              <a:rPr lang="zh-TW" altLang="en-US" sz="1600" dirty="0" smtClean="0"/>
              <a:t>更新行事曆、資源需求、活動屬性、甚至風險登記簿等等。</a:t>
            </a:r>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136</a:t>
            </a:fld>
            <a:endParaRPr lang="en" dirty="0">
              <a:solidFill>
                <a:schemeClr val="bg1"/>
              </a:solidFill>
            </a:endParaRPr>
          </a:p>
        </p:txBody>
      </p:sp>
    </p:spTree>
    <p:extLst>
      <p:ext uri="{BB962C8B-B14F-4D97-AF65-F5344CB8AC3E}">
        <p14:creationId xmlns:p14="http://schemas.microsoft.com/office/powerpoint/2010/main" val="169880650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6.7 Control Schedule</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137</a:t>
            </a:fld>
            <a:endParaRPr lang="en" dirty="0">
              <a:solidFill>
                <a:schemeClr val="bg1"/>
              </a:solidFill>
            </a:endParaRPr>
          </a:p>
        </p:txBody>
      </p:sp>
      <p:sp>
        <p:nvSpPr>
          <p:cNvPr id="4" name="Rectangle 3"/>
          <p:cNvSpPr/>
          <p:nvPr/>
        </p:nvSpPr>
        <p:spPr>
          <a:xfrm>
            <a:off x="1104900" y="1330767"/>
            <a:ext cx="6724500" cy="738664"/>
          </a:xfrm>
          <a:prstGeom prst="rect">
            <a:avLst/>
          </a:prstGeom>
        </p:spPr>
        <p:txBody>
          <a:bodyPr wrap="square">
            <a:spAutoFit/>
          </a:bodyPr>
          <a:lstStyle/>
          <a:p>
            <a:r>
              <a:rPr lang="en-US" b="1" dirty="0"/>
              <a:t>6.7 Control </a:t>
            </a:r>
            <a:r>
              <a:rPr lang="en-US" b="1" dirty="0" smtClean="0"/>
              <a:t>Schedule </a:t>
            </a:r>
            <a:r>
              <a:rPr lang="en-US" dirty="0" smtClean="0"/>
              <a:t>—</a:t>
            </a:r>
            <a:r>
              <a:rPr lang="en-US" dirty="0"/>
              <a:t>The process of monitoring the status of project activities to update project progress and manage changes to the schedule baseline to achieve the plan.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2375023"/>
            <a:ext cx="6724500" cy="2308253"/>
          </a:xfrm>
          <a:prstGeom prst="rect">
            <a:avLst/>
          </a:prstGeom>
        </p:spPr>
      </p:pic>
    </p:spTree>
    <p:extLst>
      <p:ext uri="{BB962C8B-B14F-4D97-AF65-F5344CB8AC3E}">
        <p14:creationId xmlns:p14="http://schemas.microsoft.com/office/powerpoint/2010/main" val="17691724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Schedule</a:t>
            </a:r>
            <a:r>
              <a:rPr lang="en-US" dirty="0"/>
              <a:t> Data 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138</a:t>
            </a:fld>
            <a:endParaRPr lang="en"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9313" y="1025175"/>
            <a:ext cx="5116520" cy="3910252"/>
          </a:xfrm>
          <a:prstGeom prst="rect">
            <a:avLst/>
          </a:prstGeom>
        </p:spPr>
      </p:pic>
    </p:spTree>
    <p:extLst>
      <p:ext uri="{BB962C8B-B14F-4D97-AF65-F5344CB8AC3E}">
        <p14:creationId xmlns:p14="http://schemas.microsoft.com/office/powerpoint/2010/main" val="16616675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a:t>
            </a:r>
            <a:r>
              <a:rPr lang="en-US" dirty="0" smtClean="0"/>
              <a:t>Schedule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86" y="1136395"/>
            <a:ext cx="7153614" cy="3936855"/>
          </a:xfrm>
        </p:spPr>
        <p:txBody>
          <a:bodyPr/>
          <a:lstStyle/>
          <a:p>
            <a:r>
              <a:rPr lang="en-US" altLang="zh-TW" sz="1600" dirty="0" smtClean="0"/>
              <a:t>Inputs</a:t>
            </a:r>
          </a:p>
          <a:p>
            <a:pPr marL="527050" lvl="1" indent="-342900">
              <a:buClr>
                <a:schemeClr val="tx1"/>
              </a:buClr>
              <a:buFont typeface="+mj-lt"/>
              <a:buAutoNum type="arabicPeriod"/>
            </a:pPr>
            <a:r>
              <a:rPr lang="zh-TW" altLang="en-US" sz="1600" b="1" dirty="0" smtClean="0"/>
              <a:t>專案管理計畫書</a:t>
            </a:r>
            <a:r>
              <a:rPr lang="en-US" altLang="zh-TW" sz="1600" b="1" dirty="0"/>
              <a:t>(Project management plan)</a:t>
            </a:r>
            <a:r>
              <a:rPr lang="zh-TW" altLang="en-US" sz="1600" b="1" dirty="0" smtClean="0"/>
              <a:t> </a:t>
            </a:r>
            <a:r>
              <a:rPr lang="mr-IN" altLang="zh-TW" sz="1600" dirty="0" smtClean="0"/>
              <a:t>–</a:t>
            </a:r>
            <a:r>
              <a:rPr lang="en-US" altLang="zh-TW" sz="1600" dirty="0" smtClean="0"/>
              <a:t> </a:t>
            </a:r>
            <a:r>
              <a:rPr lang="zh-TW" altLang="en-US" sz="1600" dirty="0" smtClean="0"/>
              <a:t>提供時程</a:t>
            </a:r>
            <a:r>
              <a:rPr lang="zh-TW" altLang="en-US" sz="1600" dirty="0"/>
              <a:t>管理</a:t>
            </a:r>
            <a:r>
              <a:rPr lang="zh-TW" altLang="en-US" sz="1600" dirty="0" smtClean="0"/>
              <a:t>計畫書和時程</a:t>
            </a:r>
            <a:r>
              <a:rPr lang="zh-TW" altLang="en-US" sz="1600" dirty="0"/>
              <a:t>基準</a:t>
            </a:r>
            <a:r>
              <a:rPr lang="zh-TW" altLang="en-US" sz="1600" dirty="0" smtClean="0"/>
              <a:t>。</a:t>
            </a:r>
            <a:endParaRPr lang="en-US" altLang="zh-TW" sz="1600" dirty="0"/>
          </a:p>
          <a:p>
            <a:pPr marL="527050" lvl="1" indent="-342900">
              <a:buClr>
                <a:schemeClr val="tx1"/>
              </a:buClr>
              <a:buFont typeface="+mj-lt"/>
              <a:buAutoNum type="arabicPeriod"/>
            </a:pPr>
            <a:r>
              <a:rPr lang="en-US" sz="1600" b="1" dirty="0" smtClean="0"/>
              <a:t>專案時程</a:t>
            </a:r>
            <a:r>
              <a:rPr lang="en-US" sz="1600" b="1" dirty="0"/>
              <a:t> (Project Schedule)</a:t>
            </a:r>
            <a:r>
              <a:rPr lang="zh-TW" altLang="en-US" sz="1600" b="1" dirty="0"/>
              <a:t> </a:t>
            </a:r>
            <a:r>
              <a:rPr lang="mr-IN" altLang="zh-TW" sz="1600" dirty="0"/>
              <a:t>–</a:t>
            </a:r>
            <a:r>
              <a:rPr lang="zh-TW" altLang="en-US" sz="1600" dirty="0"/>
              <a:t> 活動間的聯結，計畫開始、結束日期，期程，里程碑，所需資源</a:t>
            </a:r>
            <a:r>
              <a:rPr lang="zh-TW" altLang="en-US" sz="1600" dirty="0" smtClean="0"/>
              <a:t>。</a:t>
            </a:r>
            <a:endParaRPr lang="en-US" altLang="zh-TW" sz="1600" dirty="0" smtClean="0"/>
          </a:p>
          <a:p>
            <a:pPr marL="527050" lvl="1" indent="-342900">
              <a:buClr>
                <a:schemeClr val="tx1"/>
              </a:buClr>
              <a:buFont typeface="+mj-lt"/>
              <a:buAutoNum type="arabicPeriod"/>
            </a:pPr>
            <a:r>
              <a:rPr lang="zh-TW" altLang="en-US" sz="1600" b="1" dirty="0"/>
              <a:t>工作績效</a:t>
            </a:r>
            <a:r>
              <a:rPr lang="zh-TW" altLang="en-US" sz="1600" b="1" dirty="0" smtClean="0"/>
              <a:t>資料</a:t>
            </a:r>
            <a:r>
              <a:rPr lang="en-US" altLang="zh-TW" sz="1600" b="1" dirty="0"/>
              <a:t>(Work performance data)</a:t>
            </a:r>
            <a:r>
              <a:rPr lang="zh-TW" altLang="en-US" sz="1600" b="1" dirty="0" smtClean="0"/>
              <a:t> </a:t>
            </a:r>
            <a:r>
              <a:rPr lang="mr-IN" altLang="zh-TW" sz="1600" dirty="0" smtClean="0"/>
              <a:t>–</a:t>
            </a:r>
            <a:r>
              <a:rPr lang="zh-TW" altLang="en-US" sz="1600" dirty="0" smtClean="0"/>
              <a:t> </a:t>
            </a:r>
            <a:r>
              <a:rPr lang="zh-TW" altLang="en-US" sz="1600" dirty="0"/>
              <a:t>專案團隊的執行成效。</a:t>
            </a:r>
            <a:endParaRPr lang="en-US" sz="1600" dirty="0"/>
          </a:p>
          <a:p>
            <a:pPr marL="527050" lvl="1" indent="-342900">
              <a:buClr>
                <a:schemeClr val="tx1"/>
              </a:buClr>
              <a:buFont typeface="+mj-lt"/>
              <a:buAutoNum type="arabicPeriod"/>
            </a:pPr>
            <a:r>
              <a:rPr lang="en-US" sz="1600" b="1" dirty="0" smtClean="0"/>
              <a:t>專案行事曆</a:t>
            </a:r>
            <a:r>
              <a:rPr lang="en-US" sz="1600" b="1" dirty="0"/>
              <a:t> (Project Calendars)</a:t>
            </a:r>
            <a:r>
              <a:rPr lang="zh-TW" altLang="en-US" sz="1600" b="1" dirty="0"/>
              <a:t> </a:t>
            </a:r>
            <a:r>
              <a:rPr lang="mr-IN" altLang="zh-TW" sz="1600" dirty="0"/>
              <a:t>–</a:t>
            </a:r>
            <a:r>
              <a:rPr lang="zh-TW" altLang="en-US" sz="1600" dirty="0"/>
              <a:t> 記錄團隊成員何時休假或無法參與你的專案</a:t>
            </a:r>
            <a:r>
              <a:rPr lang="zh-TW" altLang="en-US" sz="1600" dirty="0" smtClean="0"/>
              <a:t>工作。</a:t>
            </a:r>
            <a:endParaRPr lang="en-US" altLang="zh-TW" sz="1600" dirty="0" smtClean="0"/>
          </a:p>
          <a:p>
            <a:pPr marL="527050" lvl="1" indent="-342900">
              <a:buClr>
                <a:schemeClr val="tx1"/>
              </a:buClr>
              <a:buFont typeface="+mj-lt"/>
              <a:buAutoNum type="arabicPeriod"/>
            </a:pPr>
            <a:r>
              <a:rPr lang="en-US" sz="1600" b="1" dirty="0" smtClean="0"/>
              <a:t>時程資料</a:t>
            </a:r>
            <a:r>
              <a:rPr lang="en-US" sz="1600" b="1" dirty="0"/>
              <a:t> (Schedule Data) </a:t>
            </a:r>
            <a:r>
              <a:rPr lang="mr-IN" altLang="zh-TW" sz="1600" dirty="0"/>
              <a:t>–</a:t>
            </a:r>
            <a:r>
              <a:rPr lang="zh-TW" altLang="en-US" sz="1600" dirty="0"/>
              <a:t> 專案分析時程表所需的資訊，包括替代的時程表、明確的資源需求、里程碑圖表、網路圖、長條圖、以及與時程表相關的其他資料及統計數據。</a:t>
            </a:r>
            <a:endParaRPr lang="en-US" altLang="zh-TW" sz="1600" dirty="0"/>
          </a:p>
          <a:p>
            <a:pPr marL="527050" lvl="1" indent="-342900">
              <a:buClr>
                <a:schemeClr val="tx1"/>
              </a:buClr>
              <a:buFont typeface="+mj-lt"/>
              <a:buAutoNum type="arabicPeriod"/>
            </a:pPr>
            <a:r>
              <a:rPr lang="zh-TW" altLang="en-US" sz="1600" b="1" dirty="0" smtClean="0"/>
              <a:t>組織流程資產</a:t>
            </a:r>
            <a:r>
              <a:rPr lang="en-US" altLang="zh-TW" sz="1600" b="1" dirty="0"/>
              <a:t>(Organizational process assets)</a:t>
            </a:r>
            <a:r>
              <a:rPr lang="zh-TW" altLang="en-US" sz="1600" b="1" dirty="0" smtClean="0"/>
              <a:t> </a:t>
            </a:r>
            <a:r>
              <a:rPr lang="mr-IN" altLang="zh-TW" sz="1600" dirty="0" smtClean="0"/>
              <a:t>–</a:t>
            </a:r>
            <a:r>
              <a:rPr lang="zh-TW" altLang="en-US" sz="1600" dirty="0" smtClean="0"/>
              <a:t> 公司</a:t>
            </a:r>
            <a:r>
              <a:rPr lang="zh-TW" altLang="en-US" sz="1600" dirty="0"/>
              <a:t>政策及</a:t>
            </a:r>
            <a:r>
              <a:rPr lang="zh-TW" altLang="en-US" sz="1600" dirty="0" smtClean="0"/>
              <a:t>程序</a:t>
            </a:r>
            <a:r>
              <a:rPr lang="zh-TW" altLang="en-US" sz="1600" dirty="0"/>
              <a:t>、</a:t>
            </a:r>
            <a:r>
              <a:rPr lang="zh-TW" altLang="en-US" sz="1600" dirty="0" smtClean="0"/>
              <a:t>範本和表單、歷史</a:t>
            </a:r>
            <a:r>
              <a:rPr lang="zh-TW" altLang="en-US" sz="1600" dirty="0"/>
              <a:t>資料及經驗學習等。</a:t>
            </a:r>
            <a:endParaRPr lang="en-US" sz="1600" dirty="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139</a:t>
            </a:fld>
            <a:endParaRPr lang="en" dirty="0">
              <a:solidFill>
                <a:schemeClr val="bg1"/>
              </a:solidFill>
            </a:endParaRPr>
          </a:p>
        </p:txBody>
      </p:sp>
    </p:spTree>
    <p:extLst>
      <p:ext uri="{BB962C8B-B14F-4D97-AF65-F5344CB8AC3E}">
        <p14:creationId xmlns:p14="http://schemas.microsoft.com/office/powerpoint/2010/main" val="10457754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Organization Structure </a:t>
            </a:r>
            <a:r>
              <a:rPr lang="mr-IN" dirty="0" smtClean="0"/>
              <a:t>–</a:t>
            </a:r>
            <a:r>
              <a:rPr lang="en-US" dirty="0" smtClean="0"/>
              <a:t> Pro’s and Con’s</a:t>
            </a:r>
            <a:endParaRPr lang="en-US" dirty="0"/>
          </a:p>
        </p:txBody>
      </p:sp>
      <p:sp>
        <p:nvSpPr>
          <p:cNvPr id="3" name="Text Placeholder 2"/>
          <p:cNvSpPr>
            <a:spLocks noGrp="1"/>
          </p:cNvSpPr>
          <p:nvPr>
            <p:ph type="body" idx="1"/>
          </p:nvPr>
        </p:nvSpPr>
        <p:spPr/>
        <p:txBody>
          <a:bodyPr/>
          <a:lstStyle/>
          <a:p>
            <a:r>
              <a:rPr lang="en-US" dirty="0" smtClean="0"/>
              <a:t>Functional</a:t>
            </a:r>
          </a:p>
          <a:p>
            <a:pPr marL="276225" lvl="1" indent="-138113">
              <a:lnSpc>
                <a:spcPct val="90000"/>
              </a:lnSpc>
            </a:pPr>
            <a:r>
              <a:rPr lang="en-US" altLang="en-US" sz="1600" dirty="0"/>
              <a:t>Specialists – More emphasis on functions</a:t>
            </a:r>
          </a:p>
          <a:p>
            <a:pPr marL="276225" lvl="1" indent="-138113">
              <a:lnSpc>
                <a:spcPct val="90000"/>
              </a:lnSpc>
            </a:pPr>
            <a:r>
              <a:rPr lang="en-US" altLang="en-US" sz="1600" dirty="0" smtClean="0"/>
              <a:t>One </a:t>
            </a:r>
            <a:r>
              <a:rPr lang="en-US" altLang="en-US" sz="1600" dirty="0"/>
              <a:t>supervisor – No career path in PM</a:t>
            </a:r>
          </a:p>
          <a:p>
            <a:pPr marL="276225" indent="-138113"/>
            <a:endParaRPr lang="en-US" dirty="0"/>
          </a:p>
        </p:txBody>
      </p:sp>
      <p:sp>
        <p:nvSpPr>
          <p:cNvPr id="4" name="Text Placeholder 3"/>
          <p:cNvSpPr>
            <a:spLocks noGrp="1"/>
          </p:cNvSpPr>
          <p:nvPr>
            <p:ph type="body" idx="2"/>
          </p:nvPr>
        </p:nvSpPr>
        <p:spPr/>
        <p:txBody>
          <a:bodyPr/>
          <a:lstStyle/>
          <a:p>
            <a:r>
              <a:rPr lang="en-US" dirty="0" smtClean="0"/>
              <a:t>Matrix</a:t>
            </a:r>
          </a:p>
          <a:p>
            <a:pPr marL="276225" lvl="2" indent="-138113">
              <a:lnSpc>
                <a:spcPct val="90000"/>
              </a:lnSpc>
            </a:pPr>
            <a:r>
              <a:rPr lang="en-US" altLang="en-US" sz="1600" dirty="0"/>
              <a:t>Visible Objectives – not cost effective</a:t>
            </a:r>
          </a:p>
          <a:p>
            <a:pPr marL="276225" lvl="2" indent="-138113">
              <a:lnSpc>
                <a:spcPct val="90000"/>
              </a:lnSpc>
            </a:pPr>
            <a:r>
              <a:rPr lang="en-US" altLang="en-US" sz="1600" dirty="0"/>
              <a:t>PM Control – </a:t>
            </a:r>
            <a:r>
              <a:rPr lang="en-US" altLang="en-US" sz="1600" dirty="0" smtClean="0"/>
              <a:t>With full-time project manager. More </a:t>
            </a:r>
            <a:r>
              <a:rPr lang="en-US" altLang="en-US" sz="1600" dirty="0"/>
              <a:t>than </a:t>
            </a:r>
            <a:r>
              <a:rPr lang="en-US" altLang="en-US" sz="1600" dirty="0" smtClean="0"/>
              <a:t>one </a:t>
            </a:r>
            <a:r>
              <a:rPr lang="en-US" altLang="en-US" sz="1600" dirty="0"/>
              <a:t>boss</a:t>
            </a:r>
          </a:p>
          <a:p>
            <a:pPr marL="276225" lvl="2" indent="-138113">
              <a:lnSpc>
                <a:spcPct val="90000"/>
              </a:lnSpc>
            </a:pPr>
            <a:r>
              <a:rPr lang="en-US" altLang="en-US" sz="1600" dirty="0"/>
              <a:t>More support – More complex to control</a:t>
            </a:r>
          </a:p>
          <a:p>
            <a:pPr marL="276225" lvl="2" indent="-138113">
              <a:lnSpc>
                <a:spcPct val="90000"/>
              </a:lnSpc>
            </a:pPr>
            <a:r>
              <a:rPr lang="en-US" altLang="en-US" sz="1600" dirty="0"/>
              <a:t>Utilize scarce resources – Tough resource </a:t>
            </a:r>
            <a:r>
              <a:rPr lang="en-US" altLang="en-US" sz="1600" dirty="0" smtClean="0"/>
              <a:t>allocation</a:t>
            </a:r>
            <a:endParaRPr lang="en-US" altLang="en-US" sz="1600" dirty="0"/>
          </a:p>
        </p:txBody>
      </p:sp>
      <p:sp>
        <p:nvSpPr>
          <p:cNvPr id="5" name="Text Placeholder 4"/>
          <p:cNvSpPr>
            <a:spLocks noGrp="1"/>
          </p:cNvSpPr>
          <p:nvPr>
            <p:ph type="body" idx="3"/>
          </p:nvPr>
        </p:nvSpPr>
        <p:spPr/>
        <p:txBody>
          <a:bodyPr/>
          <a:lstStyle/>
          <a:p>
            <a:r>
              <a:rPr lang="en-US" dirty="0" err="1" smtClean="0"/>
              <a:t>Projectized</a:t>
            </a:r>
            <a:endParaRPr lang="en-US" dirty="0" smtClean="0"/>
          </a:p>
          <a:p>
            <a:pPr marL="276225" lvl="2" indent="-138113">
              <a:lnSpc>
                <a:spcPct val="90000"/>
              </a:lnSpc>
            </a:pPr>
            <a:r>
              <a:rPr lang="en-US" altLang="en-US" sz="1600" dirty="0"/>
              <a:t>Efficient Organization – No “home”</a:t>
            </a:r>
          </a:p>
          <a:p>
            <a:pPr marL="276225" lvl="2" indent="-138113">
              <a:lnSpc>
                <a:spcPct val="90000"/>
              </a:lnSpc>
            </a:pPr>
            <a:r>
              <a:rPr lang="en-US" altLang="en-US" sz="1600" dirty="0"/>
              <a:t>Loyalty – Lack of Professionalism</a:t>
            </a:r>
          </a:p>
          <a:p>
            <a:pPr marL="276225" lvl="2" indent="-138113">
              <a:lnSpc>
                <a:spcPct val="90000"/>
              </a:lnSpc>
            </a:pPr>
            <a:r>
              <a:rPr lang="en-US" altLang="en-US" sz="1600" dirty="0"/>
              <a:t>Effective Communication – Duplication of functions, less efficient resource </a:t>
            </a:r>
            <a:r>
              <a:rPr lang="en-US" altLang="en-US" sz="1600" dirty="0" smtClean="0"/>
              <a:t>usage</a:t>
            </a:r>
            <a:endParaRPr lang="en-US" altLang="en-US" sz="1600" dirty="0"/>
          </a:p>
        </p:txBody>
      </p:sp>
      <p:sp>
        <p:nvSpPr>
          <p:cNvPr id="6" name="Slide Number Placeholder 5"/>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14</a:t>
            </a:fld>
            <a:endParaRPr lang="en" dirty="0">
              <a:solidFill>
                <a:schemeClr val="bg1"/>
              </a:solidFill>
            </a:endParaRPr>
          </a:p>
        </p:txBody>
      </p:sp>
    </p:spTree>
    <p:extLst>
      <p:ext uri="{BB962C8B-B14F-4D97-AF65-F5344CB8AC3E}">
        <p14:creationId xmlns:p14="http://schemas.microsoft.com/office/powerpoint/2010/main" val="20820119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a:t>
            </a:r>
            <a:r>
              <a:rPr lang="en-US" dirty="0" smtClean="0"/>
              <a:t>Schedule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140</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zh-TW" altLang="en-US" sz="1600" b="1" dirty="0" smtClean="0"/>
              <a:t>績效審查 </a:t>
            </a:r>
            <a:r>
              <a:rPr lang="en-US" sz="1600" b="1" dirty="0" smtClean="0"/>
              <a:t>(</a:t>
            </a:r>
            <a:r>
              <a:rPr lang="en-US" altLang="zh-TW" sz="1600" b="1" dirty="0" smtClean="0"/>
              <a:t>Performance</a:t>
            </a:r>
            <a:r>
              <a:rPr lang="zh-TW" altLang="en-US" sz="1600" b="1" dirty="0" smtClean="0"/>
              <a:t> </a:t>
            </a:r>
            <a:r>
              <a:rPr lang="en-US" altLang="zh-TW" sz="1600" b="1" dirty="0" smtClean="0"/>
              <a:t>Reviews</a:t>
            </a:r>
            <a:r>
              <a:rPr lang="en-US" sz="1600" b="1" dirty="0" smtClean="0"/>
              <a:t>)</a:t>
            </a:r>
            <a:r>
              <a:rPr lang="en-US" sz="1600" b="1" dirty="0"/>
              <a:t> </a:t>
            </a:r>
            <a:r>
              <a:rPr lang="mr-IN" altLang="zh-TW" sz="1600" dirty="0" smtClean="0"/>
              <a:t>–</a:t>
            </a:r>
            <a:r>
              <a:rPr lang="zh-TW" altLang="en-US" sz="1600" dirty="0" smtClean="0"/>
              <a:t> 計算「時程差異」</a:t>
            </a:r>
            <a:r>
              <a:rPr lang="en-US" altLang="zh-TW" sz="1600" dirty="0" smtClean="0"/>
              <a:t>(Schedule </a:t>
            </a:r>
            <a:r>
              <a:rPr lang="en-US" altLang="zh-TW" sz="1600" dirty="0" err="1" smtClean="0"/>
              <a:t>Variabce</a:t>
            </a:r>
            <a:r>
              <a:rPr lang="en-US" altLang="zh-TW" sz="1600" dirty="0" smtClean="0"/>
              <a:t>, SV)</a:t>
            </a:r>
            <a:r>
              <a:rPr lang="zh-TW" altLang="en-US" sz="1600" dirty="0" smtClean="0"/>
              <a:t>和「時程績效指數」</a:t>
            </a:r>
            <a:r>
              <a:rPr lang="en-US" altLang="zh-TW" sz="1600" dirty="0" smtClean="0"/>
              <a:t>Schedule</a:t>
            </a:r>
            <a:r>
              <a:rPr lang="zh-TW" altLang="en-US" sz="1600" dirty="0" smtClean="0"/>
              <a:t> </a:t>
            </a:r>
            <a:r>
              <a:rPr lang="en-US" altLang="zh-TW" sz="1600" dirty="0" smtClean="0"/>
              <a:t>Performance</a:t>
            </a:r>
            <a:r>
              <a:rPr lang="zh-TW" altLang="en-US" sz="1600" dirty="0" smtClean="0"/>
              <a:t> </a:t>
            </a:r>
            <a:r>
              <a:rPr lang="en-US" altLang="zh-TW" sz="1600" dirty="0" smtClean="0"/>
              <a:t>Index</a:t>
            </a:r>
            <a:r>
              <a:rPr lang="zh-TW" altLang="en-US" sz="1600" dirty="0" smtClean="0"/>
              <a:t>」。</a:t>
            </a:r>
            <a:endParaRPr lang="en-US" altLang="zh-TW" sz="1600" dirty="0" smtClean="0"/>
          </a:p>
          <a:p>
            <a:pPr marL="527050" lvl="1" indent="-342900">
              <a:buClrTx/>
              <a:buFont typeface="+mj-lt"/>
              <a:buAutoNum type="arabicPeriod"/>
            </a:pPr>
            <a:r>
              <a:rPr lang="zh-TW" altLang="en-US" sz="1600" b="1" dirty="0" smtClean="0"/>
              <a:t>專案管理軟體</a:t>
            </a:r>
            <a:r>
              <a:rPr lang="en-US" altLang="zh-TW" sz="1600" b="1" dirty="0" smtClean="0"/>
              <a:t>(Project</a:t>
            </a:r>
            <a:r>
              <a:rPr lang="zh-TW" altLang="en-US" sz="1600" b="1" dirty="0" smtClean="0"/>
              <a:t> </a:t>
            </a:r>
            <a:r>
              <a:rPr lang="en-US" altLang="zh-TW" sz="1600" b="1" dirty="0"/>
              <a:t>M</a:t>
            </a:r>
            <a:r>
              <a:rPr lang="en-US" altLang="zh-TW" sz="1600" b="1" dirty="0" smtClean="0"/>
              <a:t>anagement</a:t>
            </a:r>
            <a:r>
              <a:rPr lang="zh-TW" altLang="en-US" sz="1600" b="1" dirty="0" smtClean="0"/>
              <a:t> </a:t>
            </a:r>
            <a:r>
              <a:rPr lang="en-US" altLang="zh-TW" sz="1600" b="1" dirty="0"/>
              <a:t>S</a:t>
            </a:r>
            <a:r>
              <a:rPr lang="en-US" altLang="zh-TW" sz="1600" b="1" dirty="0" smtClean="0"/>
              <a:t>oftware)</a:t>
            </a:r>
            <a:r>
              <a:rPr lang="zh-TW" altLang="en-US" sz="1600" b="1" dirty="0" smtClean="0"/>
              <a:t> </a:t>
            </a:r>
            <a:r>
              <a:rPr lang="mr-IN" altLang="zh-TW" sz="1600" dirty="0"/>
              <a:t>–</a:t>
            </a:r>
            <a:r>
              <a:rPr lang="zh-TW" altLang="en-US" sz="1600" dirty="0"/>
              <a:t> </a:t>
            </a:r>
            <a:r>
              <a:rPr lang="zh-TW" altLang="en-US" sz="1600" dirty="0" smtClean="0"/>
              <a:t>協助組織、分析及評估專案的軟體。</a:t>
            </a:r>
            <a:endParaRPr lang="en-US" altLang="zh-TW" sz="1600" dirty="0"/>
          </a:p>
          <a:p>
            <a:pPr marL="527050" lvl="1" indent="-342900">
              <a:buClrTx/>
              <a:buFont typeface="+mj-lt"/>
              <a:buAutoNum type="arabicPeriod"/>
            </a:pPr>
            <a:r>
              <a:rPr lang="zh-TW" altLang="en-US" sz="1600" b="1" dirty="0" smtClean="0"/>
              <a:t>資源最佳化技術 </a:t>
            </a:r>
            <a:r>
              <a:rPr lang="en-US" altLang="zh-TW" sz="1600" b="1" dirty="0" smtClean="0"/>
              <a:t>(Resource</a:t>
            </a:r>
            <a:r>
              <a:rPr lang="zh-TW" altLang="en-US" sz="1600" b="1" dirty="0" smtClean="0"/>
              <a:t> </a:t>
            </a:r>
            <a:r>
              <a:rPr lang="en-US" altLang="zh-TW" sz="1600" b="1" dirty="0" smtClean="0"/>
              <a:t>Optimization</a:t>
            </a:r>
            <a:r>
              <a:rPr lang="zh-TW" altLang="en-US" sz="1600" b="1" dirty="0" smtClean="0"/>
              <a:t> </a:t>
            </a:r>
            <a:r>
              <a:rPr lang="en-US" altLang="zh-TW" sz="1600" b="1" dirty="0" smtClean="0"/>
              <a:t>Techniques)</a:t>
            </a:r>
            <a:r>
              <a:rPr lang="zh-TW" altLang="en-US" sz="1600" b="1" dirty="0" smtClean="0"/>
              <a:t> </a:t>
            </a:r>
            <a:r>
              <a:rPr lang="mr-IN" altLang="zh-TW" sz="1600" dirty="0" smtClean="0"/>
              <a:t>–</a:t>
            </a:r>
            <a:r>
              <a:rPr lang="zh-TW" altLang="en-US" sz="1600" dirty="0" smtClean="0"/>
              <a:t> 分配資源，確認專案活動都能得到適當的資源。</a:t>
            </a:r>
            <a:endParaRPr lang="en-US" altLang="zh-TW" sz="1600" dirty="0"/>
          </a:p>
          <a:p>
            <a:pPr marL="527050" lvl="1" indent="-342900">
              <a:buClrTx/>
              <a:buFont typeface="+mj-lt"/>
              <a:buAutoNum type="arabicPeriod"/>
            </a:pPr>
            <a:r>
              <a:rPr lang="en-US" sz="1600" b="1" dirty="0" smtClean="0"/>
              <a:t>建模技術</a:t>
            </a:r>
            <a:r>
              <a:rPr lang="en-US" sz="1600" b="1" dirty="0"/>
              <a:t> </a:t>
            </a:r>
            <a:r>
              <a:rPr lang="en-US" altLang="zh-TW" sz="1600" b="1" dirty="0"/>
              <a:t>(</a:t>
            </a:r>
            <a:r>
              <a:rPr lang="en-US" sz="1600" b="1" dirty="0"/>
              <a:t>Modeling Techniques</a:t>
            </a:r>
            <a:r>
              <a:rPr lang="en-US" altLang="zh-TW" sz="1600" b="1" dirty="0"/>
              <a:t>)</a:t>
            </a:r>
          </a:p>
          <a:p>
            <a:pPr marL="660400" lvl="3" indent="-292100">
              <a:buFont typeface="Wingdings" charset="2"/>
              <a:buChar char="§"/>
            </a:pPr>
            <a:r>
              <a:rPr lang="en-US" sz="1600" dirty="0"/>
              <a:t>假設情境分析(What-If Scenario Analysis)</a:t>
            </a:r>
            <a:r>
              <a:rPr lang="zh-TW" altLang="en-US" sz="1600" dirty="0"/>
              <a:t>： 對各種情境進行評估，預測它們對專案目標積極或消極的影響。</a:t>
            </a:r>
            <a:endParaRPr lang="en-US" sz="1600" dirty="0"/>
          </a:p>
          <a:p>
            <a:pPr marL="660400" lvl="3" indent="-292100">
              <a:buFont typeface="Wingdings" charset="2"/>
              <a:buChar char="§"/>
            </a:pPr>
            <a:r>
              <a:rPr lang="en-US" sz="1600" dirty="0"/>
              <a:t>模擬(Simulation)</a:t>
            </a:r>
            <a:r>
              <a:rPr lang="zh-TW" altLang="en-US" sz="1600" dirty="0"/>
              <a:t>：使用電腦為不確定性塑造模型，如</a:t>
            </a:r>
            <a:r>
              <a:rPr lang="en-US" sz="1600" dirty="0"/>
              <a:t>蒙</a:t>
            </a:r>
            <a:r>
              <a:rPr lang="zh-TW" altLang="en-US" sz="1600" dirty="0"/>
              <a:t>地卡羅</a:t>
            </a:r>
            <a:r>
              <a:rPr lang="en-US" sz="1600" dirty="0"/>
              <a:t>分析(Monte Carlo Analysis)</a:t>
            </a:r>
            <a:r>
              <a:rPr lang="zh-TW" altLang="en-US" sz="1600" dirty="0" smtClean="0"/>
              <a:t>。</a:t>
            </a:r>
            <a:endParaRPr lang="en-US" altLang="zh-TW" sz="1600" b="1" dirty="0" smtClean="0"/>
          </a:p>
        </p:txBody>
      </p:sp>
    </p:spTree>
    <p:extLst>
      <p:ext uri="{BB962C8B-B14F-4D97-AF65-F5344CB8AC3E}">
        <p14:creationId xmlns:p14="http://schemas.microsoft.com/office/powerpoint/2010/main" val="140206695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a:t>
            </a:r>
            <a:r>
              <a:rPr lang="en-US" dirty="0" smtClean="0"/>
              <a:t>Schedule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141</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3" indent="-342900">
              <a:buClrTx/>
              <a:buFont typeface="+mj-lt"/>
              <a:buAutoNum type="arabicPeriod" startAt="5"/>
            </a:pPr>
            <a:r>
              <a:rPr lang="en-US" sz="1600" b="1" dirty="0" smtClean="0"/>
              <a:t>提前與延後</a:t>
            </a:r>
            <a:r>
              <a:rPr lang="en-US" sz="1600" b="1" dirty="0"/>
              <a:t> </a:t>
            </a:r>
            <a:r>
              <a:rPr lang="en-US" altLang="zh-TW" sz="1600" b="1" dirty="0"/>
              <a:t>(</a:t>
            </a:r>
            <a:r>
              <a:rPr lang="en-US" sz="1600" b="1" dirty="0"/>
              <a:t>Leads and Lags</a:t>
            </a:r>
            <a:r>
              <a:rPr lang="en-US" altLang="zh-TW" sz="1600" b="1" dirty="0"/>
              <a:t>)</a:t>
            </a:r>
          </a:p>
          <a:p>
            <a:pPr marL="660400" lvl="4" indent="-292100">
              <a:buFont typeface="Wingdings" charset="2"/>
              <a:buChar char="§"/>
            </a:pPr>
            <a:r>
              <a:rPr lang="zh-CN" altLang="en-US" sz="1600" dirty="0"/>
              <a:t>提前</a:t>
            </a:r>
            <a:r>
              <a:rPr lang="zh-TW" altLang="en-US" sz="1600" dirty="0"/>
              <a:t>：在條件許可下，提早開始接續活動。</a:t>
            </a:r>
            <a:endParaRPr lang="en-US" altLang="zh-CN" sz="1600" dirty="0"/>
          </a:p>
          <a:p>
            <a:pPr marL="660400" lvl="4" indent="-292100">
              <a:buFont typeface="Wingdings" charset="2"/>
              <a:buChar char="§"/>
            </a:pPr>
            <a:r>
              <a:rPr lang="ja-JP" altLang="en-US" sz="1600" dirty="0"/>
              <a:t>延後</a:t>
            </a:r>
            <a:r>
              <a:rPr lang="zh-TW" altLang="en-US" sz="1600" dirty="0"/>
              <a:t>：在前項及接續活動間，增加不需工作或資源的時間。</a:t>
            </a:r>
            <a:endParaRPr lang="en-US" sz="1600" b="1" dirty="0"/>
          </a:p>
          <a:p>
            <a:pPr marL="527050" lvl="3" indent="-342900">
              <a:buClrTx/>
              <a:buFont typeface="+mj-lt"/>
              <a:buAutoNum type="arabicPeriod" startAt="6"/>
            </a:pPr>
            <a:r>
              <a:rPr lang="en-US" sz="1600" b="1" dirty="0" smtClean="0"/>
              <a:t>排程工具 </a:t>
            </a:r>
            <a:r>
              <a:rPr lang="en-US" altLang="zh-TW" sz="1600" b="1" dirty="0" smtClean="0"/>
              <a:t>(</a:t>
            </a:r>
            <a:r>
              <a:rPr lang="en-US" sz="1600" b="1" dirty="0" smtClean="0"/>
              <a:t>Scheduling Tool</a:t>
            </a:r>
            <a:r>
              <a:rPr lang="en-US" altLang="zh-TW" sz="1600" b="1" dirty="0" smtClean="0"/>
              <a:t>)</a:t>
            </a:r>
            <a:r>
              <a:rPr lang="zh-TW" altLang="en-US" sz="1600" b="1" dirty="0" smtClean="0"/>
              <a:t> </a:t>
            </a:r>
            <a:r>
              <a:rPr lang="en-US" altLang="zh-TW" sz="1600" b="1" dirty="0" smtClean="0"/>
              <a:t>-</a:t>
            </a:r>
            <a:r>
              <a:rPr lang="zh-TW" altLang="en-US" sz="1600" b="1" dirty="0" smtClean="0"/>
              <a:t> </a:t>
            </a:r>
            <a:r>
              <a:rPr lang="zh-TW" altLang="en-US" sz="1600" dirty="0" smtClean="0"/>
              <a:t>將活動清單、時程網圖、資源需求及活動期程投入時程模型，經由時程網圖分析技術，產出開始、結束日期，有助於加快排程的流程。</a:t>
            </a:r>
            <a:endParaRPr lang="en-US" sz="1600" b="1" dirty="0" smtClean="0"/>
          </a:p>
          <a:p>
            <a:pPr marL="527050" lvl="3" indent="-342900">
              <a:buClrTx/>
              <a:buFont typeface="+mj-lt"/>
              <a:buAutoNum type="arabicPeriod" startAt="7"/>
            </a:pPr>
            <a:r>
              <a:rPr lang="en-US" sz="1600" b="1" dirty="0" smtClean="0"/>
              <a:t>時程壓縮</a:t>
            </a:r>
            <a:r>
              <a:rPr lang="en-US" sz="1600" b="1" dirty="0"/>
              <a:t> </a:t>
            </a:r>
            <a:r>
              <a:rPr lang="en-US" altLang="zh-TW" sz="1600" b="1" dirty="0"/>
              <a:t>(</a:t>
            </a:r>
            <a:r>
              <a:rPr lang="en-US" sz="1600" b="1" dirty="0"/>
              <a:t>Schedule Compression</a:t>
            </a:r>
            <a:r>
              <a:rPr lang="en-US" altLang="zh-TW" sz="1600" b="1" dirty="0"/>
              <a:t>)</a:t>
            </a:r>
            <a:r>
              <a:rPr lang="zh-TW" altLang="en-US" sz="1600" b="1" dirty="0"/>
              <a:t> </a:t>
            </a:r>
            <a:r>
              <a:rPr lang="mr-IN" altLang="zh-TW" sz="1600" b="1" dirty="0"/>
              <a:t>–</a:t>
            </a:r>
            <a:r>
              <a:rPr lang="zh-TW" altLang="en-US" sz="1600" b="1" dirty="0"/>
              <a:t> </a:t>
            </a:r>
            <a:r>
              <a:rPr lang="zh-TW" altLang="en-US" sz="1600" dirty="0"/>
              <a:t>在不縮減專案範疇的前提下，縮短專案時程</a:t>
            </a:r>
            <a:endParaRPr lang="en-US" altLang="zh-TW" sz="1600" dirty="0"/>
          </a:p>
          <a:p>
            <a:pPr marL="711200" lvl="3" indent="-292100">
              <a:buFont typeface="Wingdings" charset="2"/>
              <a:buChar char="§"/>
            </a:pPr>
            <a:r>
              <a:rPr lang="en-US" sz="1600" dirty="0"/>
              <a:t>趕工(Crashing)</a:t>
            </a:r>
            <a:r>
              <a:rPr lang="zh-TW" altLang="en-US" sz="1600" dirty="0"/>
              <a:t>：經由增加資源，以最小的成本增加來壓縮時程。但可能導致風險及成本的增加。</a:t>
            </a:r>
            <a:endParaRPr lang="en-US" altLang="zh-TW" sz="1600" dirty="0"/>
          </a:p>
          <a:p>
            <a:pPr marL="711200" lvl="3" indent="-292100">
              <a:buFont typeface="Wingdings" charset="2"/>
              <a:buChar char="§"/>
            </a:pPr>
            <a:r>
              <a:rPr lang="en-US" sz="1600" dirty="0"/>
              <a:t>快速跟進(Fast tracking)</a:t>
            </a:r>
            <a:r>
              <a:rPr lang="zh-TW" altLang="en-US" sz="1600" dirty="0"/>
              <a:t>：將正常情況下依序進行的活動或階段，更改為部分平行執行。但可能導致重工</a:t>
            </a:r>
            <a:r>
              <a:rPr lang="en-US" altLang="zh-TW" sz="1600" dirty="0"/>
              <a:t>(rework)</a:t>
            </a:r>
            <a:r>
              <a:rPr lang="zh-TW" altLang="en-US" sz="1600" dirty="0"/>
              <a:t>及風險增加</a:t>
            </a:r>
            <a:r>
              <a:rPr lang="zh-TW" altLang="en-US" sz="1600" dirty="0" smtClean="0"/>
              <a:t>。</a:t>
            </a:r>
            <a:endParaRPr lang="en-US" altLang="zh-TW" sz="1600" b="1" dirty="0" smtClean="0"/>
          </a:p>
          <a:p>
            <a:pPr marL="357188" lvl="1" indent="-173038"/>
            <a:endParaRPr lang="en-US" altLang="zh-TW" sz="1600" b="1" dirty="0" smtClean="0"/>
          </a:p>
          <a:p>
            <a:pPr marL="357188" lvl="1" indent="-173038"/>
            <a:endParaRPr lang="en-US" altLang="zh-TW" sz="1600" b="1" dirty="0"/>
          </a:p>
          <a:p>
            <a:pPr marL="360363" lvl="1" indent="-176213"/>
            <a:endParaRPr lang="en-US" altLang="zh-TW" sz="1600" dirty="0" smtClean="0"/>
          </a:p>
        </p:txBody>
      </p:sp>
    </p:spTree>
    <p:extLst>
      <p:ext uri="{BB962C8B-B14F-4D97-AF65-F5344CB8AC3E}">
        <p14:creationId xmlns:p14="http://schemas.microsoft.com/office/powerpoint/2010/main" val="211181522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Schedule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
                <a:schemeClr val="tx1"/>
              </a:buClr>
              <a:buFont typeface="+mj-lt"/>
              <a:buAutoNum type="arabicPeriod"/>
            </a:pPr>
            <a:r>
              <a:rPr lang="zh-TW" altLang="en-US" sz="1600" b="1" dirty="0" smtClean="0"/>
              <a:t>工作績效資訊</a:t>
            </a:r>
            <a:r>
              <a:rPr lang="mr-IN" altLang="zh-TW" sz="1600" dirty="0" smtClean="0"/>
              <a:t>–</a:t>
            </a:r>
            <a:r>
              <a:rPr lang="zh-TW" altLang="en-US" sz="1600" dirty="0" smtClean="0"/>
              <a:t> </a:t>
            </a:r>
            <a:r>
              <a:rPr lang="zh-TW" altLang="en-US" sz="1600" dirty="0"/>
              <a:t>計算工作包及管制帳戶的時程變異</a:t>
            </a:r>
            <a:r>
              <a:rPr lang="en-US" altLang="zh-TW" sz="1600" dirty="0"/>
              <a:t>(SV)</a:t>
            </a:r>
            <a:r>
              <a:rPr lang="zh-TW" altLang="en-US" sz="1600" dirty="0"/>
              <a:t>與時程績效指數</a:t>
            </a:r>
            <a:r>
              <a:rPr lang="en-US" altLang="zh-TW" sz="1600" dirty="0"/>
              <a:t>(SPI)</a:t>
            </a:r>
            <a:r>
              <a:rPr lang="zh-TW" altLang="en-US" sz="1600" dirty="0" smtClean="0"/>
              <a:t>。做成</a:t>
            </a:r>
            <a:r>
              <a:rPr lang="zh-TW" altLang="en-US" sz="1600" dirty="0"/>
              <a:t>文件</a:t>
            </a:r>
            <a:r>
              <a:rPr lang="zh-TW" altLang="en-US" sz="1600" dirty="0" smtClean="0"/>
              <a:t>記錄，傳達給</a:t>
            </a:r>
            <a:r>
              <a:rPr lang="zh-TW" altLang="en-US" sz="1600" dirty="0"/>
              <a:t>利害關係人。</a:t>
            </a:r>
            <a:r>
              <a:rPr lang="zh-TW" altLang="en-US" sz="1600" dirty="0" smtClean="0"/>
              <a:t>。</a:t>
            </a:r>
            <a:endParaRPr lang="en-US" altLang="zh-TW" sz="1600" dirty="0" smtClean="0"/>
          </a:p>
          <a:p>
            <a:pPr marL="527050" indent="-342900">
              <a:buClr>
                <a:schemeClr val="tx1"/>
              </a:buClr>
              <a:buFont typeface="+mj-lt"/>
              <a:buAutoNum type="arabicPeriod"/>
            </a:pPr>
            <a:r>
              <a:rPr lang="zh-TW" altLang="en-US" sz="1600" b="1" dirty="0" smtClean="0"/>
              <a:t>時程預測</a:t>
            </a:r>
            <a:r>
              <a:rPr lang="mr-IN" altLang="zh-TW" sz="1600" dirty="0" smtClean="0"/>
              <a:t>–</a:t>
            </a:r>
            <a:r>
              <a:rPr lang="zh-TW" altLang="en-US" sz="1600" dirty="0"/>
              <a:t>依專案執行時的工作績效資訊，更新預測並重新</a:t>
            </a:r>
            <a:r>
              <a:rPr lang="zh-TW" altLang="en-US" sz="1600" dirty="0" smtClean="0"/>
              <a:t>發布。</a:t>
            </a:r>
            <a:endParaRPr lang="en-US" altLang="zh-TW" sz="1600" dirty="0"/>
          </a:p>
          <a:p>
            <a:pPr marL="527050" indent="-342900">
              <a:buClr>
                <a:schemeClr val="tx1"/>
              </a:buClr>
              <a:buFont typeface="+mj-lt"/>
              <a:buAutoNum type="arabicPeriod"/>
            </a:pPr>
            <a:r>
              <a:rPr lang="zh-TW" altLang="en-US" sz="1600" b="1" dirty="0" smtClean="0"/>
              <a:t>變更請求</a:t>
            </a:r>
            <a:r>
              <a:rPr lang="mr-IN" altLang="zh-TW" sz="1600" dirty="0" smtClean="0"/>
              <a:t>–</a:t>
            </a:r>
            <a:r>
              <a:rPr lang="zh-TW" altLang="en-US" sz="1600" dirty="0" smtClean="0"/>
              <a:t> </a:t>
            </a:r>
            <a:r>
              <a:rPr lang="zh-TW" altLang="en-US" sz="1600" dirty="0"/>
              <a:t>時程變異分析、進度報告審查、績效衡量結果及專案範疇或時程調整，</a:t>
            </a:r>
            <a:r>
              <a:rPr lang="zh-TW" altLang="en-US" sz="1600" dirty="0" smtClean="0"/>
              <a:t>可能導致</a:t>
            </a:r>
            <a:r>
              <a:rPr lang="zh-TW" altLang="en-US" sz="1600" dirty="0"/>
              <a:t>時程基準、範疇基準或專案管理計畫書的其他組成提出變更申請</a:t>
            </a:r>
            <a:r>
              <a:rPr lang="zh-TW" altLang="en-US" sz="1600" dirty="0" smtClean="0"/>
              <a:t>。</a:t>
            </a:r>
            <a:endParaRPr lang="en-US" altLang="zh-TW" sz="1600" dirty="0" smtClean="0"/>
          </a:p>
          <a:p>
            <a:pPr marL="527050" indent="-342900">
              <a:buClr>
                <a:schemeClr val="tx1"/>
              </a:buClr>
              <a:buFont typeface="+mj-lt"/>
              <a:buAutoNum type="arabicPeriod"/>
            </a:pPr>
            <a:r>
              <a:rPr lang="en-US" sz="1600" b="1" dirty="0" smtClean="0"/>
              <a:t>專案管理計畫書更新</a:t>
            </a:r>
            <a:r>
              <a:rPr lang="en-US" sz="1600" b="1" dirty="0"/>
              <a:t> (Project Management Plan Updates)</a:t>
            </a:r>
            <a:r>
              <a:rPr lang="zh-TW" altLang="en-US" sz="1600" b="1" dirty="0"/>
              <a:t> </a:t>
            </a:r>
            <a:r>
              <a:rPr lang="mr-IN" altLang="zh-TW" sz="1600" dirty="0"/>
              <a:t>–</a:t>
            </a:r>
            <a:r>
              <a:rPr lang="zh-TW" altLang="en-US" sz="1600" dirty="0"/>
              <a:t> 更新時程基準和時程管理計畫書。</a:t>
            </a:r>
            <a:endParaRPr lang="en-US" sz="1600" b="1" dirty="0"/>
          </a:p>
          <a:p>
            <a:pPr marL="527050" indent="-342900">
              <a:buClr>
                <a:schemeClr val="tx1"/>
              </a:buClr>
              <a:buFont typeface="+mj-lt"/>
              <a:buAutoNum type="arabicPeriod"/>
            </a:pPr>
            <a:r>
              <a:rPr lang="en-US" sz="1600" b="1" dirty="0"/>
              <a:t>專案文件更新 (Project Documents Updates)</a:t>
            </a:r>
            <a:r>
              <a:rPr lang="zh-TW" altLang="en-US" sz="1600" b="1" dirty="0"/>
              <a:t> </a:t>
            </a:r>
            <a:r>
              <a:rPr lang="mr-IN" altLang="zh-TW" sz="1600" dirty="0"/>
              <a:t>–</a:t>
            </a:r>
            <a:r>
              <a:rPr lang="zh-TW" altLang="en-US" sz="1600" dirty="0"/>
              <a:t> 建立時程時，可能需要更新行事曆、資源需求、活動屬性、甚至風險登記簿等等</a:t>
            </a:r>
            <a:r>
              <a:rPr lang="zh-TW" altLang="en-US" sz="1600" dirty="0" smtClean="0"/>
              <a:t>。</a:t>
            </a:r>
            <a:endParaRPr lang="en-US" altLang="zh-TW" sz="1600" dirty="0" smtClean="0"/>
          </a:p>
          <a:p>
            <a:pPr marL="527050" indent="-342900">
              <a:buClr>
                <a:schemeClr val="tx1"/>
              </a:buClr>
              <a:buFont typeface="+mj-lt"/>
              <a:buAutoNum type="arabicPeriod"/>
            </a:pPr>
            <a:r>
              <a:rPr lang="zh-TW" altLang="en-US" sz="1600" b="1" dirty="0"/>
              <a:t>組織流程資產更新 </a:t>
            </a:r>
            <a:r>
              <a:rPr lang="mr-IN" altLang="zh-TW" sz="1600" dirty="0"/>
              <a:t>–</a:t>
            </a:r>
            <a:r>
              <a:rPr lang="zh-TW" altLang="en-US" sz="1600" dirty="0"/>
              <a:t> </a:t>
            </a:r>
            <a:r>
              <a:rPr lang="zh-TW" altLang="en-US" sz="1600" dirty="0" smtClean="0"/>
              <a:t>隨著專案時程更新，應記錄你的學習經驗，有助於未來的專案。</a:t>
            </a:r>
            <a:endParaRPr lang="en-US" altLang="zh-TW" sz="1600" dirty="0"/>
          </a:p>
          <a:p>
            <a:pPr marL="527050" indent="-342900">
              <a:buClr>
                <a:schemeClr val="tx1"/>
              </a:buClr>
              <a:buFont typeface="+mj-lt"/>
              <a:buAutoNum type="arabicPeriod"/>
            </a:pPr>
            <a:endParaRPr lang="en-US" altLang="zh-TW" sz="1600" dirty="0"/>
          </a:p>
          <a:p>
            <a:pPr marL="357188" indent="-173038"/>
            <a:endParaRPr lang="en-US" altLang="zh-TW" sz="1600" dirty="0" smtClean="0"/>
          </a:p>
          <a:p>
            <a:pPr marL="357188" indent="-173038"/>
            <a:endParaRPr lang="en-US" altLang="zh-TW" sz="1600" dirty="0"/>
          </a:p>
          <a:p>
            <a:pPr marL="357188" indent="-173038"/>
            <a:endParaRPr lang="en-US" altLang="zh-TW" sz="1600" dirty="0" smtClean="0"/>
          </a:p>
          <a:p>
            <a:pPr marL="357188" indent="-173038"/>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142</a:t>
            </a:fld>
            <a:endParaRPr lang="en" dirty="0">
              <a:solidFill>
                <a:schemeClr val="bg1"/>
              </a:solidFill>
            </a:endParaRPr>
          </a:p>
        </p:txBody>
      </p:sp>
    </p:spTree>
    <p:extLst>
      <p:ext uri="{BB962C8B-B14F-4D97-AF65-F5344CB8AC3E}">
        <p14:creationId xmlns:p14="http://schemas.microsoft.com/office/powerpoint/2010/main" val="134168664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ctrTitle"/>
          </p:nvPr>
        </p:nvSpPr>
        <p:spPr>
          <a:xfrm>
            <a:off x="479512" y="92598"/>
            <a:ext cx="8375120" cy="3831220"/>
          </a:xfrm>
          <a:prstGeom prst="rect">
            <a:avLst/>
          </a:prstGeom>
        </p:spPr>
        <p:txBody>
          <a:bodyPr lIns="91425" tIns="91425" rIns="91425" bIns="91425" anchor="t" anchorCtr="0">
            <a:noAutofit/>
          </a:bodyPr>
          <a:lstStyle/>
          <a:p>
            <a:r>
              <a:rPr lang="en" sz="1800" dirty="0" smtClean="0">
                <a:solidFill>
                  <a:schemeClr val="bg1">
                    <a:lumMod val="75000"/>
                  </a:schemeClr>
                </a:solidFill>
              </a:rPr>
              <a:t>1.</a:t>
            </a:r>
            <a:r>
              <a:rPr lang="en-US" sz="1800" dirty="0" smtClean="0">
                <a:solidFill>
                  <a:schemeClr val="bg1">
                    <a:lumMod val="75000"/>
                  </a:schemeClr>
                </a:solidFill>
              </a:rPr>
              <a:t> Introduction</a:t>
            </a:r>
            <a:r>
              <a:rPr lang="en-US" sz="1800" i="1" dirty="0" smtClean="0">
                <a:solidFill>
                  <a:schemeClr val="bg1">
                    <a:lumMod val="75000"/>
                  </a:schemeClr>
                </a:solidFill>
              </a:rPr>
              <a:t/>
            </a:r>
            <a:br>
              <a:rPr lang="en-US" sz="1800" i="1" dirty="0" smtClean="0">
                <a:solidFill>
                  <a:schemeClr val="bg1">
                    <a:lumMod val="75000"/>
                  </a:schemeClr>
                </a:solidFill>
              </a:rPr>
            </a:br>
            <a:r>
              <a:rPr lang="en-US" sz="1800" dirty="0" smtClean="0">
                <a:solidFill>
                  <a:schemeClr val="bg1">
                    <a:lumMod val="75000"/>
                  </a:schemeClr>
                </a:solidFill>
              </a:rPr>
              <a:t>2 </a:t>
            </a:r>
            <a:r>
              <a:rPr lang="en-US" sz="1800" dirty="0">
                <a:solidFill>
                  <a:schemeClr val="bg1">
                    <a:lumMod val="75000"/>
                  </a:schemeClr>
                </a:solidFill>
              </a:rPr>
              <a:t> Organizations, constraints, and </a:t>
            </a:r>
            <a:r>
              <a:rPr lang="en-US" sz="1800" dirty="0" smtClean="0">
                <a:solidFill>
                  <a:schemeClr val="bg1">
                    <a:lumMod val="75000"/>
                  </a:schemeClr>
                </a:solidFill>
              </a:rPr>
              <a:t>projects</a:t>
            </a:r>
            <a:r>
              <a:rPr lang="en-US" sz="1800" i="1" dirty="0" smtClean="0">
                <a:solidFill>
                  <a:schemeClr val="bg1">
                    <a:lumMod val="75000"/>
                  </a:schemeClr>
                </a:solidFill>
              </a:rPr>
              <a:t> </a:t>
            </a:r>
            <a:r>
              <a:rPr lang="en-US" sz="2400" b="1" dirty="0">
                <a:solidFill>
                  <a:schemeClr val="bg1">
                    <a:lumMod val="75000"/>
                  </a:schemeClr>
                </a:solidFill>
              </a:rPr>
              <a:t/>
            </a:r>
            <a:br>
              <a:rPr lang="en-US" sz="2400" b="1" dirty="0">
                <a:solidFill>
                  <a:schemeClr val="bg1">
                    <a:lumMod val="75000"/>
                  </a:schemeClr>
                </a:solidFill>
              </a:rPr>
            </a:br>
            <a:r>
              <a:rPr lang="en-US" sz="1800" b="1" dirty="0">
                <a:solidFill>
                  <a:schemeClr val="bg1">
                    <a:lumMod val="75000"/>
                  </a:schemeClr>
                </a:solidFill>
              </a:rPr>
              <a:t>3  </a:t>
            </a:r>
            <a:r>
              <a:rPr lang="en-US" sz="1800" dirty="0">
                <a:solidFill>
                  <a:schemeClr val="bg1">
                    <a:lumMod val="75000"/>
                  </a:schemeClr>
                </a:solidFill>
              </a:rPr>
              <a:t>The process framework: </a:t>
            </a:r>
            <a:r>
              <a:rPr lang="en-US" sz="1800" i="1" dirty="0">
                <a:solidFill>
                  <a:schemeClr val="bg1">
                    <a:lumMod val="75000"/>
                  </a:schemeClr>
                </a:solidFill>
              </a:rPr>
              <a:t>It all fits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4  Project integration management: </a:t>
            </a:r>
            <a:r>
              <a:rPr lang="en-US" sz="1800" i="1" dirty="0">
                <a:solidFill>
                  <a:schemeClr val="bg1">
                    <a:lumMod val="75000"/>
                  </a:schemeClr>
                </a:solidFill>
              </a:rPr>
              <a:t>Getting the job done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5  Scope management: </a:t>
            </a:r>
            <a:r>
              <a:rPr lang="en-US" sz="1800" i="1" dirty="0">
                <a:solidFill>
                  <a:schemeClr val="bg1">
                    <a:lumMod val="75000"/>
                  </a:schemeClr>
                </a:solidFill>
              </a:rPr>
              <a:t>Doing the right stuff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6  Time management: </a:t>
            </a:r>
            <a:r>
              <a:rPr lang="en-US" sz="1800" i="1" dirty="0">
                <a:solidFill>
                  <a:schemeClr val="bg1">
                    <a:lumMod val="75000"/>
                  </a:schemeClr>
                </a:solidFill>
              </a:rPr>
              <a:t>Getting it done on time </a:t>
            </a:r>
            <a:r>
              <a:rPr lang="en-US" sz="1800" dirty="0">
                <a:solidFill>
                  <a:schemeClr val="bg1">
                    <a:lumMod val="75000"/>
                  </a:schemeClr>
                </a:solidFill>
              </a:rPr>
              <a:t/>
            </a:r>
            <a:br>
              <a:rPr lang="en-US" sz="1800" dirty="0">
                <a:solidFill>
                  <a:schemeClr val="bg1">
                    <a:lumMod val="75000"/>
                  </a:schemeClr>
                </a:solidFill>
              </a:rPr>
            </a:br>
            <a:r>
              <a:rPr lang="en-US" sz="2400" dirty="0">
                <a:solidFill>
                  <a:schemeClr val="bg1"/>
                </a:solidFill>
              </a:rPr>
              <a:t>7  Cost management: </a:t>
            </a:r>
            <a:r>
              <a:rPr lang="en-US" sz="2400" i="1" dirty="0">
                <a:solidFill>
                  <a:schemeClr val="bg1"/>
                </a:solidFill>
              </a:rPr>
              <a:t>Watching the bottom line </a:t>
            </a:r>
            <a:r>
              <a:rPr lang="en-US" sz="2400" dirty="0">
                <a:solidFill>
                  <a:schemeClr val="bg1"/>
                </a:solidFill>
              </a:rPr>
              <a:t/>
            </a:r>
            <a:br>
              <a:rPr lang="en-US" sz="2400" dirty="0">
                <a:solidFill>
                  <a:schemeClr val="bg1"/>
                </a:solidFill>
              </a:rPr>
            </a:br>
            <a:r>
              <a:rPr lang="en-US" sz="1800" dirty="0">
                <a:solidFill>
                  <a:schemeClr val="bg1">
                    <a:lumMod val="75000"/>
                  </a:schemeClr>
                </a:solidFill>
              </a:rPr>
              <a:t>8  Quality management: </a:t>
            </a:r>
            <a:r>
              <a:rPr lang="en-US" sz="1800" i="1" dirty="0">
                <a:solidFill>
                  <a:schemeClr val="bg1">
                    <a:lumMod val="75000"/>
                  </a:schemeClr>
                </a:solidFill>
              </a:rPr>
              <a:t>Getting it right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9  Human resource management: </a:t>
            </a:r>
            <a:r>
              <a:rPr lang="en-US" sz="1800" i="1" dirty="0">
                <a:solidFill>
                  <a:schemeClr val="bg1">
                    <a:lumMod val="75000"/>
                  </a:schemeClr>
                </a:solidFill>
              </a:rPr>
              <a:t>Getting the team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10  Communications management: </a:t>
            </a:r>
            <a:r>
              <a:rPr lang="en-US" sz="1800" i="1" dirty="0">
                <a:solidFill>
                  <a:schemeClr val="bg1">
                    <a:lumMod val="75000"/>
                  </a:schemeClr>
                </a:solidFill>
              </a:rPr>
              <a:t>Getting the word out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11  Project risk management: </a:t>
            </a:r>
            <a:r>
              <a:rPr lang="en-US" sz="1800" i="1" dirty="0">
                <a:solidFill>
                  <a:schemeClr val="bg1">
                    <a:lumMod val="75000"/>
                  </a:schemeClr>
                </a:solidFill>
              </a:rPr>
              <a:t>Planning for the unknown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12  Procurement management: </a:t>
            </a:r>
            <a:r>
              <a:rPr lang="en-US" sz="1800" i="1" dirty="0">
                <a:solidFill>
                  <a:schemeClr val="bg1">
                    <a:lumMod val="75000"/>
                  </a:schemeClr>
                </a:solidFill>
              </a:rPr>
              <a:t>Getting some help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13  Stakeholder management: </a:t>
            </a:r>
            <a:r>
              <a:rPr lang="en-US" sz="1800" i="1" dirty="0">
                <a:solidFill>
                  <a:schemeClr val="bg1">
                    <a:lumMod val="75000"/>
                  </a:schemeClr>
                </a:solidFill>
              </a:rPr>
              <a:t>Keeping everyone engaged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14  Professional responsibility: </a:t>
            </a:r>
            <a:r>
              <a:rPr lang="en-US" sz="1800" i="1" dirty="0">
                <a:solidFill>
                  <a:schemeClr val="bg1">
                    <a:lumMod val="75000"/>
                  </a:schemeClr>
                </a:solidFill>
              </a:rPr>
              <a:t>Making good choices </a:t>
            </a:r>
            <a:endParaRPr lang="en-US" sz="1800" dirty="0">
              <a:solidFill>
                <a:schemeClr val="bg1">
                  <a:lumMod val="75000"/>
                </a:schemeClr>
              </a:solidFill>
              <a:effectLst/>
            </a:endParaRPr>
          </a:p>
        </p:txBody>
      </p:sp>
      <p:sp>
        <p:nvSpPr>
          <p:cNvPr id="129" name="Shape 129"/>
          <p:cNvSpPr txBox="1">
            <a:spLocks noGrp="1"/>
          </p:cNvSpPr>
          <p:nvPr>
            <p:ph type="sldNum" idx="4294967295"/>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143</a:t>
            </a:fld>
            <a:endParaRPr lang="en" dirty="0"/>
          </a:p>
        </p:txBody>
      </p:sp>
    </p:spTree>
    <p:extLst>
      <p:ext uri="{BB962C8B-B14F-4D97-AF65-F5344CB8AC3E}">
        <p14:creationId xmlns:p14="http://schemas.microsoft.com/office/powerpoint/2010/main" val="181882514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144</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 y="152226"/>
            <a:ext cx="8321040" cy="4861560"/>
          </a:xfrm>
          <a:prstGeom prst="rect">
            <a:avLst/>
          </a:prstGeom>
        </p:spPr>
      </p:pic>
    </p:spTree>
    <p:extLst>
      <p:ext uri="{BB962C8B-B14F-4D97-AF65-F5344CB8AC3E}">
        <p14:creationId xmlns:p14="http://schemas.microsoft.com/office/powerpoint/2010/main" val="70737691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Chapter 7 – Project Cost Management</a:t>
            </a:r>
            <a:endParaRPr lang="en-US" dirty="0"/>
          </a:p>
        </p:txBody>
      </p:sp>
      <p:sp>
        <p:nvSpPr>
          <p:cNvPr id="3" name="Text Placeholder 2"/>
          <p:cNvSpPr>
            <a:spLocks noGrp="1"/>
          </p:cNvSpPr>
          <p:nvPr>
            <p:ph type="body" idx="1"/>
          </p:nvPr>
        </p:nvSpPr>
        <p:spPr/>
        <p:txBody>
          <a:bodyPr/>
          <a:lstStyle/>
          <a:p>
            <a:pPr eaLnBrk="1" hangingPunct="1">
              <a:lnSpc>
                <a:spcPct val="90000"/>
              </a:lnSpc>
              <a:defRPr/>
            </a:pPr>
            <a:r>
              <a:rPr lang="en-US" altLang="en-US" sz="2000" b="1" dirty="0"/>
              <a:t>Project Cost Management</a:t>
            </a:r>
          </a:p>
          <a:p>
            <a:pPr marL="366713" lvl="1" indent="-184150" eaLnBrk="1" hangingPunct="1">
              <a:lnSpc>
                <a:spcPct val="90000"/>
              </a:lnSpc>
              <a:defRPr/>
            </a:pPr>
            <a:r>
              <a:rPr lang="en-US" altLang="en-US" sz="1800" dirty="0"/>
              <a:t>Ensure that the project is completed within budget</a:t>
            </a:r>
          </a:p>
          <a:p>
            <a:pPr marL="366713" lvl="1" indent="-184150" eaLnBrk="1" hangingPunct="1">
              <a:lnSpc>
                <a:spcPct val="90000"/>
              </a:lnSpc>
              <a:defRPr/>
            </a:pPr>
            <a:r>
              <a:rPr lang="en-US" altLang="en-US" sz="1800" dirty="0"/>
              <a:t>Concerned with cost of resources needed to complete activities; consider effect of project decisions on cost of using product “life-cycle costing”</a:t>
            </a:r>
          </a:p>
          <a:p>
            <a:pPr marL="366713" lvl="1" indent="-184150" eaLnBrk="1" hangingPunct="1">
              <a:lnSpc>
                <a:spcPct val="90000"/>
              </a:lnSpc>
              <a:defRPr/>
            </a:pPr>
            <a:r>
              <a:rPr lang="en-US" altLang="en-US" sz="1800" dirty="0"/>
              <a:t>Most prospective financial impact of using the product is outside the project scope</a:t>
            </a:r>
          </a:p>
          <a:p>
            <a:pPr marL="366713" lvl="1" indent="-184150" eaLnBrk="1" hangingPunct="1">
              <a:lnSpc>
                <a:spcPct val="90000"/>
              </a:lnSpc>
              <a:defRPr/>
            </a:pPr>
            <a:r>
              <a:rPr lang="en-US" altLang="en-US" sz="1800" dirty="0"/>
              <a:t>Consider information needs of stakeholders, controllable and uncontrollable costs (budget separately for reward and recognition systems</a:t>
            </a:r>
            <a:r>
              <a:rPr lang="en-US" altLang="en-US" sz="1800" dirty="0" smtClean="0"/>
              <a:t>)</a:t>
            </a:r>
          </a:p>
          <a:p>
            <a:pPr marL="366713" lvl="1" indent="-184150" eaLnBrk="1" hangingPunct="1">
              <a:lnSpc>
                <a:spcPct val="90000"/>
              </a:lnSpc>
              <a:defRPr/>
            </a:pPr>
            <a:endParaRPr lang="en-US" altLang="en-US" sz="1800" smtClean="0"/>
          </a:p>
          <a:p>
            <a:endParaRPr lang="en-US" sz="20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145</a:t>
            </a:fld>
            <a:endParaRPr lang="en" dirty="0">
              <a:solidFill>
                <a:schemeClr val="bg1"/>
              </a:solidFill>
            </a:endParaRPr>
          </a:p>
        </p:txBody>
      </p:sp>
    </p:spTree>
    <p:extLst>
      <p:ext uri="{BB962C8B-B14F-4D97-AF65-F5344CB8AC3E}">
        <p14:creationId xmlns:p14="http://schemas.microsoft.com/office/powerpoint/2010/main" val="4143406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Chapter 7 – Project Cost Management</a:t>
            </a:r>
            <a:endParaRPr lang="en-US" dirty="0"/>
          </a:p>
        </p:txBody>
      </p:sp>
      <p:sp>
        <p:nvSpPr>
          <p:cNvPr id="3" name="Text Placeholder 2"/>
          <p:cNvSpPr>
            <a:spLocks noGrp="1"/>
          </p:cNvSpPr>
          <p:nvPr>
            <p:ph type="body" idx="1"/>
          </p:nvPr>
        </p:nvSpPr>
        <p:spPr/>
        <p:txBody>
          <a:bodyPr/>
          <a:lstStyle/>
          <a:p>
            <a:pPr eaLnBrk="1" hangingPunct="1">
              <a:lnSpc>
                <a:spcPct val="80000"/>
              </a:lnSpc>
              <a:defRPr/>
            </a:pPr>
            <a:r>
              <a:rPr lang="en-US" altLang="en-US" sz="2000" b="1" dirty="0"/>
              <a:t>Project Cost Management</a:t>
            </a:r>
          </a:p>
          <a:p>
            <a:pPr marL="366713" lvl="1" indent="-184150" eaLnBrk="1" hangingPunct="1">
              <a:lnSpc>
                <a:spcPct val="80000"/>
              </a:lnSpc>
              <a:defRPr/>
            </a:pPr>
            <a:r>
              <a:rPr lang="en-US" altLang="en-US" sz="1800" dirty="0"/>
              <a:t>Estimating should be based on WBS to improve accuracy</a:t>
            </a:r>
          </a:p>
          <a:p>
            <a:pPr marL="366713" lvl="1" indent="-184150" eaLnBrk="1" hangingPunct="1">
              <a:lnSpc>
                <a:spcPct val="80000"/>
              </a:lnSpc>
              <a:defRPr/>
            </a:pPr>
            <a:r>
              <a:rPr lang="en-US" altLang="en-US" sz="1800" dirty="0"/>
              <a:t>Estimating should be done by the person performing the work</a:t>
            </a:r>
          </a:p>
          <a:p>
            <a:pPr marL="366713" lvl="1" indent="-184150" eaLnBrk="1" hangingPunct="1">
              <a:lnSpc>
                <a:spcPct val="80000"/>
              </a:lnSpc>
              <a:defRPr/>
            </a:pPr>
            <a:r>
              <a:rPr lang="en-US" altLang="en-US" sz="1800" dirty="0"/>
              <a:t>Having historical records is key to improving estimates</a:t>
            </a:r>
          </a:p>
          <a:p>
            <a:pPr marL="366713" lvl="1" indent="-184150" eaLnBrk="1" hangingPunct="1">
              <a:lnSpc>
                <a:spcPct val="80000"/>
              </a:lnSpc>
              <a:defRPr/>
            </a:pPr>
            <a:r>
              <a:rPr lang="en-US" altLang="en-US" sz="1800" dirty="0"/>
              <a:t>Costs (schedule, scope, resources) should be managed to estimates</a:t>
            </a:r>
          </a:p>
          <a:p>
            <a:pPr marL="366713" lvl="1" indent="-184150" eaLnBrk="1" hangingPunct="1">
              <a:lnSpc>
                <a:spcPct val="80000"/>
              </a:lnSpc>
              <a:defRPr/>
            </a:pPr>
            <a:r>
              <a:rPr lang="en-US" altLang="en-US" sz="1800" dirty="0"/>
              <a:t>A cost (schedule, scope, baseline) should be kept and not changed</a:t>
            </a:r>
          </a:p>
          <a:p>
            <a:pPr marL="366713" lvl="1" indent="-184150" eaLnBrk="1" hangingPunct="1">
              <a:lnSpc>
                <a:spcPct val="80000"/>
              </a:lnSpc>
              <a:defRPr/>
            </a:pPr>
            <a:r>
              <a:rPr lang="en-US" altLang="en-US" sz="1800" dirty="0"/>
              <a:t>Plans should be revised as necessary during completion of work</a:t>
            </a:r>
          </a:p>
          <a:p>
            <a:pPr marL="366713" lvl="1" indent="-184150" eaLnBrk="1" hangingPunct="1">
              <a:lnSpc>
                <a:spcPct val="80000"/>
              </a:lnSpc>
              <a:defRPr/>
            </a:pPr>
            <a:r>
              <a:rPr lang="en-US" altLang="en-US" sz="1800" dirty="0"/>
              <a:t>Corrective action should be taken when cost problems (schedule, scope and resources) occur.</a:t>
            </a:r>
          </a:p>
          <a:p>
            <a:endParaRPr lang="en-US" sz="20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146</a:t>
            </a:fld>
            <a:endParaRPr lang="en" dirty="0">
              <a:solidFill>
                <a:schemeClr val="bg1"/>
              </a:solidFill>
            </a:endParaRPr>
          </a:p>
        </p:txBody>
      </p:sp>
    </p:spTree>
    <p:extLst>
      <p:ext uri="{BB962C8B-B14F-4D97-AF65-F5344CB8AC3E}">
        <p14:creationId xmlns:p14="http://schemas.microsoft.com/office/powerpoint/2010/main" val="16806991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7.1 Plan Cost Management</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147</a:t>
            </a:fld>
            <a:endParaRPr lang="en" dirty="0">
              <a:solidFill>
                <a:schemeClr val="bg1"/>
              </a:solidFill>
            </a:endParaRPr>
          </a:p>
        </p:txBody>
      </p:sp>
      <p:sp>
        <p:nvSpPr>
          <p:cNvPr id="7" name="Rectangle 6"/>
          <p:cNvSpPr/>
          <p:nvPr/>
        </p:nvSpPr>
        <p:spPr>
          <a:xfrm>
            <a:off x="1104900" y="1345397"/>
            <a:ext cx="7937500" cy="523220"/>
          </a:xfrm>
          <a:prstGeom prst="rect">
            <a:avLst/>
          </a:prstGeom>
        </p:spPr>
        <p:txBody>
          <a:bodyPr wrap="square">
            <a:spAutoFit/>
          </a:bodyPr>
          <a:lstStyle/>
          <a:p>
            <a:r>
              <a:rPr lang="en-US" b="1" dirty="0">
                <a:latin typeface="HelveticaNeue" charset="0"/>
              </a:rPr>
              <a:t>7.1 Plan Cost </a:t>
            </a:r>
            <a:r>
              <a:rPr lang="en-US" b="1" dirty="0" smtClean="0">
                <a:latin typeface="HelveticaNeue" charset="0"/>
              </a:rPr>
              <a:t>Management </a:t>
            </a:r>
            <a:r>
              <a:rPr lang="en-US" dirty="0" smtClean="0">
                <a:latin typeface="HelveticaNeue" charset="0"/>
              </a:rPr>
              <a:t>—</a:t>
            </a:r>
            <a:r>
              <a:rPr lang="en-US" dirty="0">
                <a:latin typeface="HelveticaNeue" charset="0"/>
              </a:rPr>
              <a:t>The process that establishes the policies, procedures, and documentation for planning, managing, expending, and controlling project costs. </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188839"/>
            <a:ext cx="7035800" cy="1689100"/>
          </a:xfrm>
          <a:prstGeom prst="rect">
            <a:avLst/>
          </a:prstGeom>
        </p:spPr>
      </p:pic>
    </p:spTree>
    <p:extLst>
      <p:ext uri="{BB962C8B-B14F-4D97-AF65-F5344CB8AC3E}">
        <p14:creationId xmlns:p14="http://schemas.microsoft.com/office/powerpoint/2010/main" val="1657650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Plan </a:t>
            </a:r>
            <a:r>
              <a:rPr lang="en-US" altLang="en-US" dirty="0" smtClean="0"/>
              <a:t>Cost Data Flow</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148</a:t>
            </a:fld>
            <a:endParaRPr lang="en"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589" y="1025175"/>
            <a:ext cx="5650095" cy="3883156"/>
          </a:xfrm>
          <a:prstGeom prst="rect">
            <a:avLst/>
          </a:prstGeom>
        </p:spPr>
      </p:pic>
    </p:spTree>
    <p:extLst>
      <p:ext uri="{BB962C8B-B14F-4D97-AF65-F5344CB8AC3E}">
        <p14:creationId xmlns:p14="http://schemas.microsoft.com/office/powerpoint/2010/main" val="25911520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Plan Cost </a:t>
            </a:r>
            <a:r>
              <a:rPr lang="en-US" altLang="en-US" dirty="0" smtClean="0"/>
              <a:t>Management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574411" cy="3936855"/>
          </a:xfrm>
        </p:spPr>
        <p:txBody>
          <a:bodyPr/>
          <a:lstStyle/>
          <a:p>
            <a:r>
              <a:rPr lang="en-US" altLang="zh-TW" sz="1600" dirty="0" smtClean="0"/>
              <a:t>Inputs</a:t>
            </a:r>
          </a:p>
          <a:p>
            <a:pPr marL="527050" lvl="1" indent="-342900">
              <a:buClr>
                <a:schemeClr val="tx1"/>
              </a:buClr>
              <a:buFont typeface="+mj-lt"/>
              <a:buAutoNum type="arabicPeriod"/>
            </a:pPr>
            <a:r>
              <a:rPr lang="zh-TW" altLang="en-US" sz="1600" b="1" dirty="0"/>
              <a:t>專案管理計畫書 </a:t>
            </a:r>
            <a:r>
              <a:rPr lang="mr-IN" altLang="zh-TW" sz="1600" dirty="0"/>
              <a:t>–</a:t>
            </a:r>
            <a:r>
              <a:rPr lang="zh-TW" altLang="en-US" sz="1600" dirty="0"/>
              <a:t> </a:t>
            </a:r>
            <a:r>
              <a:rPr lang="zh-TW" altLang="en-US" sz="1600" dirty="0" smtClean="0"/>
              <a:t>提供</a:t>
            </a:r>
            <a:r>
              <a:rPr lang="zh-TW" altLang="en-US" sz="1600" dirty="0"/>
              <a:t>專案生命週期及每個階段的流程 </a:t>
            </a:r>
            <a:r>
              <a:rPr lang="zh-TW" altLang="en-US" sz="1600" dirty="0" smtClean="0"/>
              <a:t>、變更</a:t>
            </a:r>
            <a:r>
              <a:rPr lang="zh-TW" altLang="en-US" sz="1600" dirty="0"/>
              <a:t>管理計畫</a:t>
            </a:r>
            <a:r>
              <a:rPr lang="en-US" altLang="zh-TW" sz="1600" dirty="0"/>
              <a:t>(</a:t>
            </a:r>
            <a:r>
              <a:rPr lang="zh-TW" altLang="en-US" sz="1600" dirty="0"/>
              <a:t>監視及控制變更</a:t>
            </a:r>
            <a:r>
              <a:rPr lang="en-US" altLang="zh-TW" sz="1600" dirty="0" smtClean="0"/>
              <a:t>)</a:t>
            </a:r>
            <a:r>
              <a:rPr lang="zh-TW" altLang="en-US" sz="1600" dirty="0" smtClean="0"/>
              <a:t>、</a:t>
            </a:r>
            <a:r>
              <a:rPr lang="zh-TW" altLang="en-US" sz="1600" dirty="0"/>
              <a:t> 構型管理計畫</a:t>
            </a:r>
            <a:r>
              <a:rPr lang="en-US" altLang="zh-TW" sz="1600" dirty="0"/>
              <a:t>(</a:t>
            </a:r>
            <a:r>
              <a:rPr lang="zh-TW" altLang="en-US" sz="1600" dirty="0"/>
              <a:t>文件的構型管理</a:t>
            </a:r>
            <a:r>
              <a:rPr lang="en-US" altLang="zh-TW" sz="1600" dirty="0" smtClean="0"/>
              <a:t>)</a:t>
            </a:r>
            <a:r>
              <a:rPr lang="zh-TW" altLang="en-US" sz="1600" dirty="0" smtClean="0"/>
              <a:t>、及</a:t>
            </a:r>
            <a:r>
              <a:rPr lang="zh-TW" altLang="en-US" sz="1600" dirty="0"/>
              <a:t>利害關係人的溝通需求及方法 </a:t>
            </a:r>
            <a:r>
              <a:rPr lang="zh-TW" altLang="en-US" sz="1600" dirty="0" smtClean="0"/>
              <a:t>。</a:t>
            </a:r>
            <a:endParaRPr lang="en-US" altLang="zh-TW" sz="1600" dirty="0"/>
          </a:p>
          <a:p>
            <a:pPr marL="527050" lvl="1" indent="-342900">
              <a:buClrTx/>
              <a:buFont typeface="+mj-lt"/>
              <a:buAutoNum type="arabicPeriod"/>
            </a:pPr>
            <a:r>
              <a:rPr lang="zh-TW" altLang="en-US" sz="1600" b="1" dirty="0"/>
              <a:t>專案核准書 </a:t>
            </a:r>
            <a:r>
              <a:rPr lang="mr-IN" altLang="zh-TW" sz="1600" dirty="0"/>
              <a:t>–</a:t>
            </a:r>
            <a:r>
              <a:rPr lang="zh-TW" altLang="en-US" sz="1600" dirty="0"/>
              <a:t> 高層次的專案說明及專案工作說明書</a:t>
            </a:r>
            <a:r>
              <a:rPr lang="en-US" altLang="zh-TW" sz="1600" dirty="0"/>
              <a:t>(SOW)</a:t>
            </a:r>
            <a:r>
              <a:rPr lang="zh-TW" altLang="en-US" sz="1600" dirty="0"/>
              <a:t>的產品特徵。</a:t>
            </a:r>
            <a:endParaRPr lang="en-US" altLang="zh-TW" sz="1600" dirty="0"/>
          </a:p>
          <a:p>
            <a:pPr marL="527050" lvl="1" indent="-342900">
              <a:buClr>
                <a:schemeClr val="tx1"/>
              </a:buClr>
              <a:buFont typeface="+mj-lt"/>
              <a:buAutoNum type="arabicPeriod"/>
            </a:pPr>
            <a:r>
              <a:rPr lang="zh-TW" altLang="en-US" sz="1600" b="1" dirty="0" smtClean="0"/>
              <a:t>企業</a:t>
            </a:r>
            <a:r>
              <a:rPr lang="zh-TW" altLang="en-US" sz="1600" b="1" dirty="0"/>
              <a:t>環境因素</a:t>
            </a:r>
            <a:r>
              <a:rPr lang="zh-TW" altLang="en-US" sz="1600" dirty="0"/>
              <a:t> </a:t>
            </a:r>
            <a:r>
              <a:rPr lang="mr-IN" altLang="zh-TW" sz="1600" dirty="0" smtClean="0"/>
              <a:t>–</a:t>
            </a:r>
            <a:r>
              <a:rPr lang="zh-TW" altLang="en-US" sz="1600" dirty="0" smtClean="0"/>
              <a:t>與成本有關</a:t>
            </a:r>
            <a:r>
              <a:rPr lang="zh-TW" altLang="en-US" sz="1600" dirty="0"/>
              <a:t>的組織文化及結構，政府或產業標準、法規，專案管理資訊</a:t>
            </a:r>
            <a:r>
              <a:rPr lang="zh-TW" altLang="en-US" sz="1600" dirty="0" smtClean="0"/>
              <a:t>系統</a:t>
            </a:r>
            <a:r>
              <a:rPr lang="en-US" altLang="zh-TW" sz="1600" dirty="0" smtClean="0"/>
              <a:t>,</a:t>
            </a:r>
            <a:r>
              <a:rPr lang="zh-TW" altLang="en-US" sz="1600" dirty="0"/>
              <a:t> 市場</a:t>
            </a:r>
            <a:r>
              <a:rPr lang="zh-TW" altLang="en-US" sz="1600" dirty="0" smtClean="0"/>
              <a:t>狀況和貨幣</a:t>
            </a:r>
            <a:r>
              <a:rPr lang="zh-TW" altLang="en-US" sz="1600" dirty="0"/>
              <a:t>匯率</a:t>
            </a:r>
            <a:r>
              <a:rPr lang="zh-TW" altLang="en-US" sz="1600" dirty="0" smtClean="0"/>
              <a:t>等。</a:t>
            </a:r>
            <a:endParaRPr lang="en-US" altLang="zh-TW" sz="1600" dirty="0" smtClean="0"/>
          </a:p>
          <a:p>
            <a:pPr marL="527050" lvl="1" indent="-342900">
              <a:buClr>
                <a:schemeClr val="tx1"/>
              </a:buClr>
              <a:buFont typeface="+mj-lt"/>
              <a:buAutoNum type="arabicPeriod"/>
            </a:pPr>
            <a:r>
              <a:rPr lang="zh-TW" altLang="en-US" sz="1600" b="1" dirty="0" smtClean="0"/>
              <a:t>組織流程資產 </a:t>
            </a:r>
            <a:r>
              <a:rPr lang="mr-IN" altLang="zh-TW" sz="1600" dirty="0" smtClean="0"/>
              <a:t>–</a:t>
            </a:r>
            <a:r>
              <a:rPr lang="zh-TW" altLang="en-US" sz="1600" dirty="0" smtClean="0"/>
              <a:t>提供</a:t>
            </a:r>
            <a:r>
              <a:rPr lang="zh-TW" altLang="en-US" sz="1600" dirty="0"/>
              <a:t>組織的標準流程、政策及角色</a:t>
            </a:r>
            <a:r>
              <a:rPr lang="zh-TW" altLang="en-US" sz="1600" dirty="0" smtClean="0"/>
              <a:t>描述、</a:t>
            </a:r>
            <a:r>
              <a:rPr lang="zh-TW" altLang="en-US" sz="1600" dirty="0"/>
              <a:t>財務控制程序</a:t>
            </a:r>
            <a:r>
              <a:rPr lang="zh-TW" altLang="en-US" sz="1600" dirty="0" smtClean="0"/>
              <a:t>、範本和表單、歷史</a:t>
            </a:r>
            <a:r>
              <a:rPr lang="zh-TW" altLang="en-US" sz="1600" dirty="0"/>
              <a:t>資料及經驗學習等。</a:t>
            </a:r>
            <a:endParaRPr lang="en-US" sz="1600" dirty="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149</a:t>
            </a:fld>
            <a:endParaRPr lang="en" dirty="0">
              <a:solidFill>
                <a:schemeClr val="bg1"/>
              </a:solidFill>
            </a:endParaRPr>
          </a:p>
        </p:txBody>
      </p:sp>
    </p:spTree>
    <p:extLst>
      <p:ext uri="{BB962C8B-B14F-4D97-AF65-F5344CB8AC3E}">
        <p14:creationId xmlns:p14="http://schemas.microsoft.com/office/powerpoint/2010/main" val="17473920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Management Skills and Constraints</a:t>
            </a:r>
            <a:endParaRPr lang="en-US" dirty="0"/>
          </a:p>
        </p:txBody>
      </p:sp>
      <p:sp>
        <p:nvSpPr>
          <p:cNvPr id="3" name="Text Placeholder 2"/>
          <p:cNvSpPr>
            <a:spLocks noGrp="1"/>
          </p:cNvSpPr>
          <p:nvPr>
            <p:ph type="body" idx="1"/>
          </p:nvPr>
        </p:nvSpPr>
        <p:spPr/>
        <p:txBody>
          <a:bodyPr/>
          <a:lstStyle/>
          <a:p>
            <a:r>
              <a:rPr lang="en-US" altLang="zh-TW" sz="2000" b="1" dirty="0" smtClean="0"/>
              <a:t>Project Management Skills</a:t>
            </a:r>
          </a:p>
          <a:p>
            <a:pPr marL="357188" lvl="1" indent="-219075"/>
            <a:r>
              <a:rPr lang="en-US" altLang="en-US" sz="2000" dirty="0"/>
              <a:t>General Business </a:t>
            </a:r>
            <a:r>
              <a:rPr lang="en-US" altLang="en-US" sz="2000" dirty="0" smtClean="0"/>
              <a:t>Management</a:t>
            </a:r>
          </a:p>
          <a:p>
            <a:pPr marL="357188" lvl="1" indent="-219075"/>
            <a:r>
              <a:rPr lang="en-US" altLang="zh-TW" sz="2000" dirty="0" smtClean="0"/>
              <a:t>Leading</a:t>
            </a:r>
          </a:p>
          <a:p>
            <a:pPr marL="357188" lvl="1" indent="-219075"/>
            <a:r>
              <a:rPr lang="en-US" altLang="zh-TW" sz="2000" dirty="0" smtClean="0"/>
              <a:t>Communication</a:t>
            </a:r>
          </a:p>
          <a:p>
            <a:pPr marL="357188" lvl="1" indent="-219075"/>
            <a:r>
              <a:rPr lang="en-US" altLang="zh-TW" sz="2000" dirty="0" smtClean="0"/>
              <a:t>Negotiating</a:t>
            </a:r>
          </a:p>
          <a:p>
            <a:pPr marL="357188" lvl="1" indent="-219075"/>
            <a:r>
              <a:rPr lang="en-US" altLang="zh-TW" sz="2000" dirty="0" smtClean="0"/>
              <a:t>Problem Solving</a:t>
            </a:r>
          </a:p>
          <a:p>
            <a:pPr marL="357188" lvl="1" indent="-219075"/>
            <a:r>
              <a:rPr lang="en-US" altLang="zh-TW" sz="2000" dirty="0" smtClean="0"/>
              <a:t>Influencing Organization</a:t>
            </a:r>
          </a:p>
          <a:p>
            <a:endParaRPr lang="en-US" altLang="zh-TW" sz="2000" dirty="0" smtClean="0"/>
          </a:p>
        </p:txBody>
      </p:sp>
      <p:sp>
        <p:nvSpPr>
          <p:cNvPr id="4" name="Text Placeholder 3"/>
          <p:cNvSpPr>
            <a:spLocks noGrp="1"/>
          </p:cNvSpPr>
          <p:nvPr>
            <p:ph type="body" idx="2"/>
          </p:nvPr>
        </p:nvSpPr>
        <p:spPr/>
        <p:txBody>
          <a:bodyPr/>
          <a:lstStyle/>
          <a:p>
            <a:r>
              <a:rPr lang="en-US" sz="2000" b="1" dirty="0" smtClean="0"/>
              <a:t>Project Constraints</a:t>
            </a:r>
          </a:p>
          <a:p>
            <a:pPr marL="311150" lvl="2" indent="-173038"/>
            <a:r>
              <a:rPr lang="en-US" sz="1800" dirty="0" smtClean="0"/>
              <a:t>Time </a:t>
            </a:r>
          </a:p>
          <a:p>
            <a:pPr marL="311150" lvl="2" indent="-173038"/>
            <a:r>
              <a:rPr lang="en-US" sz="1800" dirty="0" smtClean="0"/>
              <a:t>Cost</a:t>
            </a:r>
          </a:p>
          <a:p>
            <a:pPr marL="311150" lvl="2" indent="-173038"/>
            <a:r>
              <a:rPr lang="en-US" sz="1800" dirty="0" smtClean="0"/>
              <a:t>Scope </a:t>
            </a:r>
          </a:p>
          <a:p>
            <a:pPr marL="311150" lvl="2" indent="-173038"/>
            <a:r>
              <a:rPr lang="en-US" sz="1800" dirty="0" smtClean="0"/>
              <a:t>Quality </a:t>
            </a:r>
          </a:p>
          <a:p>
            <a:pPr marL="311150" lvl="2" indent="-173038"/>
            <a:r>
              <a:rPr lang="en-US" sz="1800" dirty="0" smtClean="0"/>
              <a:t>Risk</a:t>
            </a:r>
            <a:endParaRPr lang="en-US" sz="18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15</a:t>
            </a:fld>
            <a:endParaRPr lang="en" dirty="0">
              <a:solidFill>
                <a:schemeClr val="bg1"/>
              </a:solidFill>
            </a:endParaRPr>
          </a:p>
        </p:txBody>
      </p:sp>
    </p:spTree>
    <p:extLst>
      <p:ext uri="{BB962C8B-B14F-4D97-AF65-F5344CB8AC3E}">
        <p14:creationId xmlns:p14="http://schemas.microsoft.com/office/powerpoint/2010/main" val="6564679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Plan Cost </a:t>
            </a:r>
            <a:r>
              <a:rPr lang="en-US" altLang="en-US" dirty="0" smtClean="0"/>
              <a:t>Management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150</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zh-TW" altLang="en-US" sz="1600" b="1" dirty="0" smtClean="0"/>
              <a:t>專家判斷</a:t>
            </a:r>
            <a:r>
              <a:rPr lang="en-US" altLang="zh-TW" sz="1600" b="1" dirty="0" smtClean="0"/>
              <a:t> </a:t>
            </a:r>
            <a:r>
              <a:rPr lang="en-US" altLang="zh-TW" sz="1600" b="1" i="1" dirty="0" smtClean="0"/>
              <a:t>Expert Judgement</a:t>
            </a:r>
            <a:r>
              <a:rPr lang="zh-TW" altLang="en-US" sz="1600" b="1" i="1" dirty="0" smtClean="0"/>
              <a:t> </a:t>
            </a:r>
            <a:r>
              <a:rPr lang="mr-IN" altLang="zh-TW" sz="1600" dirty="0"/>
              <a:t>–</a:t>
            </a:r>
            <a:r>
              <a:rPr lang="zh-TW" altLang="en-US" sz="1600" dirty="0"/>
              <a:t> 從專案外部引進專家，聽取他的建議或借重他的專業</a:t>
            </a:r>
            <a:r>
              <a:rPr lang="zh-TW" altLang="en-US" sz="1600" dirty="0" smtClean="0"/>
              <a:t>。</a:t>
            </a:r>
            <a:endParaRPr lang="en-US" sz="1600" b="1" dirty="0" smtClean="0"/>
          </a:p>
          <a:p>
            <a:pPr marL="527050" lvl="1" indent="-342900">
              <a:buClrTx/>
              <a:buFont typeface="+mj-lt"/>
              <a:buAutoNum type="arabicPeriod"/>
            </a:pPr>
            <a:r>
              <a:rPr lang="en-US" sz="1600" b="1" dirty="0"/>
              <a:t>分析技術 </a:t>
            </a:r>
            <a:r>
              <a:rPr lang="en-US" sz="1600" b="1" i="1" dirty="0"/>
              <a:t>Analytical </a:t>
            </a:r>
            <a:r>
              <a:rPr lang="en-US" sz="1600" b="1" i="1" dirty="0" smtClean="0"/>
              <a:t>Techniques</a:t>
            </a:r>
            <a:r>
              <a:rPr lang="zh-TW" altLang="en-US" sz="1600" b="1" i="1" dirty="0" smtClean="0"/>
              <a:t> </a:t>
            </a:r>
            <a:r>
              <a:rPr lang="mr-IN" altLang="zh-TW" sz="1600" dirty="0" smtClean="0"/>
              <a:t>–</a:t>
            </a:r>
            <a:r>
              <a:rPr lang="zh-TW" altLang="en-US" sz="1600" dirty="0" smtClean="0"/>
              <a:t> 公司可能有追蹤所有專案的財務數字，如</a:t>
            </a:r>
            <a:r>
              <a:rPr lang="en-US" sz="1600" dirty="0" smtClean="0"/>
              <a:t>投資報酬率</a:t>
            </a:r>
            <a:r>
              <a:rPr lang="en-US" sz="1600" dirty="0"/>
              <a:t>(return on </a:t>
            </a:r>
            <a:r>
              <a:rPr lang="en-US" sz="1600" dirty="0" smtClean="0"/>
              <a:t>investment)</a:t>
            </a:r>
            <a:r>
              <a:rPr lang="zh-TW" altLang="en-US" sz="1600" dirty="0" smtClean="0"/>
              <a:t>或</a:t>
            </a:r>
            <a:r>
              <a:rPr lang="en-US" sz="1600" dirty="0" smtClean="0"/>
              <a:t>淨現值</a:t>
            </a:r>
            <a:r>
              <a:rPr lang="en-US" sz="1600" dirty="0"/>
              <a:t>(net present value)</a:t>
            </a:r>
            <a:r>
              <a:rPr lang="zh-TW" altLang="en-US" sz="1600" dirty="0" smtClean="0"/>
              <a:t>等，應該規劃將它們運用在成本管理計畫中 。</a:t>
            </a:r>
            <a:endParaRPr lang="en-US" altLang="zh-TW" sz="1600" dirty="0" smtClean="0"/>
          </a:p>
          <a:p>
            <a:pPr marL="527050" lvl="1" indent="-342900">
              <a:buClrTx/>
              <a:buFont typeface="+mj-lt"/>
              <a:buAutoNum type="arabicPeriod"/>
            </a:pPr>
            <a:r>
              <a:rPr lang="zh-TW" altLang="en-US" sz="1600" b="1" dirty="0" smtClean="0"/>
              <a:t>會議 </a:t>
            </a:r>
            <a:r>
              <a:rPr lang="en-US" sz="1600" b="1" i="1" dirty="0" smtClean="0"/>
              <a:t>Meetings</a:t>
            </a:r>
            <a:r>
              <a:rPr lang="zh-TW" altLang="en-US" sz="1600" b="1" dirty="0" smtClean="0"/>
              <a:t> </a:t>
            </a:r>
            <a:r>
              <a:rPr lang="mr-IN" altLang="zh-TW" sz="1600" dirty="0" smtClean="0"/>
              <a:t>–</a:t>
            </a:r>
            <a:r>
              <a:rPr lang="zh-CN" altLang="en-US" sz="1600" dirty="0" smtClean="0"/>
              <a:t> </a:t>
            </a:r>
            <a:r>
              <a:rPr lang="zh-TW" altLang="en-US" sz="1600" dirty="0" smtClean="0"/>
              <a:t>透過會議討論及解決專案相關問題。</a:t>
            </a:r>
            <a:endParaRPr lang="en-US" altLang="zh-TW" sz="1600" dirty="0" smtClean="0"/>
          </a:p>
          <a:p>
            <a:pPr marL="527050" lvl="1" indent="-342900">
              <a:buClrTx/>
              <a:buFont typeface="+mj-lt"/>
              <a:buAutoNum type="arabicPeriod"/>
            </a:pPr>
            <a:endParaRPr lang="en-US" altLang="zh-TW" sz="1600" dirty="0" smtClean="0"/>
          </a:p>
        </p:txBody>
      </p:sp>
    </p:spTree>
    <p:extLst>
      <p:ext uri="{BB962C8B-B14F-4D97-AF65-F5344CB8AC3E}">
        <p14:creationId xmlns:p14="http://schemas.microsoft.com/office/powerpoint/2010/main" val="157984944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Plan Cost </a:t>
            </a:r>
            <a:r>
              <a:rPr lang="en-US" altLang="en-US" dirty="0" smtClean="0"/>
              <a:t>Management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365125" indent="-349250">
              <a:buClrTx/>
              <a:buFont typeface="+mj-lt"/>
              <a:buAutoNum type="arabicPeriod"/>
            </a:pPr>
            <a:r>
              <a:rPr lang="en-US" sz="1600" b="1" dirty="0" smtClean="0"/>
              <a:t>成本管理計畫書</a:t>
            </a:r>
            <a:r>
              <a:rPr lang="en-US" sz="1600" b="1" dirty="0"/>
              <a:t> </a:t>
            </a:r>
            <a:r>
              <a:rPr lang="en-US" sz="1600" b="1" i="1" dirty="0"/>
              <a:t>Cost Management Plan</a:t>
            </a:r>
            <a:r>
              <a:rPr lang="mr-IN" altLang="zh-TW" sz="1600" dirty="0" smtClean="0"/>
              <a:t>–</a:t>
            </a:r>
            <a:r>
              <a:rPr lang="en-US" altLang="zh-TW" sz="1600" dirty="0" smtClean="0"/>
              <a:t> </a:t>
            </a:r>
            <a:r>
              <a:rPr lang="zh-TW" altLang="en-US" sz="1600" dirty="0" smtClean="0"/>
              <a:t>確保專案維持在預算內所需做的方法及程序，此計畫書可包含：</a:t>
            </a:r>
            <a:endParaRPr lang="en-US" altLang="zh-TW" sz="1600" dirty="0" smtClean="0"/>
          </a:p>
          <a:p>
            <a:pPr marL="587375" lvl="1" indent="-238125" eaLnBrk="0" fontAlgn="base" hangingPunct="0">
              <a:spcBef>
                <a:spcPct val="25000"/>
              </a:spcBef>
              <a:spcAft>
                <a:spcPct val="0"/>
              </a:spcAft>
              <a:buClrTx/>
              <a:buSzPct val="50000"/>
              <a:buBlip>
                <a:blip r:embed="rId2"/>
              </a:buBlip>
            </a:pPr>
            <a:r>
              <a:rPr lang="en-US" sz="1400" dirty="0" smtClean="0">
                <a:solidFill>
                  <a:schemeClr val="tx1"/>
                </a:solidFill>
                <a:latin typeface="Arial" charset="0"/>
              </a:rPr>
              <a:t>INTRODUCTION</a:t>
            </a:r>
          </a:p>
          <a:p>
            <a:pPr marL="587375" lvl="1" indent="-238125" eaLnBrk="0" fontAlgn="base" hangingPunct="0">
              <a:spcBef>
                <a:spcPct val="25000"/>
              </a:spcBef>
              <a:spcAft>
                <a:spcPct val="0"/>
              </a:spcAft>
              <a:buClrTx/>
              <a:buSzPct val="50000"/>
              <a:buBlip>
                <a:blip r:embed="rId2"/>
              </a:buBlip>
            </a:pPr>
            <a:r>
              <a:rPr lang="en-US" sz="1400" dirty="0" smtClean="0">
                <a:solidFill>
                  <a:schemeClr val="tx1"/>
                </a:solidFill>
                <a:latin typeface="Arial" charset="0"/>
              </a:rPr>
              <a:t>PROJECT </a:t>
            </a:r>
            <a:r>
              <a:rPr lang="en-US" sz="1400" dirty="0">
                <a:solidFill>
                  <a:schemeClr val="tx1"/>
                </a:solidFill>
                <a:latin typeface="Arial" charset="0"/>
              </a:rPr>
              <a:t>COST MANAGEMENT </a:t>
            </a:r>
            <a:r>
              <a:rPr lang="en-US" sz="1400" dirty="0" smtClean="0">
                <a:solidFill>
                  <a:schemeClr val="tx1"/>
                </a:solidFill>
                <a:latin typeface="Arial" charset="0"/>
              </a:rPr>
              <a:t>APPROACH</a:t>
            </a:r>
          </a:p>
          <a:p>
            <a:pPr marL="587375" lvl="1" indent="-238125" eaLnBrk="0" fontAlgn="base" hangingPunct="0">
              <a:spcBef>
                <a:spcPct val="25000"/>
              </a:spcBef>
              <a:spcAft>
                <a:spcPct val="0"/>
              </a:spcAft>
              <a:buClrTx/>
              <a:buSzPct val="50000"/>
              <a:buBlip>
                <a:blip r:embed="rId2"/>
              </a:buBlip>
            </a:pPr>
            <a:r>
              <a:rPr lang="en-US" sz="1400" dirty="0" smtClean="0">
                <a:solidFill>
                  <a:schemeClr val="tx1"/>
                </a:solidFill>
                <a:latin typeface="Arial" charset="0"/>
              </a:rPr>
              <a:t>COST </a:t>
            </a:r>
            <a:r>
              <a:rPr lang="en-US" sz="1400" dirty="0">
                <a:solidFill>
                  <a:schemeClr val="tx1"/>
                </a:solidFill>
                <a:latin typeface="Arial" charset="0"/>
              </a:rPr>
              <a:t>ESTIMATION	</a:t>
            </a:r>
            <a:endParaRPr lang="en-US" sz="1400" dirty="0" smtClean="0">
              <a:solidFill>
                <a:schemeClr val="tx1"/>
              </a:solidFill>
              <a:latin typeface="Arial" charset="0"/>
            </a:endParaRPr>
          </a:p>
          <a:p>
            <a:pPr marL="587375" lvl="1" indent="-238125" eaLnBrk="0" fontAlgn="base" hangingPunct="0">
              <a:spcBef>
                <a:spcPct val="25000"/>
              </a:spcBef>
              <a:spcAft>
                <a:spcPct val="0"/>
              </a:spcAft>
              <a:buClrTx/>
              <a:buSzPct val="50000"/>
              <a:buBlip>
                <a:blip r:embed="rId2"/>
              </a:buBlip>
            </a:pPr>
            <a:r>
              <a:rPr lang="en-US" sz="1400" dirty="0" smtClean="0">
                <a:solidFill>
                  <a:schemeClr val="tx1"/>
                </a:solidFill>
                <a:latin typeface="Arial" charset="0"/>
              </a:rPr>
              <a:t>BUDGET DETERMINATION</a:t>
            </a:r>
          </a:p>
          <a:p>
            <a:pPr marL="587375" lvl="1" indent="-238125" eaLnBrk="0" fontAlgn="base" hangingPunct="0">
              <a:spcBef>
                <a:spcPct val="25000"/>
              </a:spcBef>
              <a:spcAft>
                <a:spcPct val="0"/>
              </a:spcAft>
              <a:buClrTx/>
              <a:buSzPct val="50000"/>
              <a:buBlip>
                <a:blip r:embed="rId2"/>
              </a:buBlip>
            </a:pPr>
            <a:r>
              <a:rPr lang="en-US" sz="1400" dirty="0" smtClean="0">
                <a:solidFill>
                  <a:schemeClr val="tx1"/>
                </a:solidFill>
                <a:latin typeface="Arial" charset="0"/>
              </a:rPr>
              <a:t>COST </a:t>
            </a:r>
            <a:r>
              <a:rPr lang="en-US" sz="1400" dirty="0">
                <a:solidFill>
                  <a:schemeClr val="tx1"/>
                </a:solidFill>
                <a:latin typeface="Arial" charset="0"/>
              </a:rPr>
              <a:t>MANAGEMENT ROLES &amp; </a:t>
            </a:r>
            <a:r>
              <a:rPr lang="en-US" sz="1400" dirty="0" smtClean="0">
                <a:solidFill>
                  <a:schemeClr val="tx1"/>
                </a:solidFill>
                <a:latin typeface="Arial" charset="0"/>
              </a:rPr>
              <a:t>RESPONSIBILITIES</a:t>
            </a:r>
          </a:p>
          <a:p>
            <a:pPr marL="587375" lvl="1" indent="-238125" eaLnBrk="0" fontAlgn="base" hangingPunct="0">
              <a:spcBef>
                <a:spcPct val="25000"/>
              </a:spcBef>
              <a:spcAft>
                <a:spcPct val="0"/>
              </a:spcAft>
              <a:buClrTx/>
              <a:buSzPct val="50000"/>
              <a:buBlip>
                <a:blip r:embed="rId2"/>
              </a:buBlip>
            </a:pPr>
            <a:r>
              <a:rPr lang="en-US" sz="1400" dirty="0" smtClean="0">
                <a:solidFill>
                  <a:schemeClr val="tx1"/>
                </a:solidFill>
                <a:latin typeface="Arial" charset="0"/>
              </a:rPr>
              <a:t>COST </a:t>
            </a:r>
            <a:r>
              <a:rPr lang="en-US" sz="1400" dirty="0">
                <a:solidFill>
                  <a:schemeClr val="tx1"/>
                </a:solidFill>
                <a:latin typeface="Arial" charset="0"/>
              </a:rPr>
              <a:t>PERFORMANCE </a:t>
            </a:r>
            <a:r>
              <a:rPr lang="en-US" sz="1400" dirty="0" smtClean="0">
                <a:solidFill>
                  <a:schemeClr val="tx1"/>
                </a:solidFill>
                <a:latin typeface="Arial" charset="0"/>
              </a:rPr>
              <a:t>MEASUREMENT</a:t>
            </a:r>
          </a:p>
          <a:p>
            <a:pPr marL="587375" lvl="1" indent="-238125" eaLnBrk="0" fontAlgn="base" hangingPunct="0">
              <a:spcBef>
                <a:spcPct val="25000"/>
              </a:spcBef>
              <a:spcAft>
                <a:spcPct val="0"/>
              </a:spcAft>
              <a:buClrTx/>
              <a:buSzPct val="50000"/>
              <a:buBlip>
                <a:blip r:embed="rId2"/>
              </a:buBlip>
            </a:pPr>
            <a:r>
              <a:rPr lang="en-US" sz="1400" dirty="0" smtClean="0">
                <a:solidFill>
                  <a:schemeClr val="tx1"/>
                </a:solidFill>
                <a:latin typeface="Arial" charset="0"/>
              </a:rPr>
              <a:t>COST </a:t>
            </a:r>
            <a:r>
              <a:rPr lang="en-US" sz="1400" dirty="0">
                <a:solidFill>
                  <a:schemeClr val="tx1"/>
                </a:solidFill>
                <a:latin typeface="Arial" charset="0"/>
              </a:rPr>
              <a:t>VARIANCE RESPONSE PROCESS	</a:t>
            </a:r>
            <a:endParaRPr lang="en-US" sz="1400" dirty="0" smtClean="0">
              <a:solidFill>
                <a:schemeClr val="tx1"/>
              </a:solidFill>
              <a:latin typeface="Arial" charset="0"/>
            </a:endParaRPr>
          </a:p>
          <a:p>
            <a:pPr marL="587375" lvl="1" indent="-238125" eaLnBrk="0" fontAlgn="base" hangingPunct="0">
              <a:spcBef>
                <a:spcPct val="25000"/>
              </a:spcBef>
              <a:spcAft>
                <a:spcPct val="0"/>
              </a:spcAft>
              <a:buClrTx/>
              <a:buSzPct val="50000"/>
              <a:buBlip>
                <a:blip r:embed="rId2"/>
              </a:buBlip>
            </a:pPr>
            <a:r>
              <a:rPr lang="en-US" sz="1400" dirty="0" smtClean="0">
                <a:solidFill>
                  <a:schemeClr val="tx1"/>
                </a:solidFill>
                <a:latin typeface="Arial" charset="0"/>
              </a:rPr>
              <a:t>COST </a:t>
            </a:r>
            <a:r>
              <a:rPr lang="en-US" sz="1400" dirty="0">
                <a:solidFill>
                  <a:schemeClr val="tx1"/>
                </a:solidFill>
                <a:latin typeface="Arial" charset="0"/>
              </a:rPr>
              <a:t>CHANGE CONTROL </a:t>
            </a:r>
            <a:r>
              <a:rPr lang="en-US" sz="1400" dirty="0" smtClean="0">
                <a:solidFill>
                  <a:schemeClr val="tx1"/>
                </a:solidFill>
                <a:latin typeface="Arial" charset="0"/>
              </a:rPr>
              <a:t>PROCESS</a:t>
            </a:r>
          </a:p>
          <a:p>
            <a:pPr marL="587375" lvl="1" indent="-238125" eaLnBrk="0" fontAlgn="base" hangingPunct="0">
              <a:spcBef>
                <a:spcPct val="25000"/>
              </a:spcBef>
              <a:spcAft>
                <a:spcPct val="0"/>
              </a:spcAft>
              <a:buClrTx/>
              <a:buSzPct val="50000"/>
              <a:buBlip>
                <a:blip r:embed="rId2"/>
              </a:buBlip>
            </a:pPr>
            <a:r>
              <a:rPr lang="en-US" sz="1400" dirty="0" smtClean="0">
                <a:solidFill>
                  <a:schemeClr val="tx1"/>
                </a:solidFill>
                <a:latin typeface="Arial" charset="0"/>
              </a:rPr>
              <a:t>ACCEPTANCE</a:t>
            </a:r>
          </a:p>
          <a:p>
            <a:pPr marL="587375" lvl="1" indent="-238125" eaLnBrk="0" fontAlgn="base" hangingPunct="0">
              <a:spcBef>
                <a:spcPct val="25000"/>
              </a:spcBef>
              <a:spcAft>
                <a:spcPct val="0"/>
              </a:spcAft>
              <a:buClrTx/>
              <a:buSzPct val="50000"/>
              <a:buBlip>
                <a:blip r:embed="rId2"/>
              </a:buBlip>
            </a:pPr>
            <a:r>
              <a:rPr lang="en-US" sz="1400" dirty="0" smtClean="0">
                <a:solidFill>
                  <a:schemeClr val="tx1"/>
                </a:solidFill>
                <a:latin typeface="Arial" charset="0"/>
              </a:rPr>
              <a:t>GLOSSARY</a:t>
            </a:r>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151</a:t>
            </a:fld>
            <a:endParaRPr lang="en" dirty="0">
              <a:solidFill>
                <a:schemeClr val="bg1"/>
              </a:solidFill>
            </a:endParaRPr>
          </a:p>
        </p:txBody>
      </p:sp>
    </p:spTree>
    <p:extLst>
      <p:ext uri="{BB962C8B-B14F-4D97-AF65-F5344CB8AC3E}">
        <p14:creationId xmlns:p14="http://schemas.microsoft.com/office/powerpoint/2010/main" val="104187783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7.2 Estimate Costs</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152</a:t>
            </a:fld>
            <a:endParaRPr lang="en" dirty="0">
              <a:solidFill>
                <a:schemeClr val="bg1"/>
              </a:solidFill>
            </a:endParaRPr>
          </a:p>
        </p:txBody>
      </p:sp>
      <p:sp>
        <p:nvSpPr>
          <p:cNvPr id="4" name="Rectangle 3"/>
          <p:cNvSpPr/>
          <p:nvPr/>
        </p:nvSpPr>
        <p:spPr>
          <a:xfrm>
            <a:off x="1104900" y="1326118"/>
            <a:ext cx="6724500" cy="523220"/>
          </a:xfrm>
          <a:prstGeom prst="rect">
            <a:avLst/>
          </a:prstGeom>
        </p:spPr>
        <p:txBody>
          <a:bodyPr wrap="square">
            <a:spAutoFit/>
          </a:bodyPr>
          <a:lstStyle/>
          <a:p>
            <a:r>
              <a:rPr lang="en-US" b="1" dirty="0">
                <a:latin typeface="HelveticaNeue" charset="0"/>
              </a:rPr>
              <a:t>7.2 Estimate </a:t>
            </a:r>
            <a:r>
              <a:rPr lang="en-US" b="1" dirty="0" smtClean="0">
                <a:latin typeface="HelveticaNeue" charset="0"/>
              </a:rPr>
              <a:t>Costs </a:t>
            </a:r>
            <a:r>
              <a:rPr lang="en-US" dirty="0" smtClean="0">
                <a:latin typeface="HelveticaNeue" charset="0"/>
              </a:rPr>
              <a:t>—</a:t>
            </a:r>
            <a:r>
              <a:rPr lang="en-US" dirty="0">
                <a:latin typeface="HelveticaNeue" charset="0"/>
              </a:rPr>
              <a:t>The process of developing an approximation of the monetary resources needed to complete project activities.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150281"/>
            <a:ext cx="7048500" cy="2717800"/>
          </a:xfrm>
          <a:prstGeom prst="rect">
            <a:avLst/>
          </a:prstGeom>
        </p:spPr>
      </p:pic>
    </p:spTree>
    <p:extLst>
      <p:ext uri="{BB962C8B-B14F-4D97-AF65-F5344CB8AC3E}">
        <p14:creationId xmlns:p14="http://schemas.microsoft.com/office/powerpoint/2010/main" val="4360222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Estimate </a:t>
            </a:r>
            <a:r>
              <a:rPr lang="en-US" altLang="en-US" dirty="0" smtClean="0"/>
              <a:t>Costs Data </a:t>
            </a:r>
            <a:r>
              <a:rPr lang="en-US" altLang="en-US" dirty="0"/>
              <a:t>Flow</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153</a:t>
            </a:fld>
            <a:endParaRPr lang="en"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85" y="1025175"/>
            <a:ext cx="4912930" cy="3958877"/>
          </a:xfrm>
          <a:prstGeom prst="rect">
            <a:avLst/>
          </a:prstGeom>
        </p:spPr>
      </p:pic>
    </p:spTree>
    <p:extLst>
      <p:ext uri="{BB962C8B-B14F-4D97-AF65-F5344CB8AC3E}">
        <p14:creationId xmlns:p14="http://schemas.microsoft.com/office/powerpoint/2010/main" val="10064227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Estimate </a:t>
            </a:r>
            <a:r>
              <a:rPr lang="en-US" altLang="en-US" dirty="0" smtClean="0"/>
              <a:t>Costs</a:t>
            </a:r>
            <a:r>
              <a:rPr lang="zh-TW" altLang="en-US" dirty="0" smtClean="0"/>
              <a:t>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574411" cy="3936855"/>
          </a:xfrm>
        </p:spPr>
        <p:txBody>
          <a:bodyPr/>
          <a:lstStyle/>
          <a:p>
            <a:r>
              <a:rPr lang="en-US" altLang="zh-TW" sz="1600" dirty="0" smtClean="0"/>
              <a:t>Inputs</a:t>
            </a:r>
          </a:p>
          <a:p>
            <a:pPr marL="527050" lvl="1" indent="-342900">
              <a:buClr>
                <a:schemeClr val="tx1"/>
              </a:buClr>
              <a:buFont typeface="+mj-lt"/>
              <a:buAutoNum type="arabicPeriod"/>
            </a:pPr>
            <a:r>
              <a:rPr lang="en-US" sz="1600" b="1" dirty="0"/>
              <a:t>成本管理計畫書 </a:t>
            </a:r>
            <a:r>
              <a:rPr lang="en-US" sz="1600" b="1" i="1" dirty="0"/>
              <a:t>Cost Management </a:t>
            </a:r>
            <a:r>
              <a:rPr lang="en-US" sz="1600" b="1" i="1" dirty="0" smtClean="0"/>
              <a:t>Plan</a:t>
            </a:r>
            <a:r>
              <a:rPr lang="zh-TW" altLang="en-US" sz="1600" b="1" i="1" dirty="0" smtClean="0"/>
              <a:t> </a:t>
            </a:r>
            <a:r>
              <a:rPr lang="mr-IN" altLang="zh-TW" sz="1600" dirty="0" smtClean="0"/>
              <a:t>–</a:t>
            </a:r>
            <a:r>
              <a:rPr lang="zh-TW" altLang="en-US" sz="1600" dirty="0" smtClean="0"/>
              <a:t> 提供</a:t>
            </a:r>
            <a:r>
              <a:rPr lang="zh-TW" altLang="en-US" sz="1600" dirty="0"/>
              <a:t>專案成本如何管理及控制，包含估算成本的方法及其準確度</a:t>
            </a:r>
            <a:r>
              <a:rPr lang="zh-TW" altLang="en-US" sz="1600" dirty="0" smtClean="0"/>
              <a:t> 。</a:t>
            </a:r>
            <a:endParaRPr lang="en-US" altLang="zh-TW" sz="1600" dirty="0"/>
          </a:p>
          <a:p>
            <a:pPr marL="527050" lvl="1" indent="-342900">
              <a:buClrTx/>
              <a:buFont typeface="+mj-lt"/>
              <a:buAutoNum type="arabicPeriod"/>
            </a:pPr>
            <a:r>
              <a:rPr lang="en-US" sz="1600" b="1" dirty="0"/>
              <a:t>人力資源管理計畫書 </a:t>
            </a:r>
            <a:r>
              <a:rPr lang="en-US" sz="1600" b="1" i="1" dirty="0"/>
              <a:t>Human Resource Management </a:t>
            </a:r>
            <a:r>
              <a:rPr lang="en-US" sz="1600" b="1" i="1" dirty="0" smtClean="0"/>
              <a:t>Plan</a:t>
            </a:r>
            <a:r>
              <a:rPr lang="zh-TW" altLang="en-US" sz="1600" b="1" i="1" dirty="0" smtClean="0"/>
              <a:t> </a:t>
            </a:r>
            <a:r>
              <a:rPr lang="mr-IN" altLang="zh-TW" sz="1600" dirty="0" smtClean="0"/>
              <a:t>–</a:t>
            </a:r>
            <a:r>
              <a:rPr lang="zh-TW" altLang="en-US" sz="1600" dirty="0" smtClean="0"/>
              <a:t> 提供特定資源的成本。</a:t>
            </a:r>
            <a:endParaRPr lang="en-US" altLang="zh-TW" sz="1600" dirty="0" smtClean="0"/>
          </a:p>
          <a:p>
            <a:pPr marL="527050" lvl="1" indent="-342900">
              <a:buClrTx/>
              <a:buFont typeface="+mj-lt"/>
              <a:buAutoNum type="arabicPeriod"/>
            </a:pPr>
            <a:r>
              <a:rPr lang="en-US" sz="1600" b="1" dirty="0"/>
              <a:t>範疇基準 </a:t>
            </a:r>
            <a:r>
              <a:rPr lang="en-US" sz="1600" b="1" i="1" dirty="0"/>
              <a:t>Scope </a:t>
            </a:r>
            <a:r>
              <a:rPr lang="en-US" sz="1600" b="1" i="1" dirty="0" smtClean="0"/>
              <a:t>Baseline</a:t>
            </a:r>
            <a:r>
              <a:rPr lang="mr-IN" altLang="zh-TW" sz="1600" dirty="0"/>
              <a:t> –</a:t>
            </a:r>
            <a:r>
              <a:rPr lang="zh-TW" altLang="en-US" sz="1600" dirty="0"/>
              <a:t> </a:t>
            </a:r>
            <a:r>
              <a:rPr lang="zh-TW" altLang="en-US" sz="1600" dirty="0" smtClean="0"/>
              <a:t>列出專案所有的交付物與目標，包括</a:t>
            </a:r>
            <a:r>
              <a:rPr lang="en-US" sz="1600" dirty="0" smtClean="0"/>
              <a:t>專案範疇說明</a:t>
            </a:r>
            <a:r>
              <a:rPr lang="en-US" sz="1600" dirty="0"/>
              <a:t>(Project scope </a:t>
            </a:r>
            <a:r>
              <a:rPr lang="en-US" sz="1600" dirty="0" smtClean="0"/>
              <a:t>statement), 工作分解結構</a:t>
            </a:r>
            <a:r>
              <a:rPr lang="en-US" sz="1600" dirty="0"/>
              <a:t>(Work breakdown </a:t>
            </a:r>
            <a:r>
              <a:rPr lang="en-US" sz="1600" dirty="0" smtClean="0"/>
              <a:t>structure), 工作分解結構說明表</a:t>
            </a:r>
            <a:r>
              <a:rPr lang="en-US" sz="1600" dirty="0"/>
              <a:t>(WBS dictionary)。</a:t>
            </a:r>
            <a:endParaRPr lang="en-US" sz="1600" b="1" i="1" dirty="0" smtClean="0"/>
          </a:p>
          <a:p>
            <a:pPr marL="527050" lvl="1" indent="-342900">
              <a:buClrTx/>
              <a:buFont typeface="+mj-lt"/>
              <a:buAutoNum type="arabicPeriod"/>
            </a:pPr>
            <a:r>
              <a:rPr lang="en-US" sz="1600" b="1" dirty="0"/>
              <a:t>專案時程 </a:t>
            </a:r>
            <a:r>
              <a:rPr lang="en-US" sz="1600" b="1" i="1" dirty="0"/>
              <a:t>Project </a:t>
            </a:r>
            <a:r>
              <a:rPr lang="en-US" sz="1600" b="1" i="1" dirty="0" smtClean="0"/>
              <a:t>Schedule</a:t>
            </a:r>
            <a:r>
              <a:rPr lang="mr-IN" altLang="zh-TW" sz="1600" dirty="0"/>
              <a:t> –</a:t>
            </a:r>
            <a:r>
              <a:rPr lang="zh-TW" altLang="en-US" sz="1600" dirty="0"/>
              <a:t> </a:t>
            </a:r>
            <a:r>
              <a:rPr lang="zh-TW" altLang="en-US" sz="1600" dirty="0" smtClean="0"/>
              <a:t>提供</a:t>
            </a:r>
            <a:r>
              <a:rPr lang="zh-TW" altLang="en-US" sz="1600" dirty="0"/>
              <a:t>專案工作的資源型態、數量及</a:t>
            </a:r>
            <a:r>
              <a:rPr lang="zh-TW" altLang="en-US" sz="1600" dirty="0" smtClean="0"/>
              <a:t>時數。</a:t>
            </a:r>
            <a:endParaRPr lang="en-US" sz="1600" b="1" i="1" dirty="0" smtClean="0"/>
          </a:p>
          <a:p>
            <a:pPr marL="527050" lvl="1" indent="-342900">
              <a:buClrTx/>
              <a:buFont typeface="+mj-lt"/>
              <a:buAutoNum type="arabicPeriod"/>
            </a:pPr>
            <a:r>
              <a:rPr lang="en-US" sz="1600" b="1" dirty="0"/>
              <a:t>風險登錄表 </a:t>
            </a:r>
            <a:r>
              <a:rPr lang="en-US" sz="1600" b="1" i="1" dirty="0"/>
              <a:t>Risk </a:t>
            </a:r>
            <a:r>
              <a:rPr lang="en-US" sz="1600" b="1" i="1" dirty="0" smtClean="0"/>
              <a:t>Register</a:t>
            </a:r>
            <a:r>
              <a:rPr lang="mr-IN" altLang="zh-TW" sz="1600" dirty="0"/>
              <a:t> –</a:t>
            </a:r>
            <a:r>
              <a:rPr lang="zh-TW" altLang="en-US" sz="1600" dirty="0"/>
              <a:t> </a:t>
            </a:r>
            <a:r>
              <a:rPr lang="zh-TW" altLang="en-US" sz="1600" dirty="0" smtClean="0"/>
              <a:t>提供</a:t>
            </a:r>
            <a:r>
              <a:rPr lang="zh-TW" altLang="en-US" sz="1600" dirty="0"/>
              <a:t>風險回應</a:t>
            </a:r>
            <a:r>
              <a:rPr lang="zh-TW" altLang="en-US" sz="1600" dirty="0" smtClean="0"/>
              <a:t>成本。</a:t>
            </a:r>
            <a:endParaRPr lang="en-US" altLang="zh-TW" sz="1600" dirty="0"/>
          </a:p>
          <a:p>
            <a:pPr marL="527050" lvl="1" indent="-342900">
              <a:buClr>
                <a:schemeClr val="tx1"/>
              </a:buClr>
              <a:buFont typeface="+mj-lt"/>
              <a:buAutoNum type="arabicPeriod"/>
            </a:pPr>
            <a:r>
              <a:rPr lang="zh-TW" altLang="en-US" sz="1600" b="1" dirty="0" smtClean="0"/>
              <a:t>企業</a:t>
            </a:r>
            <a:r>
              <a:rPr lang="zh-TW" altLang="en-US" sz="1600" b="1" dirty="0"/>
              <a:t>環境因素</a:t>
            </a:r>
            <a:r>
              <a:rPr lang="zh-TW" altLang="en-US" sz="1600" dirty="0"/>
              <a:t> </a:t>
            </a:r>
            <a:r>
              <a:rPr lang="mr-IN" altLang="zh-TW" sz="1600" dirty="0" smtClean="0"/>
              <a:t>–</a:t>
            </a:r>
            <a:r>
              <a:rPr lang="zh-TW" altLang="en-US" sz="1600" dirty="0" smtClean="0"/>
              <a:t>與成本有關</a:t>
            </a:r>
            <a:r>
              <a:rPr lang="zh-TW" altLang="en-US" sz="1600" dirty="0"/>
              <a:t>的組織文化及</a:t>
            </a:r>
            <a:r>
              <a:rPr lang="zh-TW" altLang="en-US" sz="1600" dirty="0" smtClean="0"/>
              <a:t>結構</a:t>
            </a:r>
            <a:r>
              <a:rPr lang="zh-TW" altLang="en-US" sz="1600" dirty="0"/>
              <a:t>，政府或產業標準、法規，專案管理資訊</a:t>
            </a:r>
            <a:r>
              <a:rPr lang="zh-TW" altLang="en-US" sz="1600" dirty="0" smtClean="0"/>
              <a:t>系統</a:t>
            </a:r>
            <a:r>
              <a:rPr lang="en-US" altLang="zh-TW" sz="1600" dirty="0" smtClean="0"/>
              <a:t>,</a:t>
            </a:r>
            <a:r>
              <a:rPr lang="zh-TW" altLang="en-US" sz="1600" dirty="0"/>
              <a:t> 市場</a:t>
            </a:r>
            <a:r>
              <a:rPr lang="zh-TW" altLang="en-US" sz="1600" dirty="0" smtClean="0"/>
              <a:t>狀況和貨幣</a:t>
            </a:r>
            <a:r>
              <a:rPr lang="zh-TW" altLang="en-US" sz="1600" dirty="0"/>
              <a:t>匯率</a:t>
            </a:r>
            <a:r>
              <a:rPr lang="zh-TW" altLang="en-US" sz="1600" dirty="0" smtClean="0"/>
              <a:t>等。</a:t>
            </a:r>
            <a:endParaRPr lang="en-US" altLang="zh-TW" sz="1600" dirty="0" smtClean="0"/>
          </a:p>
          <a:p>
            <a:pPr marL="527050" lvl="1" indent="-342900">
              <a:buClr>
                <a:schemeClr val="tx1"/>
              </a:buClr>
              <a:buFont typeface="+mj-lt"/>
              <a:buAutoNum type="arabicPeriod"/>
            </a:pPr>
            <a:r>
              <a:rPr lang="zh-TW" altLang="en-US" sz="1600" b="1" dirty="0" smtClean="0"/>
              <a:t>組織流程資產 </a:t>
            </a:r>
            <a:r>
              <a:rPr lang="mr-IN" altLang="zh-TW" sz="1600" dirty="0" smtClean="0"/>
              <a:t>–</a:t>
            </a:r>
            <a:r>
              <a:rPr lang="zh-TW" altLang="en-US" sz="1600" dirty="0" smtClean="0"/>
              <a:t>提供</a:t>
            </a:r>
            <a:r>
              <a:rPr lang="zh-TW" altLang="en-US" sz="1600" dirty="0"/>
              <a:t>組織的標準流程、政策及角色</a:t>
            </a:r>
            <a:r>
              <a:rPr lang="zh-TW" altLang="en-US" sz="1600" dirty="0" smtClean="0"/>
              <a:t>描述、</a:t>
            </a:r>
            <a:r>
              <a:rPr lang="zh-TW" altLang="en-US" sz="1600" dirty="0"/>
              <a:t>成本估算政策，範本</a:t>
            </a:r>
            <a:r>
              <a:rPr lang="zh-TW" altLang="en-US" sz="1600" dirty="0" smtClean="0"/>
              <a:t>、範本和表單、歷史</a:t>
            </a:r>
            <a:r>
              <a:rPr lang="zh-TW" altLang="en-US" sz="1600" dirty="0"/>
              <a:t>資料及經驗學習等。</a:t>
            </a:r>
            <a:endParaRPr lang="en-US" sz="1600" dirty="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154</a:t>
            </a:fld>
            <a:endParaRPr lang="en" dirty="0">
              <a:solidFill>
                <a:schemeClr val="bg1"/>
              </a:solidFill>
            </a:endParaRPr>
          </a:p>
        </p:txBody>
      </p:sp>
    </p:spTree>
    <p:extLst>
      <p:ext uri="{BB962C8B-B14F-4D97-AF65-F5344CB8AC3E}">
        <p14:creationId xmlns:p14="http://schemas.microsoft.com/office/powerpoint/2010/main" val="187673292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Estimate </a:t>
            </a:r>
            <a:r>
              <a:rPr lang="en-US" altLang="en-US" dirty="0" smtClean="0"/>
              <a:t>Costs</a:t>
            </a:r>
            <a:r>
              <a:rPr lang="zh-TW" altLang="en-US" dirty="0" smtClean="0"/>
              <a: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155</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zh-TW" altLang="en-US" sz="1600" b="1" dirty="0" smtClean="0"/>
              <a:t>專家判斷</a:t>
            </a:r>
            <a:r>
              <a:rPr lang="en-US" altLang="zh-TW" sz="1600" b="1" dirty="0" smtClean="0"/>
              <a:t> </a:t>
            </a:r>
            <a:r>
              <a:rPr lang="en-US" altLang="zh-TW" sz="1600" b="1" i="1" dirty="0" smtClean="0"/>
              <a:t>Expert Judgement</a:t>
            </a:r>
            <a:r>
              <a:rPr lang="zh-TW" altLang="en-US" sz="1600" b="1" i="1" dirty="0" smtClean="0"/>
              <a:t> </a:t>
            </a:r>
            <a:r>
              <a:rPr lang="mr-IN" altLang="zh-TW" sz="1600" dirty="0"/>
              <a:t>–</a:t>
            </a:r>
            <a:r>
              <a:rPr lang="zh-TW" altLang="en-US" sz="1600" dirty="0"/>
              <a:t> 從專案外部引進專家，聽取他的建議或借重他的專業</a:t>
            </a:r>
            <a:r>
              <a:rPr lang="zh-TW" altLang="en-US" sz="1600" dirty="0" smtClean="0"/>
              <a:t>。</a:t>
            </a:r>
            <a:endParaRPr lang="en-US" altLang="zh-TW" sz="1600" dirty="0" smtClean="0"/>
          </a:p>
          <a:p>
            <a:pPr marL="527050" lvl="1" indent="-342900">
              <a:buClrTx/>
              <a:buFont typeface="+mj-lt"/>
              <a:buAutoNum type="arabicPeriod"/>
            </a:pPr>
            <a:r>
              <a:rPr lang="en-US" sz="1600" b="1" dirty="0"/>
              <a:t>類比估算法 </a:t>
            </a:r>
            <a:r>
              <a:rPr lang="en-US" sz="1600" b="1" i="1" dirty="0"/>
              <a:t>Analogous </a:t>
            </a:r>
            <a:r>
              <a:rPr lang="en-US" sz="1600" b="1" i="1" dirty="0" smtClean="0"/>
              <a:t>Estimating</a:t>
            </a:r>
            <a:r>
              <a:rPr lang="mr-IN" altLang="zh-TW" sz="1600" dirty="0"/>
              <a:t> –</a:t>
            </a:r>
            <a:r>
              <a:rPr lang="zh-TW" altLang="en-US" sz="1600" dirty="0"/>
              <a:t> 依過去類似專案的參數</a:t>
            </a:r>
            <a:r>
              <a:rPr lang="en-US" altLang="zh-TW" sz="1600" dirty="0"/>
              <a:t>(</a:t>
            </a:r>
            <a:r>
              <a:rPr lang="zh-TW" altLang="en-US" sz="1600" dirty="0"/>
              <a:t>例：範疇、成本、預算及期程</a:t>
            </a:r>
            <a:r>
              <a:rPr lang="en-US" altLang="zh-TW" sz="1600" dirty="0"/>
              <a:t>)</a:t>
            </a:r>
            <a:r>
              <a:rPr lang="zh-TW" altLang="en-US" sz="1600" dirty="0"/>
              <a:t>或衡量值</a:t>
            </a:r>
            <a:r>
              <a:rPr lang="en-US" altLang="zh-TW" sz="1600" dirty="0"/>
              <a:t>(</a:t>
            </a:r>
            <a:r>
              <a:rPr lang="zh-TW" altLang="en-US" sz="1600" dirty="0"/>
              <a:t>例：規模、重量及複雜度</a:t>
            </a:r>
            <a:r>
              <a:rPr lang="en-US" altLang="zh-TW" sz="1600" dirty="0"/>
              <a:t>)</a:t>
            </a:r>
            <a:r>
              <a:rPr lang="zh-TW" altLang="en-US" sz="1600" dirty="0"/>
              <a:t>為基礎，估算當前專案相同的參數或衡量值</a:t>
            </a:r>
            <a:r>
              <a:rPr lang="zh-TW" altLang="en-US" sz="1600" dirty="0" smtClean="0"/>
              <a:t>。</a:t>
            </a:r>
            <a:r>
              <a:rPr lang="zh-TW" altLang="en-US" sz="1600" dirty="0"/>
              <a:t> 此法常利用歷史資訊和專家判斷 </a:t>
            </a:r>
            <a:r>
              <a:rPr lang="zh-TW" altLang="en-US" sz="1600" dirty="0" smtClean="0"/>
              <a:t>，用</a:t>
            </a:r>
            <a:r>
              <a:rPr lang="zh-TW" altLang="en-US" sz="1600" dirty="0"/>
              <a:t>於專案的早期階段</a:t>
            </a:r>
            <a:r>
              <a:rPr lang="en-US" altLang="zh-TW" sz="1600" dirty="0"/>
              <a:t>(</a:t>
            </a:r>
            <a:r>
              <a:rPr lang="zh-TW" altLang="en-US" sz="1600" dirty="0"/>
              <a:t>資訊不足</a:t>
            </a:r>
            <a:r>
              <a:rPr lang="en-US" altLang="zh-TW" sz="1600" dirty="0"/>
              <a:t>)</a:t>
            </a:r>
            <a:r>
              <a:rPr lang="zh-TW" altLang="en-US" sz="1600" dirty="0"/>
              <a:t>，省錢、省時，但不準確 </a:t>
            </a:r>
            <a:r>
              <a:rPr lang="zh-TW" altLang="en-US" sz="1600" dirty="0" smtClean="0"/>
              <a:t>。</a:t>
            </a:r>
            <a:endParaRPr lang="en-US" sz="1600" b="1" i="1" dirty="0" smtClean="0"/>
          </a:p>
          <a:p>
            <a:pPr marL="527050" lvl="1" indent="-342900">
              <a:buClrTx/>
              <a:buFont typeface="+mj-lt"/>
              <a:buAutoNum type="arabicPeriod"/>
            </a:pPr>
            <a:r>
              <a:rPr lang="en-US" sz="1600" b="1" dirty="0"/>
              <a:t>參數估算法 </a:t>
            </a:r>
            <a:r>
              <a:rPr lang="en-US" sz="1600" b="1" i="1" dirty="0"/>
              <a:t>Parametric </a:t>
            </a:r>
            <a:r>
              <a:rPr lang="en-US" sz="1600" b="1" i="1" dirty="0" smtClean="0"/>
              <a:t>Estimating</a:t>
            </a:r>
            <a:r>
              <a:rPr lang="mr-IN" altLang="zh-TW" sz="1600" dirty="0"/>
              <a:t> </a:t>
            </a:r>
            <a:r>
              <a:rPr lang="mr-IN" altLang="zh-TW" sz="1600" dirty="0" smtClean="0"/>
              <a:t>–</a:t>
            </a:r>
            <a:r>
              <a:rPr lang="zh-TW" altLang="en-US" sz="1600" dirty="0"/>
              <a:t>將專案資料送進計算估計值的公式，來進行活動成本、預算及期程的估算，這些公式是根據過去專案的歷史資訊與其他變數的統計關係而建立的</a:t>
            </a:r>
            <a:r>
              <a:rPr lang="zh-TW" altLang="en-US" sz="1600" dirty="0" smtClean="0"/>
              <a:t>，如</a:t>
            </a:r>
            <a:r>
              <a:rPr lang="en-US" altLang="zh-TW" sz="1600" dirty="0" smtClean="0"/>
              <a:t>COCOMO</a:t>
            </a:r>
            <a:r>
              <a:rPr lang="zh-TW" altLang="en-US" sz="1600" dirty="0" smtClean="0"/>
              <a:t>或</a:t>
            </a:r>
            <a:r>
              <a:rPr lang="en-US" altLang="zh-TW" sz="1600" dirty="0" smtClean="0"/>
              <a:t>Function</a:t>
            </a:r>
            <a:r>
              <a:rPr lang="zh-TW" altLang="en-US" sz="1600" dirty="0" smtClean="0"/>
              <a:t> </a:t>
            </a:r>
            <a:r>
              <a:rPr lang="en-US" altLang="zh-TW" sz="1600" dirty="0" smtClean="0"/>
              <a:t>Point</a:t>
            </a:r>
            <a:r>
              <a:rPr lang="zh-TW" altLang="en-US" sz="1600" dirty="0" smtClean="0"/>
              <a:t>。</a:t>
            </a:r>
            <a:endParaRPr lang="en-US" altLang="zh-TW" sz="1600" dirty="0" smtClean="0"/>
          </a:p>
          <a:p>
            <a:pPr marL="527050" lvl="1" indent="-342900">
              <a:buClrTx/>
              <a:buFont typeface="+mj-lt"/>
              <a:buAutoNum type="arabicPeriod"/>
            </a:pPr>
            <a:r>
              <a:rPr lang="en-US" sz="1600" b="1" dirty="0" smtClean="0"/>
              <a:t>由下而上估算法</a:t>
            </a:r>
            <a:r>
              <a:rPr lang="en-US" sz="1600" b="1" dirty="0"/>
              <a:t> </a:t>
            </a:r>
            <a:r>
              <a:rPr lang="en-US" sz="1600" b="1" i="1" dirty="0"/>
              <a:t>Bottom-Up </a:t>
            </a:r>
            <a:r>
              <a:rPr lang="en-US" sz="1600" b="1" i="1" dirty="0" smtClean="0"/>
              <a:t>Estimating</a:t>
            </a:r>
            <a:r>
              <a:rPr lang="mr-IN" altLang="zh-TW" sz="1600" dirty="0"/>
              <a:t> </a:t>
            </a:r>
            <a:r>
              <a:rPr lang="mr-IN" altLang="zh-TW" sz="1600" dirty="0" smtClean="0"/>
              <a:t>–</a:t>
            </a:r>
            <a:r>
              <a:rPr lang="zh-TW" altLang="en-US" sz="1600" dirty="0"/>
              <a:t>估算專案期程或成本的方法，透過由下而上，將工作分解結構</a:t>
            </a:r>
            <a:r>
              <a:rPr lang="en-US" altLang="zh-TW" sz="1600" dirty="0"/>
              <a:t>(WBS)</a:t>
            </a:r>
            <a:r>
              <a:rPr lang="zh-TW" altLang="en-US" sz="1600" dirty="0"/>
              <a:t>組成的估算逐層匯總，進而得到整個專案的</a:t>
            </a:r>
            <a:r>
              <a:rPr lang="zh-TW" altLang="en-US" sz="1600" dirty="0" smtClean="0"/>
              <a:t>估算。</a:t>
            </a:r>
            <a:endParaRPr lang="en-US" altLang="zh-TW" sz="1600" dirty="0" smtClean="0"/>
          </a:p>
          <a:p>
            <a:pPr marL="527050" lvl="1" indent="-342900">
              <a:buClrTx/>
              <a:buFont typeface="+mj-lt"/>
              <a:buAutoNum type="arabicPeriod"/>
            </a:pPr>
            <a:r>
              <a:rPr lang="zh-TW" altLang="en-US" sz="1600" b="1" dirty="0"/>
              <a:t>預備金</a:t>
            </a:r>
            <a:r>
              <a:rPr lang="en-US" sz="1600" b="1" dirty="0"/>
              <a:t>分析 </a:t>
            </a:r>
            <a:r>
              <a:rPr lang="en-US" sz="1600" b="1" i="1" dirty="0"/>
              <a:t>Reserve Analysis</a:t>
            </a:r>
            <a:r>
              <a:rPr lang="mr-IN" altLang="zh-TW" sz="1600" dirty="0"/>
              <a:t> –</a:t>
            </a:r>
            <a:r>
              <a:rPr lang="zh-TW" altLang="en-US" sz="1600" dirty="0"/>
              <a:t> 預留一些錢，防止成本超過預算。</a:t>
            </a:r>
            <a:endParaRPr lang="en-US" sz="1600" b="1" i="1" dirty="0"/>
          </a:p>
          <a:p>
            <a:pPr marL="527050" lvl="1" indent="-342900">
              <a:buClrTx/>
              <a:buFont typeface="+mj-lt"/>
              <a:buAutoNum type="arabicPeriod"/>
            </a:pPr>
            <a:r>
              <a:rPr lang="en-US" sz="1600" b="1" dirty="0" smtClean="0"/>
              <a:t>供應商投標分析</a:t>
            </a:r>
            <a:r>
              <a:rPr lang="en-US" sz="1600" b="1" dirty="0"/>
              <a:t> </a:t>
            </a:r>
            <a:r>
              <a:rPr lang="en-US" sz="1600" b="1" i="1" dirty="0"/>
              <a:t>Vendor Bid Analysis</a:t>
            </a:r>
            <a:r>
              <a:rPr lang="mr-IN" altLang="zh-TW" sz="1600" dirty="0"/>
              <a:t> –</a:t>
            </a:r>
            <a:r>
              <a:rPr lang="zh-TW" altLang="en-US" sz="1600" dirty="0"/>
              <a:t> 依供應商投標回應各交付標的的價格，產生支援專案成本的內容</a:t>
            </a:r>
            <a:r>
              <a:rPr lang="zh-TW" altLang="en-US" sz="1600" dirty="0" smtClean="0"/>
              <a:t>。</a:t>
            </a:r>
            <a:endParaRPr lang="en-US" sz="1600" b="1" i="1" dirty="0"/>
          </a:p>
        </p:txBody>
      </p:sp>
    </p:spTree>
    <p:extLst>
      <p:ext uri="{BB962C8B-B14F-4D97-AF65-F5344CB8AC3E}">
        <p14:creationId xmlns:p14="http://schemas.microsoft.com/office/powerpoint/2010/main" val="1046333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Estimate </a:t>
            </a:r>
            <a:r>
              <a:rPr lang="en-US" altLang="en-US" dirty="0" smtClean="0"/>
              <a:t>Costs</a:t>
            </a:r>
            <a:r>
              <a:rPr lang="zh-TW" altLang="en-US" dirty="0" smtClean="0"/>
              <a: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156</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startAt="7"/>
            </a:pPr>
            <a:r>
              <a:rPr lang="en-US" sz="1600" b="1" dirty="0" smtClean="0"/>
              <a:t>三點估算法</a:t>
            </a:r>
            <a:r>
              <a:rPr lang="en-US" sz="1600" b="1" dirty="0"/>
              <a:t> </a:t>
            </a:r>
            <a:r>
              <a:rPr lang="en-US" sz="1600" b="1" i="1" dirty="0"/>
              <a:t>Three-Point </a:t>
            </a:r>
            <a:r>
              <a:rPr lang="en-US" sz="1600" b="1" i="1" dirty="0" smtClean="0"/>
              <a:t>Estimating</a:t>
            </a:r>
            <a:r>
              <a:rPr lang="mr-IN" altLang="zh-TW" sz="1600" dirty="0"/>
              <a:t> </a:t>
            </a:r>
            <a:r>
              <a:rPr lang="mr-IN" altLang="zh-TW" sz="1600" dirty="0" smtClean="0"/>
              <a:t>–</a:t>
            </a:r>
            <a:r>
              <a:rPr lang="zh-TW" altLang="en-US" sz="1600" dirty="0"/>
              <a:t>考慮不確定性與風險，提高活動期程估計值</a:t>
            </a:r>
            <a:r>
              <a:rPr lang="en-US" altLang="zh-TW" sz="1600" dirty="0"/>
              <a:t> (</a:t>
            </a:r>
            <a:r>
              <a:rPr lang="en-US" altLang="zh-TW" sz="1600" dirty="0" err="1"/>
              <a:t>cE</a:t>
            </a:r>
            <a:r>
              <a:rPr lang="en-US" altLang="zh-TW" sz="1600" dirty="0"/>
              <a:t>)</a:t>
            </a:r>
            <a:r>
              <a:rPr lang="zh-TW" altLang="en-US" sz="1600" dirty="0"/>
              <a:t>的準確度，依據</a:t>
            </a:r>
            <a:r>
              <a:rPr lang="en-US" altLang="zh-TW" sz="1600" dirty="0"/>
              <a:t>3</a:t>
            </a:r>
            <a:r>
              <a:rPr lang="zh-TW" altLang="en-US" sz="1600" dirty="0"/>
              <a:t>個估算值：</a:t>
            </a:r>
            <a:r>
              <a:rPr lang="en-US" sz="1600" dirty="0"/>
              <a:t>最可能值(Most likely, </a:t>
            </a:r>
            <a:r>
              <a:rPr lang="en-US" sz="1600" dirty="0" err="1"/>
              <a:t>cM</a:t>
            </a:r>
            <a:r>
              <a:rPr lang="en-US" sz="1600" dirty="0"/>
              <a:t>) </a:t>
            </a:r>
            <a:r>
              <a:rPr lang="zh-TW" altLang="en-US" sz="1600" dirty="0"/>
              <a:t>，</a:t>
            </a:r>
            <a:r>
              <a:rPr lang="en-US" sz="1600" dirty="0"/>
              <a:t>樂觀值(Optimistic, </a:t>
            </a:r>
            <a:r>
              <a:rPr lang="en-US" sz="1600" dirty="0" err="1"/>
              <a:t>cO</a:t>
            </a:r>
            <a:r>
              <a:rPr lang="en-US" sz="1600" dirty="0"/>
              <a:t>) </a:t>
            </a:r>
            <a:r>
              <a:rPr lang="zh-TW" altLang="en-US" sz="1600" dirty="0"/>
              <a:t>及</a:t>
            </a:r>
            <a:r>
              <a:rPr lang="en-US" sz="1600" dirty="0"/>
              <a:t>悲觀值(Pessimistic, </a:t>
            </a:r>
            <a:r>
              <a:rPr lang="en-US" sz="1600" dirty="0" err="1"/>
              <a:t>cP</a:t>
            </a:r>
            <a:r>
              <a:rPr lang="en-US" sz="1600" dirty="0"/>
              <a:t>)</a:t>
            </a:r>
            <a:endParaRPr lang="en-US" altLang="zh-TW" sz="1600" dirty="0"/>
          </a:p>
          <a:p>
            <a:pPr marL="1049338" lvl="1" indent="-285750">
              <a:buFont typeface="Wingdings" charset="2"/>
              <a:buChar char="§"/>
            </a:pPr>
            <a:r>
              <a:rPr lang="en-US" sz="1600" dirty="0"/>
              <a:t>計劃評核術(Program Evaluation Review Technique</a:t>
            </a:r>
            <a:r>
              <a:rPr lang="en-US" altLang="zh-TW" sz="1600" dirty="0"/>
              <a:t>,</a:t>
            </a:r>
            <a:r>
              <a:rPr lang="zh-TW" altLang="en-US" sz="1600" dirty="0"/>
              <a:t> </a:t>
            </a:r>
            <a:r>
              <a:rPr lang="en-US" sz="1600" dirty="0"/>
              <a:t>PERT)分析</a:t>
            </a:r>
          </a:p>
          <a:p>
            <a:pPr marL="1071563" lvl="1">
              <a:buNone/>
            </a:pPr>
            <a:r>
              <a:rPr lang="mr-IN" sz="1600" dirty="0" err="1"/>
              <a:t>cE</a:t>
            </a:r>
            <a:r>
              <a:rPr lang="mr-IN" sz="1600" dirty="0"/>
              <a:t> = (</a:t>
            </a:r>
            <a:r>
              <a:rPr lang="mr-IN" sz="1600" dirty="0" err="1"/>
              <a:t>cO</a:t>
            </a:r>
            <a:r>
              <a:rPr lang="mr-IN" sz="1600" dirty="0"/>
              <a:t> + 4cM + </a:t>
            </a:r>
            <a:r>
              <a:rPr lang="mr-IN" sz="1600" dirty="0" err="1"/>
              <a:t>cP</a:t>
            </a:r>
            <a:r>
              <a:rPr lang="mr-IN" sz="1600" dirty="0"/>
              <a:t>) / 6</a:t>
            </a:r>
            <a:endParaRPr lang="en-US" sz="1600" dirty="0"/>
          </a:p>
          <a:p>
            <a:pPr marL="1049338" lvl="1" indent="-285750">
              <a:buFont typeface="Wingdings" charset="2"/>
              <a:buChar char="§"/>
            </a:pPr>
            <a:r>
              <a:rPr lang="en-US" sz="1600" dirty="0"/>
              <a:t>三角分佈(Triangular Distribution)</a:t>
            </a:r>
          </a:p>
          <a:p>
            <a:pPr marL="1071563" lvl="1">
              <a:buNone/>
            </a:pPr>
            <a:r>
              <a:rPr lang="mr-IN" sz="1600" dirty="0" err="1"/>
              <a:t>cE</a:t>
            </a:r>
            <a:r>
              <a:rPr lang="mr-IN" sz="1600" dirty="0"/>
              <a:t>= (</a:t>
            </a:r>
            <a:r>
              <a:rPr lang="mr-IN" sz="1600" dirty="0" err="1"/>
              <a:t>cO</a:t>
            </a:r>
            <a:r>
              <a:rPr lang="mr-IN" sz="1600" dirty="0"/>
              <a:t> + </a:t>
            </a:r>
            <a:r>
              <a:rPr lang="mr-IN" sz="1600" dirty="0" err="1"/>
              <a:t>cM</a:t>
            </a:r>
            <a:r>
              <a:rPr lang="mr-IN" sz="1600" dirty="0"/>
              <a:t> + </a:t>
            </a:r>
            <a:r>
              <a:rPr lang="mr-IN" sz="1600" dirty="0" err="1"/>
              <a:t>cP</a:t>
            </a:r>
            <a:r>
              <a:rPr lang="mr-IN" sz="1600" dirty="0"/>
              <a:t>) / </a:t>
            </a:r>
            <a:r>
              <a:rPr lang="mr-IN" sz="1600" dirty="0" smtClean="0"/>
              <a:t>3</a:t>
            </a:r>
            <a:endParaRPr lang="en-US" sz="1600" b="1" i="1" dirty="0" smtClean="0"/>
          </a:p>
          <a:p>
            <a:pPr marL="527050" lvl="1" indent="-342900">
              <a:buClrTx/>
              <a:buFont typeface="+mj-lt"/>
              <a:buAutoNum type="arabicPeriod" startAt="8"/>
            </a:pPr>
            <a:r>
              <a:rPr lang="en-US" sz="1600" b="1" dirty="0" smtClean="0"/>
              <a:t>品質成本</a:t>
            </a:r>
            <a:r>
              <a:rPr lang="en-US" sz="1600" b="1" dirty="0"/>
              <a:t> </a:t>
            </a:r>
            <a:r>
              <a:rPr lang="en-US" sz="1600" b="1" i="1" dirty="0"/>
              <a:t>Cost of </a:t>
            </a:r>
            <a:r>
              <a:rPr lang="en-US" sz="1600" b="1" i="1" dirty="0" smtClean="0"/>
              <a:t>Quality, COQ</a:t>
            </a:r>
            <a:r>
              <a:rPr lang="mr-IN" altLang="zh-TW" sz="1600" dirty="0"/>
              <a:t> –</a:t>
            </a:r>
            <a:r>
              <a:rPr lang="zh-TW" altLang="en-US" sz="1600" dirty="0"/>
              <a:t> 品質成本是符合成本及不符合成本的總和，符合成本是為預防工作出錯所付出</a:t>
            </a:r>
            <a:r>
              <a:rPr lang="zh-TW" altLang="en-US" sz="1600" dirty="0" smtClean="0"/>
              <a:t>的成本</a:t>
            </a:r>
            <a:r>
              <a:rPr lang="zh-TW" altLang="en-US" sz="1600" dirty="0"/>
              <a:t>，</a:t>
            </a:r>
            <a:r>
              <a:rPr lang="zh-TW" altLang="en-US" sz="1600" dirty="0" smtClean="0"/>
              <a:t>不</a:t>
            </a:r>
            <a:r>
              <a:rPr lang="zh-TW" altLang="en-US" sz="1600" dirty="0"/>
              <a:t>符合成本是為糾正已出現錯誤付出的</a:t>
            </a:r>
            <a:r>
              <a:rPr lang="zh-TW" altLang="en-US" sz="1600" dirty="0" smtClean="0"/>
              <a:t>成本。</a:t>
            </a:r>
            <a:endParaRPr lang="en-US" sz="1600" b="1" i="1" dirty="0" smtClean="0"/>
          </a:p>
          <a:p>
            <a:pPr marL="527050" lvl="1" indent="-342900">
              <a:buClrTx/>
              <a:buFont typeface="+mj-lt"/>
              <a:buAutoNum type="arabicPeriod" startAt="8"/>
            </a:pPr>
            <a:r>
              <a:rPr lang="en-US" sz="1600" b="1" dirty="0"/>
              <a:t>專案管理軟體 </a:t>
            </a:r>
            <a:r>
              <a:rPr lang="en-US" sz="1600" b="1" i="1" dirty="0"/>
              <a:t>Project Management </a:t>
            </a:r>
            <a:r>
              <a:rPr lang="en-US" sz="1600" b="1" i="1" dirty="0" smtClean="0"/>
              <a:t>Software</a:t>
            </a:r>
            <a:r>
              <a:rPr lang="mr-IN" altLang="zh-TW" sz="1600" dirty="0"/>
              <a:t> –</a:t>
            </a:r>
            <a:r>
              <a:rPr lang="zh-TW" altLang="en-US" sz="1600" dirty="0"/>
              <a:t> </a:t>
            </a:r>
            <a:r>
              <a:rPr lang="zh-TW" altLang="en-US" sz="1600" dirty="0" smtClean="0"/>
              <a:t>使用專業軟體幫忙計算成本估計值，如</a:t>
            </a:r>
            <a:r>
              <a:rPr lang="en-US" altLang="zh-TW" sz="1600" dirty="0" smtClean="0"/>
              <a:t>MS Project, Excel, SAS</a:t>
            </a:r>
            <a:r>
              <a:rPr lang="zh-TW" altLang="en-US" sz="1600" dirty="0" smtClean="0"/>
              <a:t>。</a:t>
            </a:r>
            <a:endParaRPr lang="en-US" sz="1600" b="1" i="1" dirty="0" smtClean="0"/>
          </a:p>
          <a:p>
            <a:pPr marL="527050" lvl="1" indent="-342900">
              <a:buClrTx/>
              <a:buFont typeface="+mj-lt"/>
              <a:buAutoNum type="arabicPeriod" startAt="8"/>
            </a:pPr>
            <a:r>
              <a:rPr lang="zh-TW" altLang="en-US" sz="1600" b="1" dirty="0" smtClean="0"/>
              <a:t>群</a:t>
            </a:r>
            <a:r>
              <a:rPr lang="en-US" sz="1600" b="1" dirty="0" smtClean="0"/>
              <a:t>體決策技術</a:t>
            </a:r>
            <a:r>
              <a:rPr lang="en-US" sz="1600" b="1" dirty="0"/>
              <a:t> </a:t>
            </a:r>
            <a:r>
              <a:rPr lang="en-US" sz="1600" b="1" i="1" dirty="0"/>
              <a:t>Group Decision-Making </a:t>
            </a:r>
            <a:r>
              <a:rPr lang="en-US" sz="1600" b="1" i="1" dirty="0" smtClean="0"/>
              <a:t>Techniques</a:t>
            </a:r>
            <a:r>
              <a:rPr lang="mr-IN" altLang="zh-TW" sz="1600" dirty="0"/>
              <a:t> </a:t>
            </a:r>
            <a:r>
              <a:rPr lang="mr-IN" altLang="zh-TW" sz="1600" dirty="0" smtClean="0"/>
              <a:t>–</a:t>
            </a:r>
            <a:r>
              <a:rPr lang="zh-TW" altLang="en-US" sz="1600" dirty="0" smtClean="0"/>
              <a:t>你需要團體合作，一起找出專案成本，你的團隊能夠感同身受，對總預算與總時程做出承諾。</a:t>
            </a:r>
            <a:endParaRPr lang="en-US" sz="1600" b="1" dirty="0" smtClean="0"/>
          </a:p>
        </p:txBody>
      </p:sp>
    </p:spTree>
    <p:extLst>
      <p:ext uri="{BB962C8B-B14F-4D97-AF65-F5344CB8AC3E}">
        <p14:creationId xmlns:p14="http://schemas.microsoft.com/office/powerpoint/2010/main" val="151812860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Estimate </a:t>
            </a:r>
            <a:r>
              <a:rPr lang="en-US" altLang="en-US" dirty="0" smtClean="0"/>
              <a:t>Costs</a:t>
            </a:r>
            <a:r>
              <a:rPr lang="zh-TW" altLang="en-US" dirty="0" smtClean="0"/>
              <a: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365125" indent="-349250">
              <a:buClrTx/>
              <a:buFont typeface="+mj-lt"/>
              <a:buAutoNum type="arabicPeriod"/>
            </a:pPr>
            <a:r>
              <a:rPr lang="en-US" sz="1600" b="1" dirty="0"/>
              <a:t>活動成本估計值 </a:t>
            </a:r>
            <a:r>
              <a:rPr lang="en-US" sz="1600" b="1" i="1" dirty="0"/>
              <a:t>Activity Cost </a:t>
            </a:r>
            <a:r>
              <a:rPr lang="en-US" sz="1600" b="1" i="1" dirty="0" smtClean="0"/>
              <a:t>Estimates</a:t>
            </a:r>
            <a:r>
              <a:rPr lang="mr-IN" altLang="zh-TW" sz="1600" dirty="0"/>
              <a:t> –</a:t>
            </a:r>
            <a:r>
              <a:rPr lang="zh-TW" altLang="en-US" sz="1600" dirty="0"/>
              <a:t> 完成專案工作所需成本，可以摘要或詳盡的形式</a:t>
            </a:r>
            <a:r>
              <a:rPr lang="zh-TW" altLang="en-US" sz="1600" dirty="0" smtClean="0"/>
              <a:t>呈現。</a:t>
            </a:r>
            <a:endParaRPr lang="en-US" sz="1600" b="1" i="1" dirty="0" smtClean="0"/>
          </a:p>
          <a:p>
            <a:pPr marL="365125" indent="-349250">
              <a:buClrTx/>
              <a:buFont typeface="+mj-lt"/>
              <a:buAutoNum type="arabicPeriod"/>
            </a:pPr>
            <a:r>
              <a:rPr lang="en-US" sz="1600" b="1" dirty="0"/>
              <a:t>估算基礎 </a:t>
            </a:r>
            <a:r>
              <a:rPr lang="en-US" sz="1600" b="1" i="1" dirty="0"/>
              <a:t>Basis of </a:t>
            </a:r>
            <a:r>
              <a:rPr lang="en-US" sz="1600" b="1" i="1" dirty="0" smtClean="0"/>
              <a:t>Estimates</a:t>
            </a:r>
            <a:r>
              <a:rPr lang="mr-IN" altLang="zh-TW" sz="1600" dirty="0"/>
              <a:t> –</a:t>
            </a:r>
            <a:r>
              <a:rPr lang="zh-TW" altLang="en-US" sz="1600" dirty="0"/>
              <a:t> </a:t>
            </a:r>
            <a:r>
              <a:rPr lang="zh-TW" altLang="en-US" sz="1600" dirty="0" smtClean="0"/>
              <a:t> 成本估算所依據</a:t>
            </a:r>
            <a:r>
              <a:rPr lang="zh-TW" altLang="en-US" sz="1600" dirty="0"/>
              <a:t>的</a:t>
            </a:r>
            <a:r>
              <a:rPr lang="zh-TW" altLang="en-US" sz="1600" dirty="0" smtClean="0"/>
              <a:t>文件，包括</a:t>
            </a:r>
            <a:r>
              <a:rPr lang="zh-TW" altLang="en-US" sz="1600" dirty="0"/>
              <a:t>成本</a:t>
            </a:r>
            <a:r>
              <a:rPr lang="zh-TW" altLang="en-US" sz="1600" dirty="0" smtClean="0"/>
              <a:t>估算的方法、假設事項</a:t>
            </a:r>
            <a:r>
              <a:rPr lang="zh-TW" altLang="en-US" sz="1600" dirty="0"/>
              <a:t>、</a:t>
            </a:r>
            <a:r>
              <a:rPr lang="zh-TW" altLang="en-US" sz="1600" dirty="0" smtClean="0"/>
              <a:t>限制條件、估算值</a:t>
            </a:r>
            <a:r>
              <a:rPr lang="zh-TW" altLang="en-US" sz="1600" dirty="0"/>
              <a:t>區間說明</a:t>
            </a:r>
            <a:r>
              <a:rPr lang="en-US" altLang="zh-TW" sz="1600" dirty="0"/>
              <a:t>(</a:t>
            </a:r>
            <a:r>
              <a:rPr lang="zh-TW" altLang="en-US" sz="1600" dirty="0"/>
              <a:t>例：</a:t>
            </a:r>
            <a:r>
              <a:rPr lang="en-US" altLang="zh-TW" sz="1600" dirty="0"/>
              <a:t>NTD 100,000±10</a:t>
            </a:r>
            <a:r>
              <a:rPr lang="en-US" altLang="zh-TW" sz="1600" dirty="0" smtClean="0"/>
              <a:t>%)</a:t>
            </a:r>
            <a:r>
              <a:rPr lang="zh-TW" altLang="en-US" sz="1600" dirty="0" smtClean="0"/>
              <a:t>或可信度說明。</a:t>
            </a:r>
            <a:endParaRPr lang="en-US" sz="1600" b="1" i="1" dirty="0" smtClean="0"/>
          </a:p>
          <a:p>
            <a:pPr marL="365125" indent="-349250">
              <a:buClrTx/>
              <a:buFont typeface="+mj-lt"/>
              <a:buAutoNum type="arabicPeriod"/>
            </a:pPr>
            <a:r>
              <a:rPr lang="en-US" sz="1600" b="1" dirty="0"/>
              <a:t>專案文件更新 </a:t>
            </a:r>
            <a:r>
              <a:rPr lang="en-US" sz="1600" b="1" i="1" dirty="0"/>
              <a:t>Project Documents </a:t>
            </a:r>
            <a:r>
              <a:rPr lang="en-US" sz="1600" b="1" i="1" dirty="0" smtClean="0"/>
              <a:t>Updates</a:t>
            </a:r>
            <a:r>
              <a:rPr lang="zh-TW" altLang="en-US" sz="1600" b="1" i="1" dirty="0" smtClean="0"/>
              <a:t> </a:t>
            </a:r>
            <a:r>
              <a:rPr lang="mr-IN" altLang="zh-TW" sz="1600" dirty="0"/>
              <a:t> </a:t>
            </a:r>
            <a:r>
              <a:rPr lang="mr-IN" altLang="zh-TW" sz="1600" dirty="0" smtClean="0"/>
              <a:t>–</a:t>
            </a:r>
            <a:r>
              <a:rPr lang="en-US" altLang="zh-TW" sz="1600" dirty="0" smtClean="0"/>
              <a:t> </a:t>
            </a:r>
            <a:r>
              <a:rPr lang="zh-TW" altLang="en-US" sz="1600" dirty="0" smtClean="0"/>
              <a:t>可能需要更新的文件，如風險</a:t>
            </a:r>
            <a:r>
              <a:rPr lang="zh-TW" altLang="en-US" sz="1600" dirty="0"/>
              <a:t>登錄表</a:t>
            </a:r>
            <a:r>
              <a:rPr lang="zh-TW" altLang="en-US" sz="1600" dirty="0" smtClean="0"/>
              <a:t>。</a:t>
            </a:r>
            <a:endParaRPr lang="en-US" sz="1600" b="1"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157</a:t>
            </a:fld>
            <a:endParaRPr lang="en" dirty="0">
              <a:solidFill>
                <a:schemeClr val="bg1"/>
              </a:solidFill>
            </a:endParaRPr>
          </a:p>
        </p:txBody>
      </p:sp>
    </p:spTree>
    <p:extLst>
      <p:ext uri="{BB962C8B-B14F-4D97-AF65-F5344CB8AC3E}">
        <p14:creationId xmlns:p14="http://schemas.microsoft.com/office/powerpoint/2010/main" val="191116316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7.3 Determine Budget</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158</a:t>
            </a:fld>
            <a:endParaRPr lang="en" dirty="0">
              <a:solidFill>
                <a:schemeClr val="bg1"/>
              </a:solidFill>
            </a:endParaRPr>
          </a:p>
        </p:txBody>
      </p:sp>
      <p:sp>
        <p:nvSpPr>
          <p:cNvPr id="5" name="Rectangle 4"/>
          <p:cNvSpPr/>
          <p:nvPr/>
        </p:nvSpPr>
        <p:spPr>
          <a:xfrm>
            <a:off x="1104900" y="1351518"/>
            <a:ext cx="6724500" cy="523220"/>
          </a:xfrm>
          <a:prstGeom prst="rect">
            <a:avLst/>
          </a:prstGeom>
        </p:spPr>
        <p:txBody>
          <a:bodyPr wrap="square">
            <a:spAutoFit/>
          </a:bodyPr>
          <a:lstStyle/>
          <a:p>
            <a:r>
              <a:rPr lang="en-US" b="1" dirty="0">
                <a:latin typeface="HelveticaNeue" charset="0"/>
              </a:rPr>
              <a:t>7.3 Determine </a:t>
            </a:r>
            <a:r>
              <a:rPr lang="en-US" b="1" dirty="0" smtClean="0">
                <a:latin typeface="HelveticaNeue" charset="0"/>
              </a:rPr>
              <a:t>Budget </a:t>
            </a:r>
            <a:r>
              <a:rPr lang="en-US" dirty="0" smtClean="0">
                <a:latin typeface="HelveticaNeue" charset="0"/>
              </a:rPr>
              <a:t>—</a:t>
            </a:r>
            <a:r>
              <a:rPr lang="en-US" dirty="0">
                <a:latin typeface="HelveticaNeue" charset="0"/>
              </a:rPr>
              <a:t>The process of aggregating the estimated costs of individual activities or work packages to establish an authorized cost baseline.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900" y="2057400"/>
            <a:ext cx="7048500" cy="2374900"/>
          </a:xfrm>
          <a:prstGeom prst="rect">
            <a:avLst/>
          </a:prstGeom>
        </p:spPr>
      </p:pic>
    </p:spTree>
    <p:extLst>
      <p:ext uri="{BB962C8B-B14F-4D97-AF65-F5344CB8AC3E}">
        <p14:creationId xmlns:p14="http://schemas.microsoft.com/office/powerpoint/2010/main" val="17452809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Determine Budget Data </a:t>
            </a:r>
            <a:r>
              <a:rPr lang="en-US" altLang="en-US" dirty="0"/>
              <a:t>Flow</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159</a:t>
            </a:fld>
            <a:endParaRPr lang="en"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069" y="1025175"/>
            <a:ext cx="4414162" cy="3819175"/>
          </a:xfrm>
          <a:prstGeom prst="rect">
            <a:avLst/>
          </a:prstGeom>
        </p:spPr>
      </p:pic>
    </p:spTree>
    <p:extLst>
      <p:ext uri="{BB962C8B-B14F-4D97-AF65-F5344CB8AC3E}">
        <p14:creationId xmlns:p14="http://schemas.microsoft.com/office/powerpoint/2010/main" val="1236413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1104900" y="276075"/>
            <a:ext cx="6724500" cy="749100"/>
          </a:xfrm>
          <a:prstGeom prst="rect">
            <a:avLst/>
          </a:prstGeom>
        </p:spPr>
        <p:txBody>
          <a:bodyPr lIns="91425" tIns="91425" rIns="91425" bIns="91425" anchor="ctr" anchorCtr="0">
            <a:noAutofit/>
          </a:bodyPr>
          <a:lstStyle/>
          <a:p>
            <a:pPr lvl="0"/>
            <a:r>
              <a:rPr lang="en-US" altLang="zh-TW" dirty="0" smtClean="0"/>
              <a:t>Project Stakeholders </a:t>
            </a:r>
            <a:r>
              <a:rPr lang="zh-TW" altLang="en-US" dirty="0" smtClean="0"/>
              <a:t>專案利害關係人</a:t>
            </a:r>
            <a:endParaRPr lang="en" dirty="0"/>
          </a:p>
        </p:txBody>
      </p:sp>
      <p:sp>
        <p:nvSpPr>
          <p:cNvPr id="254" name="Shape 254"/>
          <p:cNvSpPr txBox="1">
            <a:spLocks noGrp="1"/>
          </p:cNvSpPr>
          <p:nvPr>
            <p:ph type="body" idx="1"/>
          </p:nvPr>
        </p:nvSpPr>
        <p:spPr>
          <a:xfrm>
            <a:off x="1104900" y="1376750"/>
            <a:ext cx="2423100" cy="1645800"/>
          </a:xfrm>
          <a:prstGeom prst="rect">
            <a:avLst/>
          </a:prstGeom>
        </p:spPr>
        <p:txBody>
          <a:bodyPr lIns="91425" tIns="91425" rIns="91425" bIns="91425" anchor="t" anchorCtr="0">
            <a:noAutofit/>
          </a:bodyPr>
          <a:lstStyle/>
          <a:p>
            <a:pPr lvl="0">
              <a:buNone/>
            </a:pPr>
            <a:r>
              <a:rPr lang="en-US" altLang="zh-TW" b="1" dirty="0" smtClean="0"/>
              <a:t>Sponsor</a:t>
            </a:r>
            <a:r>
              <a:rPr lang="en-US" b="1" dirty="0" smtClean="0"/>
              <a:t> </a:t>
            </a:r>
          </a:p>
          <a:p>
            <a:pPr lvl="0">
              <a:buNone/>
            </a:pPr>
            <a:r>
              <a:rPr lang="zh-TW" altLang="en-US" b="1" dirty="0" smtClean="0"/>
              <a:t>贊助者</a:t>
            </a:r>
            <a:r>
              <a:rPr lang="en-US" altLang="zh-TW" b="1" dirty="0" smtClean="0"/>
              <a:t> </a:t>
            </a:r>
          </a:p>
          <a:p>
            <a:pPr lvl="0">
              <a:buNone/>
            </a:pPr>
            <a:r>
              <a:rPr lang="zh-TW" altLang="en-US" sz="1200" dirty="0" smtClean="0"/>
              <a:t>為專案付錢的人，提供資源與支持，並為最終成敗負責的個人或團體。</a:t>
            </a:r>
            <a:endParaRPr lang="en" sz="1200" dirty="0"/>
          </a:p>
        </p:txBody>
      </p:sp>
      <p:sp>
        <p:nvSpPr>
          <p:cNvPr id="255" name="Shape 255"/>
          <p:cNvSpPr txBox="1">
            <a:spLocks noGrp="1"/>
          </p:cNvSpPr>
          <p:nvPr>
            <p:ph type="body" idx="2"/>
          </p:nvPr>
        </p:nvSpPr>
        <p:spPr>
          <a:xfrm>
            <a:off x="3652187" y="1376750"/>
            <a:ext cx="2423100" cy="1645800"/>
          </a:xfrm>
          <a:prstGeom prst="rect">
            <a:avLst/>
          </a:prstGeom>
        </p:spPr>
        <p:txBody>
          <a:bodyPr lIns="91425" tIns="91425" rIns="91425" bIns="91425" anchor="t" anchorCtr="0">
            <a:noAutofit/>
          </a:bodyPr>
          <a:lstStyle/>
          <a:p>
            <a:pPr lvl="0">
              <a:buNone/>
            </a:pPr>
            <a:r>
              <a:rPr lang="en-US" altLang="zh-TW" b="1" dirty="0" err="1" smtClean="0"/>
              <a:t>Costomers</a:t>
            </a:r>
            <a:r>
              <a:rPr lang="en-US" altLang="zh-TW" b="1" dirty="0" smtClean="0"/>
              <a:t>/Users</a:t>
            </a:r>
            <a:r>
              <a:rPr lang="zh-TW" altLang="en-US" b="1" dirty="0" smtClean="0"/>
              <a:t> </a:t>
            </a:r>
            <a:endParaRPr lang="en-US" altLang="zh-TW" b="1" dirty="0"/>
          </a:p>
          <a:p>
            <a:pPr lvl="0">
              <a:buNone/>
            </a:pPr>
            <a:r>
              <a:rPr lang="zh-TW" altLang="en-US" b="1" dirty="0" smtClean="0"/>
              <a:t>客戶／使用者</a:t>
            </a:r>
            <a:endParaRPr lang="en" b="1" dirty="0"/>
          </a:p>
          <a:p>
            <a:pPr lvl="0">
              <a:buNone/>
            </a:pPr>
            <a:r>
              <a:rPr lang="zh-TW" altLang="en-US" sz="1200" dirty="0" smtClean="0"/>
              <a:t>客戶是獲得專案產品的實體，而使用者時專案產品的直接使用者。</a:t>
            </a:r>
            <a:endParaRPr lang="en" sz="1200" dirty="0"/>
          </a:p>
        </p:txBody>
      </p:sp>
      <p:sp>
        <p:nvSpPr>
          <p:cNvPr id="256" name="Shape 256"/>
          <p:cNvSpPr txBox="1">
            <a:spLocks noGrp="1"/>
          </p:cNvSpPr>
          <p:nvPr>
            <p:ph type="body" idx="3"/>
          </p:nvPr>
        </p:nvSpPr>
        <p:spPr>
          <a:xfrm>
            <a:off x="6199475" y="1376750"/>
            <a:ext cx="2423100" cy="1645800"/>
          </a:xfrm>
          <a:prstGeom prst="rect">
            <a:avLst/>
          </a:prstGeom>
        </p:spPr>
        <p:txBody>
          <a:bodyPr lIns="91425" tIns="91425" rIns="91425" bIns="91425" anchor="t" anchorCtr="0">
            <a:noAutofit/>
          </a:bodyPr>
          <a:lstStyle/>
          <a:p>
            <a:pPr lvl="0">
              <a:buNone/>
            </a:pPr>
            <a:r>
              <a:rPr lang="en-US" altLang="zh-TW" b="1" dirty="0" smtClean="0"/>
              <a:t>Business</a:t>
            </a:r>
            <a:r>
              <a:rPr lang="zh-TW" altLang="en-US" b="1" dirty="0" smtClean="0"/>
              <a:t> </a:t>
            </a:r>
            <a:r>
              <a:rPr lang="en-US" altLang="zh-TW" b="1" dirty="0" smtClean="0"/>
              <a:t>Partners</a:t>
            </a:r>
            <a:r>
              <a:rPr lang="zh-TW" altLang="en-US" b="1" dirty="0" smtClean="0"/>
              <a:t> </a:t>
            </a:r>
            <a:endParaRPr lang="en-US" altLang="zh-TW" b="1" dirty="0" smtClean="0"/>
          </a:p>
          <a:p>
            <a:pPr lvl="0">
              <a:buNone/>
            </a:pPr>
            <a:r>
              <a:rPr lang="zh-TW" altLang="en-US" b="1" dirty="0" smtClean="0"/>
              <a:t>商業夥伴</a:t>
            </a:r>
            <a:endParaRPr lang="en" b="1" dirty="0"/>
          </a:p>
          <a:p>
            <a:pPr lvl="0">
              <a:buNone/>
            </a:pPr>
            <a:r>
              <a:rPr lang="zh-TW" altLang="en-US" sz="1200" dirty="0" smtClean="0"/>
              <a:t>與企業有特殊關係的外部組織，提供特殊的專業技術或擔任特定的角色。</a:t>
            </a:r>
            <a:r>
              <a:rPr lang="en" sz="1200" dirty="0" smtClean="0"/>
              <a:t> </a:t>
            </a:r>
            <a:endParaRPr lang="en" sz="1200" dirty="0"/>
          </a:p>
          <a:p>
            <a:pPr lvl="0" rtl="0">
              <a:spcBef>
                <a:spcPts val="0"/>
              </a:spcBef>
              <a:buNone/>
            </a:pPr>
            <a:endParaRPr sz="1200" dirty="0"/>
          </a:p>
        </p:txBody>
      </p:sp>
      <p:sp>
        <p:nvSpPr>
          <p:cNvPr id="257" name="Shape 257"/>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16</a:t>
            </a:fld>
            <a:endParaRPr lang="en" dirty="0">
              <a:solidFill>
                <a:schemeClr val="bg1"/>
              </a:solidFill>
            </a:endParaRPr>
          </a:p>
        </p:txBody>
      </p:sp>
      <p:sp>
        <p:nvSpPr>
          <p:cNvPr id="258" name="Shape 258"/>
          <p:cNvSpPr txBox="1">
            <a:spLocks noGrp="1"/>
          </p:cNvSpPr>
          <p:nvPr>
            <p:ph type="body" idx="1"/>
          </p:nvPr>
        </p:nvSpPr>
        <p:spPr>
          <a:xfrm>
            <a:off x="1104900" y="2976950"/>
            <a:ext cx="2423100" cy="1645800"/>
          </a:xfrm>
          <a:prstGeom prst="rect">
            <a:avLst/>
          </a:prstGeom>
        </p:spPr>
        <p:txBody>
          <a:bodyPr lIns="91425" tIns="91425" rIns="91425" bIns="91425" anchor="t" anchorCtr="0">
            <a:noAutofit/>
          </a:bodyPr>
          <a:lstStyle/>
          <a:p>
            <a:pPr lvl="0">
              <a:buNone/>
            </a:pPr>
            <a:r>
              <a:rPr lang="en-US" altLang="zh-TW" b="1" dirty="0" smtClean="0"/>
              <a:t>Sellers</a:t>
            </a:r>
            <a:r>
              <a:rPr lang="zh-TW" altLang="en-US" b="1" dirty="0" smtClean="0"/>
              <a:t> </a:t>
            </a:r>
            <a:endParaRPr lang="en-US" altLang="zh-TW" b="1" dirty="0" smtClean="0"/>
          </a:p>
          <a:p>
            <a:pPr lvl="0">
              <a:buNone/>
            </a:pPr>
            <a:r>
              <a:rPr lang="zh-TW" altLang="en-US" b="1" smtClean="0"/>
              <a:t>賣方</a:t>
            </a:r>
            <a:endParaRPr lang="en" b="1" dirty="0"/>
          </a:p>
          <a:p>
            <a:pPr lvl="0">
              <a:buNone/>
            </a:pPr>
            <a:r>
              <a:rPr lang="zh-TW" altLang="en-US" sz="1200" dirty="0" smtClean="0"/>
              <a:t>根據合約協議來提供專案所需的零件或服務的外部公司。</a:t>
            </a:r>
            <a:endParaRPr lang="en" sz="1200" dirty="0"/>
          </a:p>
        </p:txBody>
      </p:sp>
      <p:sp>
        <p:nvSpPr>
          <p:cNvPr id="259" name="Shape 259"/>
          <p:cNvSpPr txBox="1">
            <a:spLocks noGrp="1"/>
          </p:cNvSpPr>
          <p:nvPr>
            <p:ph type="body" idx="2"/>
          </p:nvPr>
        </p:nvSpPr>
        <p:spPr>
          <a:xfrm>
            <a:off x="3652187" y="2976950"/>
            <a:ext cx="2423100" cy="1645800"/>
          </a:xfrm>
          <a:prstGeom prst="rect">
            <a:avLst/>
          </a:prstGeom>
        </p:spPr>
        <p:txBody>
          <a:bodyPr lIns="91425" tIns="91425" rIns="91425" bIns="91425" anchor="t" anchorCtr="0">
            <a:noAutofit/>
          </a:bodyPr>
          <a:lstStyle/>
          <a:p>
            <a:pPr lvl="0">
              <a:buNone/>
            </a:pPr>
            <a:r>
              <a:rPr lang="en-US" altLang="zh-TW" b="1" dirty="0" smtClean="0"/>
              <a:t>Organization</a:t>
            </a:r>
            <a:r>
              <a:rPr lang="zh-TW" altLang="en-US" b="1" dirty="0" smtClean="0"/>
              <a:t> </a:t>
            </a:r>
            <a:r>
              <a:rPr lang="en-US" altLang="zh-TW" b="1" dirty="0" smtClean="0"/>
              <a:t>Groups</a:t>
            </a:r>
          </a:p>
          <a:p>
            <a:pPr lvl="0">
              <a:buNone/>
            </a:pPr>
            <a:r>
              <a:rPr lang="zh-TW" altLang="en-US" b="1" dirty="0" smtClean="0"/>
              <a:t>組織群組</a:t>
            </a:r>
            <a:endParaRPr lang="en-US" altLang="zh-TW" b="1" dirty="0" smtClean="0"/>
          </a:p>
          <a:p>
            <a:pPr lvl="0">
              <a:buNone/>
            </a:pPr>
            <a:r>
              <a:rPr lang="zh-TW" altLang="en-US" sz="1200" dirty="0" smtClean="0"/>
              <a:t>影響專案的內部利害關係人，例如市場銷售、人力資源、法務、財務、製造及客服。</a:t>
            </a:r>
            <a:endParaRPr lang="en" sz="1200" dirty="0"/>
          </a:p>
        </p:txBody>
      </p:sp>
      <p:sp>
        <p:nvSpPr>
          <p:cNvPr id="260" name="Shape 260"/>
          <p:cNvSpPr txBox="1">
            <a:spLocks noGrp="1"/>
          </p:cNvSpPr>
          <p:nvPr>
            <p:ph type="body" idx="3"/>
          </p:nvPr>
        </p:nvSpPr>
        <p:spPr>
          <a:xfrm>
            <a:off x="6199475" y="2976950"/>
            <a:ext cx="2423100" cy="1645800"/>
          </a:xfrm>
          <a:prstGeom prst="rect">
            <a:avLst/>
          </a:prstGeom>
        </p:spPr>
        <p:txBody>
          <a:bodyPr lIns="91425" tIns="91425" rIns="91425" bIns="91425" anchor="t" anchorCtr="0">
            <a:noAutofit/>
          </a:bodyPr>
          <a:lstStyle/>
          <a:p>
            <a:pPr lvl="0">
              <a:buNone/>
            </a:pPr>
            <a:r>
              <a:rPr lang="en-US" altLang="zh-TW" b="1" dirty="0" smtClean="0"/>
              <a:t>Functional</a:t>
            </a:r>
            <a:r>
              <a:rPr lang="zh-TW" altLang="en-US" b="1" dirty="0" smtClean="0"/>
              <a:t> </a:t>
            </a:r>
            <a:r>
              <a:rPr lang="en-US" altLang="zh-TW" b="1" dirty="0" smtClean="0"/>
              <a:t>Manager</a:t>
            </a:r>
          </a:p>
          <a:p>
            <a:pPr lvl="0">
              <a:buNone/>
            </a:pPr>
            <a:r>
              <a:rPr lang="zh-TW" altLang="en-US" b="1" dirty="0" smtClean="0"/>
              <a:t>部門經理</a:t>
            </a:r>
            <a:endParaRPr lang="en-US" altLang="zh-TW" b="1" dirty="0" smtClean="0"/>
          </a:p>
          <a:p>
            <a:pPr lvl="0">
              <a:buNone/>
            </a:pPr>
            <a:r>
              <a:rPr lang="zh-TW" altLang="en-US" sz="1200" dirty="0" smtClean="0"/>
              <a:t>部門經理提供相關領域的專業知識，讓你的專案得以順利進行。</a:t>
            </a:r>
            <a:r>
              <a:rPr lang="en" sz="1200" dirty="0" smtClean="0"/>
              <a:t> </a:t>
            </a:r>
            <a:endParaRPr lang="en" sz="1200" dirty="0"/>
          </a:p>
          <a:p>
            <a:pPr lvl="0" rtl="0">
              <a:spcBef>
                <a:spcPts val="0"/>
              </a:spcBef>
              <a:buNone/>
            </a:pPr>
            <a:endParaRPr sz="1200" dirty="0"/>
          </a:p>
        </p:txBody>
      </p:sp>
    </p:spTree>
    <p:extLst>
      <p:ext uri="{BB962C8B-B14F-4D97-AF65-F5344CB8AC3E}">
        <p14:creationId xmlns:p14="http://schemas.microsoft.com/office/powerpoint/2010/main" val="103380373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Determine </a:t>
            </a:r>
            <a:r>
              <a:rPr lang="en-US" altLang="en-US" dirty="0" smtClean="0"/>
              <a:t>Budget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574411" cy="3936855"/>
          </a:xfrm>
        </p:spPr>
        <p:txBody>
          <a:bodyPr/>
          <a:lstStyle/>
          <a:p>
            <a:r>
              <a:rPr lang="en-US" altLang="zh-TW" sz="1600" dirty="0" smtClean="0"/>
              <a:t>Inputs</a:t>
            </a:r>
          </a:p>
          <a:p>
            <a:pPr marL="527050" lvl="1" indent="-342900">
              <a:buClr>
                <a:schemeClr val="tx1"/>
              </a:buClr>
              <a:buFont typeface="+mj-lt"/>
              <a:buAutoNum type="arabicPeriod"/>
            </a:pPr>
            <a:r>
              <a:rPr lang="en-US" sz="1600" b="1" dirty="0"/>
              <a:t>成本管理計畫書 </a:t>
            </a:r>
            <a:r>
              <a:rPr lang="en-US" sz="1600" b="1" i="1" dirty="0"/>
              <a:t>Cost Management </a:t>
            </a:r>
            <a:r>
              <a:rPr lang="en-US" sz="1600" b="1" i="1" dirty="0" smtClean="0"/>
              <a:t>Plan</a:t>
            </a:r>
            <a:r>
              <a:rPr lang="zh-TW" altLang="en-US" sz="1600" b="1" i="1" dirty="0" smtClean="0"/>
              <a:t> </a:t>
            </a:r>
            <a:r>
              <a:rPr lang="mr-IN" altLang="zh-TW" sz="1600" dirty="0" smtClean="0"/>
              <a:t>–</a:t>
            </a:r>
            <a:r>
              <a:rPr lang="zh-TW" altLang="en-US" sz="1600" dirty="0" smtClean="0"/>
              <a:t> 提供</a:t>
            </a:r>
            <a:r>
              <a:rPr lang="zh-TW" altLang="en-US" sz="1600" dirty="0"/>
              <a:t>專案成本如何管理及控制，包含估算成本的方法及其準確度</a:t>
            </a:r>
            <a:r>
              <a:rPr lang="zh-TW" altLang="en-US" sz="1600" dirty="0" smtClean="0"/>
              <a:t> 。</a:t>
            </a:r>
            <a:endParaRPr lang="en-US" altLang="zh-TW" sz="1600" dirty="0"/>
          </a:p>
          <a:p>
            <a:pPr marL="527050" lvl="1" indent="-342900">
              <a:buClrTx/>
              <a:buFont typeface="+mj-lt"/>
              <a:buAutoNum type="arabicPeriod"/>
            </a:pPr>
            <a:r>
              <a:rPr lang="en-US" sz="1600" b="1" dirty="0" smtClean="0"/>
              <a:t>範疇基準</a:t>
            </a:r>
            <a:r>
              <a:rPr lang="en-US" sz="1600" b="1" dirty="0"/>
              <a:t> </a:t>
            </a:r>
            <a:r>
              <a:rPr lang="en-US" sz="1600" b="1" i="1" dirty="0"/>
              <a:t>Scope </a:t>
            </a:r>
            <a:r>
              <a:rPr lang="en-US" sz="1600" b="1" i="1" dirty="0" smtClean="0"/>
              <a:t>Baseline</a:t>
            </a:r>
            <a:r>
              <a:rPr lang="mr-IN" altLang="zh-TW" sz="1600" dirty="0"/>
              <a:t> –</a:t>
            </a:r>
            <a:r>
              <a:rPr lang="zh-TW" altLang="en-US" sz="1600" dirty="0"/>
              <a:t> </a:t>
            </a:r>
            <a:r>
              <a:rPr lang="zh-TW" altLang="en-US" sz="1600" dirty="0" smtClean="0"/>
              <a:t>列出專案所有的交付物與目標，包括</a:t>
            </a:r>
            <a:r>
              <a:rPr lang="en-US" sz="1600" dirty="0" smtClean="0"/>
              <a:t>專案範疇說明</a:t>
            </a:r>
            <a:r>
              <a:rPr lang="en-US" sz="1600" dirty="0"/>
              <a:t>(Project scope </a:t>
            </a:r>
            <a:r>
              <a:rPr lang="en-US" sz="1600" dirty="0" smtClean="0"/>
              <a:t>statement), 工作分解結構</a:t>
            </a:r>
            <a:r>
              <a:rPr lang="en-US" sz="1600" dirty="0"/>
              <a:t>(Work breakdown </a:t>
            </a:r>
            <a:r>
              <a:rPr lang="en-US" sz="1600" dirty="0" smtClean="0"/>
              <a:t>structure), 工作分解結構說明表</a:t>
            </a:r>
            <a:r>
              <a:rPr lang="en-US" sz="1600" dirty="0"/>
              <a:t>(WBS dictionary</a:t>
            </a:r>
            <a:r>
              <a:rPr lang="en-US" sz="1600" dirty="0" smtClean="0"/>
              <a:t>)。</a:t>
            </a:r>
          </a:p>
          <a:p>
            <a:pPr marL="527050" lvl="1" indent="-342900">
              <a:buClrTx/>
              <a:buFont typeface="+mj-lt"/>
              <a:buAutoNum type="arabicPeriod"/>
            </a:pPr>
            <a:r>
              <a:rPr lang="en-US" sz="1600" b="1" dirty="0"/>
              <a:t>活動成本估計值 </a:t>
            </a:r>
            <a:r>
              <a:rPr lang="en-US" sz="1600" b="1" i="1" dirty="0"/>
              <a:t>Activity Cost </a:t>
            </a:r>
            <a:r>
              <a:rPr lang="en-US" sz="1600" b="1" i="1" dirty="0" smtClean="0"/>
              <a:t>Estimates</a:t>
            </a:r>
            <a:r>
              <a:rPr lang="zh-TW" altLang="en-US" sz="1600" b="1" i="1" dirty="0"/>
              <a:t> </a:t>
            </a:r>
            <a:r>
              <a:rPr lang="mr-IN" altLang="zh-TW" sz="1600" dirty="0" smtClean="0"/>
              <a:t>–</a:t>
            </a:r>
            <a:r>
              <a:rPr lang="zh-TW" altLang="en-US" sz="1600" dirty="0" smtClean="0"/>
              <a:t> 提供每個工作</a:t>
            </a:r>
            <a:r>
              <a:rPr lang="zh-TW" altLang="en-US" sz="1600" dirty="0"/>
              <a:t>包的成本估計值</a:t>
            </a:r>
            <a:r>
              <a:rPr lang="zh-TW" altLang="en-US" sz="1600" dirty="0" smtClean="0"/>
              <a:t>。</a:t>
            </a:r>
            <a:endParaRPr lang="en-US" sz="1600" b="1" i="1" dirty="0" smtClean="0"/>
          </a:p>
          <a:p>
            <a:pPr marL="527050" lvl="1" indent="-342900">
              <a:buClrTx/>
              <a:buFont typeface="+mj-lt"/>
              <a:buAutoNum type="arabicPeriod"/>
            </a:pPr>
            <a:r>
              <a:rPr lang="en-US" sz="1600" b="1" dirty="0"/>
              <a:t>估算基礎 </a:t>
            </a:r>
            <a:r>
              <a:rPr lang="en-US" sz="1600" b="1" i="1" dirty="0"/>
              <a:t>Basis of </a:t>
            </a:r>
            <a:r>
              <a:rPr lang="en-US" sz="1600" b="1" i="1" dirty="0" smtClean="0"/>
              <a:t>Estimates</a:t>
            </a:r>
            <a:r>
              <a:rPr lang="zh-TW" altLang="en-US" sz="1600" b="1" i="1" dirty="0"/>
              <a:t> </a:t>
            </a:r>
            <a:r>
              <a:rPr lang="mr-IN" altLang="zh-TW" sz="1600" dirty="0" smtClean="0"/>
              <a:t>–</a:t>
            </a:r>
            <a:r>
              <a:rPr lang="zh-TW" altLang="en-US" sz="1600" dirty="0" smtClean="0"/>
              <a:t> 成本</a:t>
            </a:r>
            <a:r>
              <a:rPr lang="zh-TW" altLang="en-US" sz="1600" dirty="0"/>
              <a:t>估算所依據的文件</a:t>
            </a:r>
            <a:r>
              <a:rPr lang="zh-TW" altLang="en-US" sz="1600" dirty="0" smtClean="0"/>
              <a:t>。</a:t>
            </a:r>
            <a:endParaRPr lang="en-US" sz="1600" b="1" i="1" dirty="0" smtClean="0"/>
          </a:p>
          <a:p>
            <a:pPr marL="527050" lvl="1" indent="-342900">
              <a:buClrTx/>
              <a:buFont typeface="+mj-lt"/>
              <a:buAutoNum type="arabicPeriod"/>
            </a:pPr>
            <a:r>
              <a:rPr lang="en-US" sz="1600" b="1" dirty="0"/>
              <a:t>專案時程 </a:t>
            </a:r>
            <a:r>
              <a:rPr lang="en-US" sz="1600" b="1" i="1" dirty="0"/>
              <a:t>Project </a:t>
            </a:r>
            <a:r>
              <a:rPr lang="en-US" sz="1600" b="1" i="1" dirty="0" smtClean="0"/>
              <a:t>Schedule</a:t>
            </a:r>
            <a:r>
              <a:rPr lang="mr-IN" altLang="zh-TW" sz="1600" dirty="0"/>
              <a:t> –</a:t>
            </a:r>
            <a:r>
              <a:rPr lang="zh-TW" altLang="en-US" sz="1600" dirty="0"/>
              <a:t> </a:t>
            </a:r>
            <a:r>
              <a:rPr lang="zh-TW" altLang="en-US" sz="1600" dirty="0" smtClean="0"/>
              <a:t>提供</a:t>
            </a:r>
            <a:r>
              <a:rPr lang="zh-TW" altLang="en-US" sz="1600" dirty="0"/>
              <a:t>專案工作的資源型態、數量及</a:t>
            </a:r>
            <a:r>
              <a:rPr lang="zh-TW" altLang="en-US" sz="1600" dirty="0" smtClean="0"/>
              <a:t>時數。</a:t>
            </a:r>
            <a:endParaRPr lang="en-US" sz="1600" b="1" i="1" dirty="0" smtClean="0"/>
          </a:p>
          <a:p>
            <a:pPr marL="527050" lvl="1" indent="-342900">
              <a:buClrTx/>
              <a:buFont typeface="+mj-lt"/>
              <a:buAutoNum type="arabicPeriod"/>
            </a:pPr>
            <a:r>
              <a:rPr lang="en-US" sz="1600" b="1" dirty="0"/>
              <a:t>資源行事曆 </a:t>
            </a:r>
            <a:r>
              <a:rPr lang="en-US" sz="1600" b="1" i="1" dirty="0"/>
              <a:t>Resource </a:t>
            </a:r>
            <a:r>
              <a:rPr lang="en-US" sz="1600" b="1" i="1" dirty="0" smtClean="0"/>
              <a:t>Calendars</a:t>
            </a:r>
            <a:r>
              <a:rPr lang="zh-TW" altLang="en-US" sz="1600" b="1" i="1" dirty="0" smtClean="0"/>
              <a:t> </a:t>
            </a:r>
            <a:r>
              <a:rPr lang="mr-IN" altLang="zh-TW" sz="1600" dirty="0" smtClean="0"/>
              <a:t>–</a:t>
            </a:r>
            <a:r>
              <a:rPr lang="zh-TW" altLang="en-US" sz="1600" dirty="0"/>
              <a:t>確切說明專案成員何時</a:t>
            </a:r>
            <a:r>
              <a:rPr lang="zh-TW" altLang="en-US" sz="1600" dirty="0" smtClean="0"/>
              <a:t>有效。</a:t>
            </a:r>
            <a:endParaRPr lang="en-US" sz="1600" b="1" dirty="0" smtClean="0"/>
          </a:p>
          <a:p>
            <a:pPr marL="527050" lvl="1" indent="-342900">
              <a:buClrTx/>
              <a:buFont typeface="+mj-lt"/>
              <a:buAutoNum type="arabicPeriod"/>
            </a:pPr>
            <a:r>
              <a:rPr lang="en-US" sz="1600" b="1" dirty="0" smtClean="0"/>
              <a:t>風險登錄表</a:t>
            </a:r>
            <a:r>
              <a:rPr lang="en-US" sz="1600" b="1" dirty="0"/>
              <a:t> </a:t>
            </a:r>
            <a:r>
              <a:rPr lang="en-US" sz="1600" b="1" i="1" dirty="0"/>
              <a:t>Risk </a:t>
            </a:r>
            <a:r>
              <a:rPr lang="en-US" sz="1600" b="1" i="1" dirty="0" smtClean="0"/>
              <a:t>Register</a:t>
            </a:r>
            <a:r>
              <a:rPr lang="mr-IN" altLang="zh-TW" sz="1600" dirty="0"/>
              <a:t> –</a:t>
            </a:r>
            <a:r>
              <a:rPr lang="zh-TW" altLang="en-US" sz="1600" dirty="0"/>
              <a:t> </a:t>
            </a:r>
            <a:r>
              <a:rPr lang="zh-TW" altLang="en-US" sz="1600" dirty="0" smtClean="0"/>
              <a:t>提供</a:t>
            </a:r>
            <a:r>
              <a:rPr lang="zh-TW" altLang="en-US" sz="1600" dirty="0"/>
              <a:t>風險回應</a:t>
            </a:r>
            <a:r>
              <a:rPr lang="zh-TW" altLang="en-US" sz="1600" dirty="0" smtClean="0"/>
              <a:t>成本。</a:t>
            </a:r>
            <a:endParaRPr lang="en-US" altLang="zh-TW" sz="1600" dirty="0" smtClean="0"/>
          </a:p>
          <a:p>
            <a:pPr marL="527050" lvl="1" indent="-342900">
              <a:buClrTx/>
              <a:buFont typeface="+mj-lt"/>
              <a:buAutoNum type="arabicPeriod"/>
            </a:pPr>
            <a:r>
              <a:rPr lang="en-US" sz="1600" b="1" dirty="0"/>
              <a:t>協議 </a:t>
            </a:r>
            <a:r>
              <a:rPr lang="en-US" sz="1600" b="1" i="1" dirty="0" smtClean="0"/>
              <a:t>Agreements -</a:t>
            </a:r>
            <a:r>
              <a:rPr lang="zh-TW" altLang="en-US" sz="1600" dirty="0"/>
              <a:t>提供</a:t>
            </a:r>
            <a:r>
              <a:rPr lang="zh-TW" altLang="en-US" sz="1600" dirty="0" smtClean="0"/>
              <a:t>協議</a:t>
            </a:r>
            <a:r>
              <a:rPr lang="zh-TW" altLang="en-US" sz="1600" dirty="0"/>
              <a:t>資訊，及已採購或即將採購產品、服務或成果的成本。</a:t>
            </a:r>
            <a:endParaRPr lang="en-US" altLang="zh-TW" sz="1600" dirty="0"/>
          </a:p>
          <a:p>
            <a:pPr marL="527050" lvl="1" indent="-342900">
              <a:buClr>
                <a:schemeClr val="tx1"/>
              </a:buClr>
              <a:buFont typeface="+mj-lt"/>
              <a:buAutoNum type="arabicPeriod"/>
            </a:pPr>
            <a:r>
              <a:rPr lang="zh-TW" altLang="en-US" sz="1600" b="1" dirty="0" smtClean="0"/>
              <a:t>組織流程資產 </a:t>
            </a:r>
            <a:r>
              <a:rPr lang="mr-IN" altLang="zh-TW" sz="1600" dirty="0" smtClean="0"/>
              <a:t>–</a:t>
            </a:r>
            <a:r>
              <a:rPr lang="zh-TW" altLang="en-US" sz="1600" dirty="0" smtClean="0"/>
              <a:t>提供</a:t>
            </a:r>
            <a:r>
              <a:rPr lang="zh-TW" altLang="en-US" sz="1600" dirty="0"/>
              <a:t>組織的標準流程、政策及角色</a:t>
            </a:r>
            <a:r>
              <a:rPr lang="zh-TW" altLang="en-US" sz="1600" dirty="0" smtClean="0"/>
              <a:t>描述、</a:t>
            </a:r>
            <a:r>
              <a:rPr lang="zh-TW" altLang="en-US" sz="1600" dirty="0"/>
              <a:t>成本估算政策，範本</a:t>
            </a:r>
            <a:r>
              <a:rPr lang="zh-TW" altLang="en-US" sz="1600" dirty="0" smtClean="0"/>
              <a:t>、範本和表單、歷史</a:t>
            </a:r>
            <a:r>
              <a:rPr lang="zh-TW" altLang="en-US" sz="1600" dirty="0"/>
              <a:t>資料及經驗學習等。</a:t>
            </a:r>
            <a:endParaRPr lang="en-US" sz="1600" dirty="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160</a:t>
            </a:fld>
            <a:endParaRPr lang="en" dirty="0">
              <a:solidFill>
                <a:schemeClr val="bg1"/>
              </a:solidFill>
            </a:endParaRPr>
          </a:p>
        </p:txBody>
      </p:sp>
    </p:spTree>
    <p:extLst>
      <p:ext uri="{BB962C8B-B14F-4D97-AF65-F5344CB8AC3E}">
        <p14:creationId xmlns:p14="http://schemas.microsoft.com/office/powerpoint/2010/main" val="41599974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Determine Budget</a:t>
            </a:r>
            <a:r>
              <a:rPr lang="zh-TW" altLang="en-US" dirty="0" smtClean="0"/>
              <a: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161</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en-US" sz="1600" b="1" dirty="0"/>
              <a:t>成本彙總 </a:t>
            </a:r>
            <a:r>
              <a:rPr lang="en-US" sz="1600" b="1" i="1" dirty="0"/>
              <a:t>Cost </a:t>
            </a:r>
            <a:r>
              <a:rPr lang="en-US" sz="1600" b="1" i="1" dirty="0" smtClean="0"/>
              <a:t>Aggregation</a:t>
            </a:r>
            <a:r>
              <a:rPr lang="mr-IN" altLang="zh-TW" sz="1600" dirty="0"/>
              <a:t> </a:t>
            </a:r>
            <a:r>
              <a:rPr lang="mr-IN" altLang="zh-TW" sz="1600" dirty="0" smtClean="0"/>
              <a:t>–</a:t>
            </a:r>
            <a:r>
              <a:rPr lang="zh-TW" altLang="en-US" sz="1600" dirty="0"/>
              <a:t>將活動估計值累加</a:t>
            </a:r>
            <a:r>
              <a:rPr lang="zh-TW" altLang="en-US" sz="1600" dirty="0" smtClean="0"/>
              <a:t>到</a:t>
            </a:r>
            <a:r>
              <a:rPr lang="en-US" altLang="zh-TW" sz="1600" dirty="0" smtClean="0"/>
              <a:t>WBS</a:t>
            </a:r>
            <a:r>
              <a:rPr lang="zh-TW" altLang="en-US" sz="1600" dirty="0" smtClean="0"/>
              <a:t>裡的控制帳目</a:t>
            </a:r>
            <a:r>
              <a:rPr lang="en-US" altLang="zh-TW" sz="1600" dirty="0" smtClean="0"/>
              <a:t>(control account)</a:t>
            </a:r>
            <a:r>
              <a:rPr lang="zh-TW" altLang="en-US" sz="1600" dirty="0" smtClean="0"/>
              <a:t>，讓你很容易知道專案中每一個工作分項</a:t>
            </a:r>
            <a:r>
              <a:rPr lang="en-US" altLang="zh-TW" sz="1600" dirty="0" smtClean="0"/>
              <a:t>(work package)</a:t>
            </a:r>
            <a:r>
              <a:rPr lang="zh-TW" altLang="en-US" sz="1600" dirty="0" smtClean="0"/>
              <a:t>將花費多少成本。</a:t>
            </a:r>
            <a:endParaRPr lang="en-US" sz="1600" b="1" i="1" dirty="0" smtClean="0"/>
          </a:p>
          <a:p>
            <a:pPr marL="527050" lvl="1" indent="-342900">
              <a:buClrTx/>
              <a:buFont typeface="+mj-lt"/>
              <a:buAutoNum type="arabicPeriod"/>
            </a:pPr>
            <a:r>
              <a:rPr lang="zh-TW" altLang="en-US" sz="1600" b="1" dirty="0"/>
              <a:t>預備金</a:t>
            </a:r>
            <a:r>
              <a:rPr lang="en-US" sz="1600" b="1" dirty="0"/>
              <a:t>分析 </a:t>
            </a:r>
            <a:r>
              <a:rPr lang="en-US" sz="1600" b="1" i="1" dirty="0"/>
              <a:t>Reserve Analysis</a:t>
            </a:r>
            <a:r>
              <a:rPr lang="mr-IN" altLang="zh-TW" sz="1600" dirty="0"/>
              <a:t> –</a:t>
            </a:r>
            <a:r>
              <a:rPr lang="zh-TW" altLang="en-US" sz="1600" dirty="0"/>
              <a:t> </a:t>
            </a:r>
            <a:r>
              <a:rPr lang="zh-TW" altLang="en-US" sz="1600" dirty="0" smtClean="0"/>
              <a:t>評估風險時，預留</a:t>
            </a:r>
            <a:r>
              <a:rPr lang="zh-TW" altLang="en-US" sz="1600" dirty="0"/>
              <a:t>一些錢</a:t>
            </a:r>
            <a:r>
              <a:rPr lang="zh-TW" altLang="en-US" sz="1600" dirty="0" smtClean="0"/>
              <a:t>，處理可能出現的任何問題。</a:t>
            </a:r>
            <a:endParaRPr lang="en-US" altLang="zh-TW" sz="1600" b="1" dirty="0"/>
          </a:p>
          <a:p>
            <a:pPr marL="527050" lvl="1" indent="-342900">
              <a:buClrTx/>
              <a:buFont typeface="+mj-lt"/>
              <a:buAutoNum type="arabicPeriod"/>
            </a:pPr>
            <a:r>
              <a:rPr lang="zh-TW" altLang="en-US" sz="1600" b="1" dirty="0" smtClean="0"/>
              <a:t>專家判斷</a:t>
            </a:r>
            <a:r>
              <a:rPr lang="en-US" altLang="zh-TW" sz="1600" b="1" dirty="0" smtClean="0"/>
              <a:t> </a:t>
            </a:r>
            <a:r>
              <a:rPr lang="en-US" altLang="zh-TW" sz="1600" b="1" i="1" dirty="0" smtClean="0"/>
              <a:t>Expert Judgement</a:t>
            </a:r>
            <a:r>
              <a:rPr lang="zh-TW" altLang="en-US" sz="1600" b="1" i="1" dirty="0" smtClean="0"/>
              <a:t> </a:t>
            </a:r>
            <a:r>
              <a:rPr lang="mr-IN" altLang="zh-TW" sz="1600" dirty="0"/>
              <a:t>–</a:t>
            </a:r>
            <a:r>
              <a:rPr lang="zh-TW" altLang="en-US" sz="1600" dirty="0"/>
              <a:t> 從專案外部引進專家，聽取他的建議或借重他的專業</a:t>
            </a:r>
            <a:r>
              <a:rPr lang="zh-TW" altLang="en-US" sz="1600" dirty="0" smtClean="0"/>
              <a:t>。</a:t>
            </a:r>
            <a:endParaRPr lang="en-US" altLang="zh-TW" sz="1600" dirty="0" smtClean="0"/>
          </a:p>
          <a:p>
            <a:pPr marL="527050" lvl="1" indent="-342900">
              <a:buClrTx/>
              <a:buFont typeface="+mj-lt"/>
              <a:buAutoNum type="arabicPeriod"/>
            </a:pPr>
            <a:r>
              <a:rPr lang="en-US" sz="1600" b="1" dirty="0" smtClean="0"/>
              <a:t>歷史關</a:t>
            </a:r>
            <a:r>
              <a:rPr lang="zh-TW" altLang="en-US" sz="1600" b="1" dirty="0" smtClean="0"/>
              <a:t>聯</a:t>
            </a:r>
            <a:r>
              <a:rPr lang="en-US" sz="1600" b="1" dirty="0"/>
              <a:t> </a:t>
            </a:r>
            <a:r>
              <a:rPr lang="en-US" sz="1600" b="1" i="1" dirty="0"/>
              <a:t>Historical </a:t>
            </a:r>
            <a:r>
              <a:rPr lang="en-US" sz="1600" b="1" i="1" dirty="0" smtClean="0"/>
              <a:t>Relationships </a:t>
            </a:r>
            <a:r>
              <a:rPr lang="mr-IN" altLang="zh-TW" sz="1600" dirty="0" smtClean="0"/>
              <a:t>–</a:t>
            </a:r>
            <a:r>
              <a:rPr lang="zh-TW" altLang="en-US" sz="1600" dirty="0" smtClean="0"/>
              <a:t> 將專案資料與其他專案的歷史資料做比較，在真實世界的歷史關聯下，提供編列預算紮實的基礎。</a:t>
            </a:r>
            <a:endParaRPr lang="en-US" sz="1600" b="1" i="1" dirty="0" smtClean="0"/>
          </a:p>
          <a:p>
            <a:pPr marL="527050" lvl="1" indent="-342900">
              <a:buClrTx/>
              <a:buFont typeface="+mj-lt"/>
              <a:buAutoNum type="arabicPeriod"/>
            </a:pPr>
            <a:r>
              <a:rPr lang="en-US" sz="1600" b="1" dirty="0"/>
              <a:t>資金限制調節 </a:t>
            </a:r>
            <a:r>
              <a:rPr lang="en-US" sz="1600" b="1" i="1" dirty="0"/>
              <a:t>Funding Limit </a:t>
            </a:r>
            <a:r>
              <a:rPr lang="en-US" sz="1600" b="1" i="1" dirty="0" smtClean="0"/>
              <a:t>Reconciliation</a:t>
            </a:r>
            <a:r>
              <a:rPr lang="zh-TW" altLang="en-US" sz="1600" b="1" i="1" dirty="0" smtClean="0"/>
              <a:t> </a:t>
            </a:r>
            <a:r>
              <a:rPr lang="mr-IN" altLang="zh-TW" sz="1600" dirty="0" smtClean="0"/>
              <a:t>–</a:t>
            </a:r>
            <a:r>
              <a:rPr lang="zh-TW" altLang="en-US" sz="1600" dirty="0" smtClean="0"/>
              <a:t> 經費</a:t>
            </a:r>
            <a:r>
              <a:rPr lang="zh-TW" altLang="en-US" sz="1600" dirty="0"/>
              <a:t>的支出必須與承諾資金的撥款</a:t>
            </a:r>
            <a:r>
              <a:rPr lang="zh-TW" altLang="en-US" sz="1600" dirty="0" smtClean="0"/>
              <a:t>一致，必須確定在公司願意花費的額度內完成專案。</a:t>
            </a:r>
            <a:endParaRPr lang="en-US" sz="1600" b="1" i="1" dirty="0"/>
          </a:p>
        </p:txBody>
      </p:sp>
    </p:spTree>
    <p:extLst>
      <p:ext uri="{BB962C8B-B14F-4D97-AF65-F5344CB8AC3E}">
        <p14:creationId xmlns:p14="http://schemas.microsoft.com/office/powerpoint/2010/main" val="164835919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Determine Budget </a:t>
            </a:r>
            <a:r>
              <a:rPr lang="mr-IN" altLang="zh-TW" dirty="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365125" indent="-349250">
              <a:buClrTx/>
              <a:buFont typeface="+mj-lt"/>
              <a:buAutoNum type="arabicPeriod"/>
            </a:pPr>
            <a:r>
              <a:rPr lang="en-US" sz="1600" b="1" dirty="0"/>
              <a:t>成本基準 </a:t>
            </a:r>
            <a:r>
              <a:rPr lang="en-US" sz="1600" b="1" i="1" dirty="0"/>
              <a:t>Cost </a:t>
            </a:r>
            <a:r>
              <a:rPr lang="en-US" sz="1600" b="1" i="1" dirty="0" smtClean="0"/>
              <a:t>Baseline</a:t>
            </a:r>
            <a:r>
              <a:rPr lang="zh-TW" altLang="en-US" sz="1600" b="1" i="1" dirty="0" smtClean="0"/>
              <a:t> </a:t>
            </a:r>
            <a:r>
              <a:rPr lang="mr-IN" altLang="zh-TW" sz="1600" dirty="0" smtClean="0"/>
              <a:t>–</a:t>
            </a:r>
            <a:r>
              <a:rPr lang="zh-TW" altLang="en-US" sz="1600" dirty="0" smtClean="0"/>
              <a:t> </a:t>
            </a:r>
            <a:r>
              <a:rPr lang="zh-TW" altLang="en-US" sz="1600" dirty="0"/>
              <a:t>經核准並依時間階段分配的專案預算</a:t>
            </a:r>
            <a:r>
              <a:rPr lang="zh-TW" altLang="en-US" sz="1600" dirty="0" smtClean="0"/>
              <a:t>。</a:t>
            </a:r>
            <a:endParaRPr lang="en-US" altLang="zh-TW" sz="1600" dirty="0"/>
          </a:p>
          <a:p>
            <a:pPr marL="363538">
              <a:buClrTx/>
              <a:buNone/>
            </a:pPr>
            <a:r>
              <a:rPr lang="zh-TW" altLang="en-US" sz="1600" dirty="0"/>
              <a:t>專案預算組成</a:t>
            </a:r>
            <a:r>
              <a:rPr lang="zh-TW" altLang="en-US" sz="1600" dirty="0" smtClean="0"/>
              <a:t>要件：</a:t>
            </a:r>
            <a:endParaRPr lang="en-US" sz="1600" b="1" i="1" dirty="0" smtClean="0"/>
          </a:p>
          <a:p>
            <a:pPr marL="365125" indent="-349250">
              <a:buClrTx/>
              <a:buFont typeface="+mj-lt"/>
              <a:buAutoNum type="arabicPeriod"/>
            </a:pPr>
            <a:endParaRPr lang="en-US" sz="1600" b="1" i="1" dirty="0"/>
          </a:p>
          <a:p>
            <a:pPr marL="365125" indent="-349250">
              <a:buClrTx/>
              <a:buFont typeface="+mj-lt"/>
              <a:buAutoNum type="arabicPeriod"/>
            </a:pPr>
            <a:endParaRPr lang="en-US" sz="1600" b="1" i="1" dirty="0" smtClean="0"/>
          </a:p>
          <a:p>
            <a:pPr marL="365125" indent="-349250">
              <a:buClrTx/>
              <a:buFont typeface="+mj-lt"/>
              <a:buAutoNum type="arabicPeriod"/>
            </a:pPr>
            <a:endParaRPr lang="en-US" sz="1600" b="1" i="1" dirty="0"/>
          </a:p>
          <a:p>
            <a:pPr marL="365125" indent="-349250">
              <a:buClrTx/>
              <a:buFont typeface="+mj-lt"/>
              <a:buAutoNum type="arabicPeriod"/>
            </a:pPr>
            <a:endParaRPr lang="en-US" sz="1600" b="1" i="1" dirty="0" smtClean="0"/>
          </a:p>
          <a:p>
            <a:pPr marL="365125" indent="-349250">
              <a:buClrTx/>
              <a:buFont typeface="+mj-lt"/>
              <a:buAutoNum type="arabicPeriod"/>
            </a:pPr>
            <a:endParaRPr lang="en-US" sz="1600" b="1" i="1" dirty="0" smtClean="0"/>
          </a:p>
          <a:p>
            <a:pPr marL="365125" indent="-349250">
              <a:buClrTx/>
              <a:buFont typeface="+mj-lt"/>
              <a:buAutoNum type="arabicPeriod"/>
            </a:pPr>
            <a:endParaRPr lang="en-US" sz="1600" b="1" dirty="0" smtClean="0"/>
          </a:p>
          <a:p>
            <a:pPr marL="365125" indent="-349250">
              <a:buClrTx/>
              <a:buFont typeface="+mj-lt"/>
              <a:buAutoNum type="arabicPeriod"/>
            </a:pPr>
            <a:endParaRPr lang="en-US" sz="1600" b="1" dirty="0"/>
          </a:p>
          <a:p>
            <a:pPr marL="365125" indent="-349250">
              <a:buClrTx/>
              <a:buFont typeface="+mj-lt"/>
              <a:buAutoNum type="arabicPeriod"/>
            </a:pPr>
            <a:r>
              <a:rPr lang="en-US" sz="1600" b="1" dirty="0" smtClean="0"/>
              <a:t>專案資金需求</a:t>
            </a:r>
            <a:r>
              <a:rPr lang="en-US" sz="1600" b="1" dirty="0"/>
              <a:t> </a:t>
            </a:r>
            <a:r>
              <a:rPr lang="en-US" sz="1600" b="1" i="1" dirty="0"/>
              <a:t>Project Funding </a:t>
            </a:r>
            <a:r>
              <a:rPr lang="en-US" sz="1600" b="1" i="1" dirty="0" smtClean="0"/>
              <a:t>Requirements</a:t>
            </a:r>
            <a:r>
              <a:rPr lang="zh-TW" altLang="en-US" sz="1600" b="1" i="1" dirty="0" smtClean="0"/>
              <a:t> </a:t>
            </a:r>
            <a:r>
              <a:rPr lang="mr-IN" altLang="zh-TW" sz="1600" dirty="0" smtClean="0"/>
              <a:t>–</a:t>
            </a:r>
            <a:r>
              <a:rPr lang="zh-TW" altLang="en-US" sz="1600" dirty="0" smtClean="0"/>
              <a:t> 包括總資金</a:t>
            </a:r>
            <a:r>
              <a:rPr lang="zh-TW" altLang="en-US" sz="1600" dirty="0"/>
              <a:t>需求及定期資金</a:t>
            </a:r>
            <a:r>
              <a:rPr lang="zh-TW" altLang="en-US" sz="1600" dirty="0" smtClean="0"/>
              <a:t>需求，總</a:t>
            </a:r>
            <a:r>
              <a:rPr lang="zh-TW" altLang="en-US" sz="1600" dirty="0"/>
              <a:t>資金</a:t>
            </a:r>
            <a:r>
              <a:rPr lang="zh-TW" altLang="en-US" sz="1600" dirty="0" smtClean="0"/>
              <a:t>需求等於成本基準加管理預備金 ，並將資金來源紀錄於資金</a:t>
            </a:r>
            <a:r>
              <a:rPr lang="zh-TW" altLang="en-US" sz="1600" dirty="0"/>
              <a:t>需求</a:t>
            </a:r>
            <a:r>
              <a:rPr lang="zh-TW" altLang="en-US" sz="1600" dirty="0" smtClean="0"/>
              <a:t>文件中</a:t>
            </a:r>
            <a:r>
              <a:rPr lang="zh-TW" altLang="en-US" sz="1600" dirty="0"/>
              <a:t>。你</a:t>
            </a:r>
            <a:r>
              <a:rPr lang="zh-TW" altLang="en-US" sz="1600" dirty="0" smtClean="0"/>
              <a:t>必須</a:t>
            </a:r>
            <a:r>
              <a:rPr lang="zh-TW" altLang="en-US" sz="1600" dirty="0"/>
              <a:t>規劃如何及何時使用資金</a:t>
            </a:r>
            <a:r>
              <a:rPr lang="zh-TW" altLang="en-US" sz="1600" dirty="0" smtClean="0"/>
              <a:t>，確保專案在需要時有錢可用，並能應付未預期的風險。</a:t>
            </a:r>
            <a:endParaRPr lang="en-US" sz="1600" b="1" i="1" dirty="0" smtClean="0"/>
          </a:p>
          <a:p>
            <a:pPr marL="365125" indent="-349250">
              <a:buClrTx/>
              <a:buFont typeface="+mj-lt"/>
              <a:buAutoNum type="arabicPeriod"/>
            </a:pPr>
            <a:r>
              <a:rPr lang="en-US" sz="1600" b="1" dirty="0" smtClean="0"/>
              <a:t>專案文件更新</a:t>
            </a:r>
            <a:r>
              <a:rPr lang="en-US" sz="1600" b="1" dirty="0"/>
              <a:t> </a:t>
            </a:r>
            <a:r>
              <a:rPr lang="en-US" sz="1600" b="1" i="1" dirty="0"/>
              <a:t>Project Documents </a:t>
            </a:r>
            <a:r>
              <a:rPr lang="en-US" sz="1600" b="1" i="1" dirty="0" smtClean="0"/>
              <a:t>Updates</a:t>
            </a:r>
            <a:r>
              <a:rPr lang="zh-TW" altLang="en-US" sz="1600" b="1" i="1" dirty="0" smtClean="0"/>
              <a:t> </a:t>
            </a:r>
            <a:r>
              <a:rPr lang="mr-IN" altLang="zh-TW" sz="1600" dirty="0" smtClean="0"/>
              <a:t>–</a:t>
            </a:r>
            <a:r>
              <a:rPr lang="zh-TW" altLang="en-US" sz="1600" dirty="0" smtClean="0"/>
              <a:t> 可能</a:t>
            </a:r>
            <a:r>
              <a:rPr lang="zh-TW" altLang="en-US" sz="1600" dirty="0"/>
              <a:t>需要更新的文件，如風險</a:t>
            </a:r>
            <a:r>
              <a:rPr lang="zh-TW" altLang="en-US" sz="1600" dirty="0" smtClean="0"/>
              <a:t>登錄表、活動</a:t>
            </a:r>
            <a:r>
              <a:rPr lang="zh-TW" altLang="en-US" sz="1600" dirty="0"/>
              <a:t>成本</a:t>
            </a:r>
            <a:r>
              <a:rPr lang="zh-TW" altLang="en-US" sz="1600" dirty="0" smtClean="0"/>
              <a:t>估計值、成本管理計畫書 。</a:t>
            </a:r>
            <a:endParaRPr lang="en-US" sz="1600" b="1"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162</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0" y="1782509"/>
            <a:ext cx="5599786" cy="1576336"/>
          </a:xfrm>
          <a:prstGeom prst="rect">
            <a:avLst/>
          </a:prstGeom>
        </p:spPr>
      </p:pic>
    </p:spTree>
    <p:extLst>
      <p:ext uri="{BB962C8B-B14F-4D97-AF65-F5344CB8AC3E}">
        <p14:creationId xmlns:p14="http://schemas.microsoft.com/office/powerpoint/2010/main" val="143394406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7.4 Control Costs</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163</a:t>
            </a:fld>
            <a:endParaRPr lang="en" dirty="0">
              <a:solidFill>
                <a:schemeClr val="bg1"/>
              </a:solidFill>
            </a:endParaRPr>
          </a:p>
        </p:txBody>
      </p:sp>
      <p:sp>
        <p:nvSpPr>
          <p:cNvPr id="4" name="Rectangle 3"/>
          <p:cNvSpPr/>
          <p:nvPr/>
        </p:nvSpPr>
        <p:spPr>
          <a:xfrm>
            <a:off x="1104900" y="1338818"/>
            <a:ext cx="6724500" cy="523220"/>
          </a:xfrm>
          <a:prstGeom prst="rect">
            <a:avLst/>
          </a:prstGeom>
        </p:spPr>
        <p:txBody>
          <a:bodyPr wrap="square">
            <a:spAutoFit/>
          </a:bodyPr>
          <a:lstStyle/>
          <a:p>
            <a:r>
              <a:rPr lang="en-US" b="1" dirty="0">
                <a:latin typeface="HelveticaNeue" charset="0"/>
              </a:rPr>
              <a:t>7.4 Control </a:t>
            </a:r>
            <a:r>
              <a:rPr lang="en-US" b="1" dirty="0" smtClean="0">
                <a:latin typeface="HelveticaNeue" charset="0"/>
              </a:rPr>
              <a:t>Costs </a:t>
            </a:r>
            <a:r>
              <a:rPr lang="en-US" dirty="0" smtClean="0">
                <a:latin typeface="HelveticaNeue" charset="0"/>
              </a:rPr>
              <a:t>—</a:t>
            </a:r>
            <a:r>
              <a:rPr lang="en-US" dirty="0">
                <a:latin typeface="HelveticaNeue" charset="0"/>
              </a:rPr>
              <a:t>The process of monitoring the status of the project to update the project costs and managing changes to the cost baseline.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175681"/>
            <a:ext cx="7010400" cy="2438400"/>
          </a:xfrm>
          <a:prstGeom prst="rect">
            <a:avLst/>
          </a:prstGeom>
        </p:spPr>
      </p:pic>
    </p:spTree>
    <p:extLst>
      <p:ext uri="{BB962C8B-B14F-4D97-AF65-F5344CB8AC3E}">
        <p14:creationId xmlns:p14="http://schemas.microsoft.com/office/powerpoint/2010/main" val="52394449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Control </a:t>
            </a:r>
            <a:r>
              <a:rPr lang="en-US" altLang="en-US" dirty="0"/>
              <a:t>Cost Management</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164</a:t>
            </a:fld>
            <a:endParaRPr lang="en"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050" y="1025175"/>
            <a:ext cx="5410200" cy="3941858"/>
          </a:xfrm>
          <a:prstGeom prst="rect">
            <a:avLst/>
          </a:prstGeom>
        </p:spPr>
      </p:pic>
    </p:spTree>
    <p:extLst>
      <p:ext uri="{BB962C8B-B14F-4D97-AF65-F5344CB8AC3E}">
        <p14:creationId xmlns:p14="http://schemas.microsoft.com/office/powerpoint/2010/main" val="14844080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Control </a:t>
            </a:r>
            <a:r>
              <a:rPr lang="en-US" altLang="en-US" dirty="0" smtClean="0"/>
              <a:t>Costs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574411" cy="3936855"/>
          </a:xfrm>
        </p:spPr>
        <p:txBody>
          <a:bodyPr/>
          <a:lstStyle/>
          <a:p>
            <a:r>
              <a:rPr lang="en-US" altLang="zh-TW" sz="1600" dirty="0" smtClean="0"/>
              <a:t>Inputs</a:t>
            </a:r>
          </a:p>
          <a:p>
            <a:pPr marL="527050" lvl="1" indent="-342900">
              <a:buClr>
                <a:schemeClr val="tx1"/>
              </a:buClr>
              <a:buFont typeface="+mj-lt"/>
              <a:buAutoNum type="arabicPeriod"/>
            </a:pPr>
            <a:r>
              <a:rPr lang="zh-TW" altLang="en-US" sz="1600" b="1" dirty="0"/>
              <a:t>專案管理計畫書 </a:t>
            </a:r>
            <a:r>
              <a:rPr lang="mr-IN" altLang="zh-TW" sz="1600" dirty="0"/>
              <a:t>–</a:t>
            </a:r>
            <a:r>
              <a:rPr lang="zh-TW" altLang="en-US" sz="1600" dirty="0"/>
              <a:t> 提供專案生命週期及每個階段的流程 、變更管理計畫</a:t>
            </a:r>
            <a:r>
              <a:rPr lang="en-US" altLang="zh-TW" sz="1600" dirty="0"/>
              <a:t>(</a:t>
            </a:r>
            <a:r>
              <a:rPr lang="zh-TW" altLang="en-US" sz="1600" dirty="0"/>
              <a:t>監視及控制變更</a:t>
            </a:r>
            <a:r>
              <a:rPr lang="en-US" altLang="zh-TW" sz="1600" dirty="0"/>
              <a:t>)</a:t>
            </a:r>
            <a:r>
              <a:rPr lang="zh-TW" altLang="en-US" sz="1600" dirty="0"/>
              <a:t>、 構型管理計畫</a:t>
            </a:r>
            <a:r>
              <a:rPr lang="en-US" altLang="zh-TW" sz="1600" dirty="0"/>
              <a:t>(</a:t>
            </a:r>
            <a:r>
              <a:rPr lang="zh-TW" altLang="en-US" sz="1600" dirty="0"/>
              <a:t>文件的構型管理</a:t>
            </a:r>
            <a:r>
              <a:rPr lang="en-US" altLang="zh-TW" sz="1600" dirty="0"/>
              <a:t>)</a:t>
            </a:r>
            <a:r>
              <a:rPr lang="zh-TW" altLang="en-US" sz="1600" dirty="0"/>
              <a:t>、及利害關係人的溝通需求及方法 。</a:t>
            </a:r>
            <a:endParaRPr lang="en-US" altLang="zh-TW" sz="1600" dirty="0"/>
          </a:p>
          <a:p>
            <a:pPr marL="527050" lvl="1" indent="-342900">
              <a:buClr>
                <a:schemeClr val="tx1"/>
              </a:buClr>
              <a:buFont typeface="+mj-lt"/>
              <a:buAutoNum type="arabicPeriod"/>
            </a:pPr>
            <a:r>
              <a:rPr lang="en-US" sz="1600" b="1" dirty="0"/>
              <a:t>專案資金需求 </a:t>
            </a:r>
            <a:r>
              <a:rPr lang="en-US" sz="1600" b="1" i="1" dirty="0"/>
              <a:t>Project Funding Requirements</a:t>
            </a:r>
            <a:r>
              <a:rPr lang="zh-TW" altLang="en-US" sz="1600" b="1" dirty="0" smtClean="0"/>
              <a:t> </a:t>
            </a:r>
            <a:r>
              <a:rPr lang="mr-IN" altLang="zh-TW" sz="1600" dirty="0" smtClean="0"/>
              <a:t>–</a:t>
            </a:r>
            <a:r>
              <a:rPr lang="zh-TW" altLang="en-US" sz="1600" dirty="0"/>
              <a:t>提供</a:t>
            </a:r>
            <a:r>
              <a:rPr lang="zh-TW" altLang="en-US" sz="1600" dirty="0" smtClean="0"/>
              <a:t>專案</a:t>
            </a:r>
            <a:r>
              <a:rPr lang="zh-TW" altLang="en-US" sz="1600" dirty="0"/>
              <a:t>的支出及預期的負債。</a:t>
            </a:r>
            <a:endParaRPr lang="en-US" altLang="zh-TW" sz="1600" dirty="0" smtClean="0"/>
          </a:p>
          <a:p>
            <a:pPr marL="527050" lvl="1" indent="-342900">
              <a:buClr>
                <a:schemeClr val="tx1"/>
              </a:buClr>
              <a:buFont typeface="+mj-lt"/>
              <a:buAutoNum type="arabicPeriod"/>
            </a:pPr>
            <a:r>
              <a:rPr lang="en-US" sz="1600" b="1" dirty="0" smtClean="0"/>
              <a:t>工作績效報告</a:t>
            </a:r>
            <a:r>
              <a:rPr lang="en-US" sz="1600" b="1" dirty="0"/>
              <a:t> </a:t>
            </a:r>
            <a:r>
              <a:rPr lang="en-US" sz="1600" b="1" i="1" dirty="0"/>
              <a:t>Work Performance </a:t>
            </a:r>
            <a:r>
              <a:rPr lang="en-US" sz="1600" b="1" i="1" dirty="0" smtClean="0"/>
              <a:t>Reports</a:t>
            </a:r>
            <a:r>
              <a:rPr lang="zh-TW" altLang="en-US" sz="1600" b="1" i="1" dirty="0" smtClean="0"/>
              <a:t> </a:t>
            </a:r>
            <a:r>
              <a:rPr lang="mr-IN" altLang="zh-TW" sz="1600" dirty="0"/>
              <a:t>–</a:t>
            </a:r>
            <a:r>
              <a:rPr lang="zh-TW" altLang="en-US" sz="1600" dirty="0"/>
              <a:t> </a:t>
            </a:r>
            <a:r>
              <a:rPr lang="zh-TW" altLang="en-US" sz="1600" dirty="0" smtClean="0"/>
              <a:t>了解專案的進展， </a:t>
            </a:r>
            <a:r>
              <a:rPr lang="zh-TW" altLang="en-US" sz="1600" dirty="0"/>
              <a:t>已核准及已發生的成本。 </a:t>
            </a:r>
            <a:r>
              <a:rPr lang="zh-TW" altLang="en-US" sz="1600" dirty="0" smtClean="0"/>
              <a:t>。</a:t>
            </a:r>
            <a:endParaRPr lang="en-US" altLang="zh-TW" sz="1600" dirty="0" smtClean="0"/>
          </a:p>
          <a:p>
            <a:pPr marL="527050" lvl="1" indent="-342900">
              <a:buClr>
                <a:schemeClr val="tx1"/>
              </a:buClr>
              <a:buFont typeface="+mj-lt"/>
              <a:buAutoNum type="arabicPeriod"/>
            </a:pPr>
            <a:r>
              <a:rPr lang="zh-TW" altLang="en-US" sz="1600" b="1" dirty="0"/>
              <a:t>組織流程資產 </a:t>
            </a:r>
            <a:r>
              <a:rPr lang="mr-IN" altLang="zh-TW" sz="1600" dirty="0"/>
              <a:t>–</a:t>
            </a:r>
            <a:r>
              <a:rPr lang="zh-TW" altLang="en-US" sz="1600" dirty="0"/>
              <a:t>提供組織的標準流程、政策及角色描述、成本估算政策，範本、範本和表單、歷史資料及經驗學習等。</a:t>
            </a:r>
            <a:endParaRPr lang="en-US" sz="1600" dirty="0"/>
          </a:p>
          <a:p>
            <a:pPr marL="357188" lvl="1" indent="-173038"/>
            <a:endParaRPr lang="en-US" altLang="zh-TW" sz="1600" dirty="0"/>
          </a:p>
          <a:p>
            <a:pPr marL="527050" lvl="1" indent="-342900">
              <a:buClr>
                <a:schemeClr val="tx1"/>
              </a:buClr>
              <a:buFont typeface="+mj-lt"/>
              <a:buAutoNum type="arabicPeriod"/>
            </a:pP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165</a:t>
            </a:fld>
            <a:endParaRPr lang="en" dirty="0">
              <a:solidFill>
                <a:schemeClr val="bg1"/>
              </a:solidFill>
            </a:endParaRPr>
          </a:p>
        </p:txBody>
      </p:sp>
    </p:spTree>
    <p:extLst>
      <p:ext uri="{BB962C8B-B14F-4D97-AF65-F5344CB8AC3E}">
        <p14:creationId xmlns:p14="http://schemas.microsoft.com/office/powerpoint/2010/main" val="24401000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Control </a:t>
            </a:r>
            <a:r>
              <a:rPr lang="en-US" altLang="en-US" dirty="0" smtClean="0"/>
              <a:t>Costs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166</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en-US" sz="1600" b="1" dirty="0"/>
              <a:t>實獲值管理 </a:t>
            </a:r>
            <a:r>
              <a:rPr lang="en-US" sz="1600" b="1" i="1" dirty="0"/>
              <a:t>Earned Value </a:t>
            </a:r>
            <a:r>
              <a:rPr lang="en-US" sz="1600" b="1" i="1" dirty="0" smtClean="0"/>
              <a:t>Management, EVM </a:t>
            </a:r>
            <a:r>
              <a:rPr lang="mr-IN" altLang="zh-TW" sz="1600" dirty="0" smtClean="0"/>
              <a:t>–</a:t>
            </a:r>
            <a:r>
              <a:rPr lang="zh-TW" altLang="en-US" sz="1600" dirty="0" smtClean="0"/>
              <a:t>  </a:t>
            </a:r>
            <a:r>
              <a:rPr lang="zh-TW" altLang="en-US" sz="1600" dirty="0"/>
              <a:t>結合範疇、時程及資源衡量值</a:t>
            </a:r>
            <a:r>
              <a:rPr lang="zh-TW" altLang="en-US" sz="1600" dirty="0" smtClean="0"/>
              <a:t>，以實獲值公式評估</a:t>
            </a:r>
            <a:r>
              <a:rPr lang="zh-TW" altLang="en-US" sz="1600" dirty="0"/>
              <a:t>專案績效及進度的</a:t>
            </a:r>
            <a:r>
              <a:rPr lang="zh-TW" altLang="en-US" sz="1600" dirty="0" smtClean="0"/>
              <a:t>方法，如</a:t>
            </a:r>
            <a:r>
              <a:rPr lang="en-US" sz="1600" dirty="0"/>
              <a:t>計畫值(Planned </a:t>
            </a:r>
            <a:r>
              <a:rPr lang="en-US" sz="1600" dirty="0" smtClean="0"/>
              <a:t>value, PV)</a:t>
            </a:r>
            <a:r>
              <a:rPr lang="zh-TW" altLang="en-US" sz="1600" dirty="0" smtClean="0"/>
              <a:t>、</a:t>
            </a:r>
            <a:r>
              <a:rPr lang="en-US" sz="1600" dirty="0" smtClean="0"/>
              <a:t>實獲值</a:t>
            </a:r>
            <a:r>
              <a:rPr lang="en-US" sz="1600" dirty="0"/>
              <a:t>(Earned </a:t>
            </a:r>
            <a:r>
              <a:rPr lang="en-US" sz="1600" dirty="0" smtClean="0"/>
              <a:t>value, EV)</a:t>
            </a:r>
            <a:r>
              <a:rPr lang="zh-TW" altLang="en-US" sz="1600" dirty="0" smtClean="0"/>
              <a:t>、</a:t>
            </a:r>
            <a:r>
              <a:rPr lang="en-US" sz="1600" dirty="0" smtClean="0"/>
              <a:t>實際成本</a:t>
            </a:r>
            <a:r>
              <a:rPr lang="en-US" sz="1600" dirty="0"/>
              <a:t>(Actual </a:t>
            </a:r>
            <a:r>
              <a:rPr lang="en-US" sz="1600" dirty="0" smtClean="0"/>
              <a:t>cost, AC</a:t>
            </a:r>
            <a:r>
              <a:rPr lang="en-US" sz="1600" dirty="0"/>
              <a:t>) </a:t>
            </a:r>
            <a:r>
              <a:rPr lang="zh-TW" altLang="en-US" sz="1600" dirty="0" smtClean="0"/>
              <a:t>。</a:t>
            </a:r>
            <a:endParaRPr lang="en-US" altLang="zh-TW" sz="1600" dirty="0" smtClean="0"/>
          </a:p>
          <a:p>
            <a:pPr marL="527050" lvl="1" indent="-342900">
              <a:buClrTx/>
              <a:buFont typeface="+mj-lt"/>
              <a:buAutoNum type="arabicPeriod"/>
            </a:pPr>
            <a:r>
              <a:rPr lang="en-US" sz="1600" b="1" dirty="0"/>
              <a:t>預測 </a:t>
            </a:r>
            <a:r>
              <a:rPr lang="en-US" sz="1600" b="1" i="1" dirty="0"/>
              <a:t>Forecasting</a:t>
            </a:r>
            <a:r>
              <a:rPr lang="en-US" sz="1600" b="1" i="1" dirty="0" smtClean="0"/>
              <a:t> </a:t>
            </a:r>
            <a:r>
              <a:rPr lang="en-US" sz="1600" b="1" dirty="0" smtClean="0"/>
              <a:t> </a:t>
            </a:r>
            <a:r>
              <a:rPr lang="mr-IN" altLang="zh-TW" sz="1600" dirty="0" smtClean="0"/>
              <a:t>–</a:t>
            </a:r>
            <a:r>
              <a:rPr lang="zh-TW" altLang="en-US" sz="1600" dirty="0" smtClean="0"/>
              <a:t> 假設專案進展是線性關係，根據現有的專案資訊，若維持現狀繼續前進</a:t>
            </a:r>
            <a:r>
              <a:rPr lang="zh-TW" altLang="en-US" sz="1600" dirty="0"/>
              <a:t>，</a:t>
            </a:r>
            <a:r>
              <a:rPr lang="zh-TW" altLang="en-US" sz="1600" dirty="0" smtClean="0"/>
              <a:t>預測在完成時，需要花多少成本。</a:t>
            </a:r>
            <a:endParaRPr lang="en-US" altLang="zh-TW" sz="1600" dirty="0" smtClean="0"/>
          </a:p>
          <a:p>
            <a:pPr marL="533400" lvl="3">
              <a:buClrTx/>
              <a:buNone/>
            </a:pPr>
            <a:r>
              <a:rPr lang="zh-TW" altLang="en-US" sz="1600" b="1" dirty="0" smtClean="0"/>
              <a:t>完工成本估計</a:t>
            </a:r>
            <a:r>
              <a:rPr lang="en-US" altLang="zh-TW" sz="1600" b="1" dirty="0" smtClean="0"/>
              <a:t> Estimate </a:t>
            </a:r>
            <a:r>
              <a:rPr lang="en-US" altLang="zh-TW" sz="1600" b="1" dirty="0"/>
              <a:t>A</a:t>
            </a:r>
            <a:r>
              <a:rPr lang="en-US" altLang="zh-TW" sz="1600" b="1" dirty="0" smtClean="0"/>
              <a:t>t Completion</a:t>
            </a:r>
            <a:r>
              <a:rPr lang="en-US" altLang="zh-TW" sz="1600" dirty="0" smtClean="0"/>
              <a:t>, </a:t>
            </a:r>
            <a:r>
              <a:rPr lang="zh-TW" altLang="en-US" sz="1600" dirty="0" smtClean="0"/>
              <a:t> </a:t>
            </a:r>
            <a:r>
              <a:rPr lang="en-US" altLang="zh-TW" sz="1600" dirty="0" smtClean="0"/>
              <a:t>EAC = BAC / CPI</a:t>
            </a:r>
          </a:p>
          <a:p>
            <a:pPr marL="533400" lvl="3">
              <a:buClrTx/>
              <a:buNone/>
            </a:pPr>
            <a:r>
              <a:rPr lang="zh-TW" altLang="en-US" sz="1600" b="1" dirty="0" smtClean="0"/>
              <a:t>完工剩餘成本估計</a:t>
            </a:r>
            <a:r>
              <a:rPr lang="en-US" altLang="zh-TW" sz="1600" b="1" dirty="0" smtClean="0"/>
              <a:t> </a:t>
            </a:r>
            <a:r>
              <a:rPr lang="en-US" altLang="zh-TW" sz="1600" b="1" dirty="0"/>
              <a:t>Estimate </a:t>
            </a:r>
            <a:r>
              <a:rPr lang="en-US" altLang="zh-TW" sz="1600" b="1" dirty="0" smtClean="0"/>
              <a:t>To </a:t>
            </a:r>
            <a:r>
              <a:rPr lang="en-US" altLang="zh-TW" sz="1600" b="1" dirty="0"/>
              <a:t>Completion</a:t>
            </a:r>
            <a:r>
              <a:rPr lang="en-US" altLang="zh-TW" sz="1600" dirty="0"/>
              <a:t>, </a:t>
            </a:r>
            <a:r>
              <a:rPr lang="en-US" altLang="zh-TW" sz="1600" dirty="0" smtClean="0"/>
              <a:t>ETC = EAC </a:t>
            </a:r>
            <a:r>
              <a:rPr lang="mr-IN" altLang="zh-TW" sz="1600" dirty="0" smtClean="0"/>
              <a:t>–</a:t>
            </a:r>
            <a:r>
              <a:rPr lang="en-US" altLang="zh-TW" sz="1600" dirty="0" smtClean="0"/>
              <a:t> AC</a:t>
            </a:r>
          </a:p>
          <a:p>
            <a:pPr marL="533400" lvl="3">
              <a:buClrTx/>
              <a:buNone/>
            </a:pPr>
            <a:r>
              <a:rPr lang="zh-TW" altLang="en-US" sz="1600" b="1" dirty="0"/>
              <a:t>完工</a:t>
            </a:r>
            <a:r>
              <a:rPr lang="zh-TW" altLang="en-US" sz="1600" b="1" dirty="0" smtClean="0"/>
              <a:t>成本差異</a:t>
            </a:r>
            <a:r>
              <a:rPr lang="en-US" altLang="zh-TW" sz="1600" b="1" dirty="0" smtClean="0"/>
              <a:t> Variance </a:t>
            </a:r>
            <a:r>
              <a:rPr lang="en-US" altLang="zh-TW" sz="1600" b="1" dirty="0"/>
              <a:t>At Completion</a:t>
            </a:r>
            <a:r>
              <a:rPr lang="en-US" altLang="zh-TW" sz="1600" dirty="0"/>
              <a:t>, </a:t>
            </a:r>
            <a:r>
              <a:rPr lang="en-US" altLang="zh-TW" sz="1600" dirty="0" smtClean="0"/>
              <a:t>VAC </a:t>
            </a:r>
            <a:r>
              <a:rPr lang="mr-IN" altLang="zh-TW" sz="1600" dirty="0" smtClean="0"/>
              <a:t>–</a:t>
            </a:r>
            <a:r>
              <a:rPr lang="en-US" altLang="zh-TW" sz="1600" dirty="0" smtClean="0"/>
              <a:t> BAC </a:t>
            </a:r>
            <a:r>
              <a:rPr lang="mr-IN" altLang="zh-TW" sz="1600" dirty="0" smtClean="0"/>
              <a:t>–</a:t>
            </a:r>
            <a:r>
              <a:rPr lang="en-US" altLang="zh-TW" sz="1600" dirty="0" smtClean="0"/>
              <a:t> EAC </a:t>
            </a:r>
          </a:p>
        </p:txBody>
      </p:sp>
    </p:spTree>
    <p:extLst>
      <p:ext uri="{BB962C8B-B14F-4D97-AF65-F5344CB8AC3E}">
        <p14:creationId xmlns:p14="http://schemas.microsoft.com/office/powerpoint/2010/main" val="143369105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Control </a:t>
            </a:r>
            <a:r>
              <a:rPr lang="en-US" altLang="en-US" dirty="0" smtClean="0"/>
              <a:t>Costs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167</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startAt="4"/>
            </a:pPr>
            <a:r>
              <a:rPr lang="zh-TW" altLang="en-US" sz="1600" b="1" dirty="0"/>
              <a:t>待完成</a:t>
            </a:r>
            <a:r>
              <a:rPr lang="en-US" sz="1600" b="1" dirty="0"/>
              <a:t>績效指標 </a:t>
            </a:r>
            <a:r>
              <a:rPr lang="en-US" sz="1600" b="1" i="1" dirty="0"/>
              <a:t>To-Complete Performance Index, TCPI </a:t>
            </a:r>
            <a:r>
              <a:rPr lang="mr-IN" altLang="zh-TW" sz="1600" dirty="0"/>
              <a:t>–</a:t>
            </a:r>
            <a:r>
              <a:rPr lang="zh-TW" altLang="en-US" sz="1600" dirty="0"/>
              <a:t>  待完成績效指標 </a:t>
            </a:r>
            <a:r>
              <a:rPr lang="en-US" altLang="zh-TW" sz="1600" dirty="0"/>
              <a:t>= </a:t>
            </a:r>
            <a:r>
              <a:rPr lang="zh-TW" altLang="en-US" sz="1600" dirty="0"/>
              <a:t>剩餘工作 </a:t>
            </a:r>
            <a:r>
              <a:rPr lang="en-US" altLang="zh-TW" sz="1600" dirty="0"/>
              <a:t>/ </a:t>
            </a:r>
            <a:r>
              <a:rPr lang="zh-TW" altLang="en-US" sz="1600" dirty="0"/>
              <a:t>剩餘預算</a:t>
            </a:r>
            <a:r>
              <a:rPr lang="en-US" altLang="zh-TW" sz="1600" dirty="0"/>
              <a:t> (</a:t>
            </a:r>
            <a:r>
              <a:rPr lang="mr-IN" sz="1600" b="1" dirty="0"/>
              <a:t>TCPI = (</a:t>
            </a:r>
            <a:r>
              <a:rPr lang="mr-IN" sz="1600" b="1" dirty="0" smtClean="0"/>
              <a:t>BAC</a:t>
            </a:r>
            <a:r>
              <a:rPr lang="zh-TW" altLang="en-US" sz="1600" b="1" dirty="0" smtClean="0"/>
              <a:t> </a:t>
            </a:r>
            <a:r>
              <a:rPr lang="mr-IN" sz="1600" b="1" dirty="0" smtClean="0"/>
              <a:t>-</a:t>
            </a:r>
            <a:r>
              <a:rPr lang="zh-TW" altLang="en-US" sz="1600" b="1" dirty="0" smtClean="0"/>
              <a:t> </a:t>
            </a:r>
            <a:r>
              <a:rPr lang="mr-IN" sz="1600" b="1" dirty="0" smtClean="0"/>
              <a:t>EV</a:t>
            </a:r>
            <a:r>
              <a:rPr lang="mr-IN" sz="1600" b="1" dirty="0"/>
              <a:t>) / (</a:t>
            </a:r>
            <a:r>
              <a:rPr lang="mr-IN" sz="1600" b="1" dirty="0" smtClean="0"/>
              <a:t>BAC</a:t>
            </a:r>
            <a:r>
              <a:rPr lang="zh-TW" altLang="en-US" sz="1600" b="1" dirty="0" smtClean="0"/>
              <a:t> </a:t>
            </a:r>
            <a:r>
              <a:rPr lang="mr-IN" sz="1600" b="1" dirty="0" smtClean="0"/>
              <a:t>-</a:t>
            </a:r>
            <a:r>
              <a:rPr lang="zh-TW" altLang="en-US" sz="1600" b="1" dirty="0" smtClean="0"/>
              <a:t> </a:t>
            </a:r>
            <a:r>
              <a:rPr lang="mr-IN" sz="1600" b="1" dirty="0" smtClean="0"/>
              <a:t>AC</a:t>
            </a:r>
            <a:r>
              <a:rPr lang="mr-IN" sz="1600" b="1" dirty="0"/>
              <a:t>) </a:t>
            </a:r>
            <a:r>
              <a:rPr lang="en-US" altLang="zh-TW" sz="1600" dirty="0"/>
              <a:t>), </a:t>
            </a:r>
            <a:r>
              <a:rPr lang="zh-TW" altLang="en-US" sz="1600" dirty="0"/>
              <a:t>當 </a:t>
            </a:r>
            <a:r>
              <a:rPr lang="en-US" altLang="zh-TW" sz="1600" dirty="0"/>
              <a:t>TCPI≦1 </a:t>
            </a:r>
            <a:r>
              <a:rPr lang="zh-TW" altLang="en-US" sz="1600" dirty="0"/>
              <a:t>時，剩餘工作≦剩餘預算，代表剩餘工作能用剩餘預算來完成 。</a:t>
            </a:r>
            <a:endParaRPr lang="en-US" altLang="zh-TW" sz="1600" dirty="0"/>
          </a:p>
          <a:p>
            <a:pPr marL="571500" lvl="2">
              <a:buClrTx/>
              <a:buNone/>
            </a:pPr>
            <a:r>
              <a:rPr lang="zh-TW" altLang="en-US" sz="1600" dirty="0" smtClean="0"/>
              <a:t>基於</a:t>
            </a:r>
            <a:r>
              <a:rPr lang="en-US" altLang="zh-TW" sz="1600" dirty="0" smtClean="0"/>
              <a:t>BAC</a:t>
            </a:r>
            <a:r>
              <a:rPr lang="zh-TW" altLang="en-US" sz="1600" dirty="0" smtClean="0"/>
              <a:t>： </a:t>
            </a:r>
            <a:r>
              <a:rPr lang="mr-IN" sz="1600" dirty="0"/>
              <a:t>TCPI = (</a:t>
            </a:r>
            <a:r>
              <a:rPr lang="mr-IN" sz="1600" dirty="0" smtClean="0"/>
              <a:t>BAC</a:t>
            </a:r>
            <a:r>
              <a:rPr lang="zh-TW" altLang="en-US" sz="1600" dirty="0" smtClean="0"/>
              <a:t> </a:t>
            </a:r>
            <a:r>
              <a:rPr lang="mr-IN" sz="1600" dirty="0" smtClean="0"/>
              <a:t>-</a:t>
            </a:r>
            <a:r>
              <a:rPr lang="zh-TW" altLang="en-US" sz="1600" dirty="0" smtClean="0"/>
              <a:t> </a:t>
            </a:r>
            <a:r>
              <a:rPr lang="mr-IN" sz="1600" dirty="0" smtClean="0"/>
              <a:t>EV</a:t>
            </a:r>
            <a:r>
              <a:rPr lang="mr-IN" sz="1600" dirty="0"/>
              <a:t>) / (</a:t>
            </a:r>
            <a:r>
              <a:rPr lang="mr-IN" sz="1600" b="1" dirty="0" smtClean="0"/>
              <a:t>BAC</a:t>
            </a:r>
            <a:r>
              <a:rPr lang="zh-TW" altLang="en-US" sz="1600" b="1" dirty="0" smtClean="0"/>
              <a:t> </a:t>
            </a:r>
            <a:r>
              <a:rPr lang="mr-IN" sz="1600" dirty="0" smtClean="0"/>
              <a:t>-</a:t>
            </a:r>
            <a:r>
              <a:rPr lang="zh-TW" altLang="en-US" sz="1600" dirty="0" smtClean="0"/>
              <a:t> </a:t>
            </a:r>
            <a:r>
              <a:rPr lang="mr-IN" sz="1600" dirty="0" smtClean="0"/>
              <a:t>AC)</a:t>
            </a:r>
            <a:endParaRPr lang="en-US" sz="1600" dirty="0" smtClean="0"/>
          </a:p>
          <a:p>
            <a:pPr marL="571500" lvl="2">
              <a:buClrTx/>
              <a:buNone/>
            </a:pPr>
            <a:r>
              <a:rPr lang="zh-TW" altLang="en-US" sz="1600" dirty="0" smtClean="0"/>
              <a:t>基於</a:t>
            </a:r>
            <a:r>
              <a:rPr lang="en-US" altLang="zh-TW" sz="1600" dirty="0" smtClean="0"/>
              <a:t>EAC</a:t>
            </a:r>
            <a:r>
              <a:rPr lang="zh-TW" altLang="en-US" sz="1600" dirty="0"/>
              <a:t>： </a:t>
            </a:r>
            <a:r>
              <a:rPr lang="mr-IN" sz="1600" dirty="0"/>
              <a:t>TCPI = (</a:t>
            </a:r>
            <a:r>
              <a:rPr lang="mr-IN" sz="1600" dirty="0" smtClean="0"/>
              <a:t>BAC</a:t>
            </a:r>
            <a:r>
              <a:rPr lang="zh-TW" altLang="en-US" sz="1600" dirty="0" smtClean="0"/>
              <a:t> </a:t>
            </a:r>
            <a:r>
              <a:rPr lang="mr-IN" sz="1600" dirty="0" smtClean="0"/>
              <a:t>-</a:t>
            </a:r>
            <a:r>
              <a:rPr lang="zh-TW" altLang="en-US" sz="1600" dirty="0" smtClean="0"/>
              <a:t> </a:t>
            </a:r>
            <a:r>
              <a:rPr lang="mr-IN" sz="1600" dirty="0" smtClean="0"/>
              <a:t>EV</a:t>
            </a:r>
            <a:r>
              <a:rPr lang="mr-IN" sz="1600" dirty="0"/>
              <a:t>) / </a:t>
            </a:r>
            <a:r>
              <a:rPr lang="mr-IN" sz="1600" dirty="0" smtClean="0"/>
              <a:t>(</a:t>
            </a:r>
            <a:r>
              <a:rPr lang="en-US" altLang="zh-TW" sz="1600" b="1" dirty="0" smtClean="0"/>
              <a:t>E</a:t>
            </a:r>
            <a:r>
              <a:rPr lang="mr-IN" sz="1600" b="1" dirty="0" smtClean="0"/>
              <a:t>AC</a:t>
            </a:r>
            <a:r>
              <a:rPr lang="zh-TW" altLang="en-US" sz="1600" b="1" dirty="0" smtClean="0"/>
              <a:t> </a:t>
            </a:r>
            <a:r>
              <a:rPr lang="mr-IN" sz="1600" dirty="0" smtClean="0"/>
              <a:t>-</a:t>
            </a:r>
            <a:r>
              <a:rPr lang="zh-TW" altLang="en-US" sz="1600" dirty="0" smtClean="0"/>
              <a:t> </a:t>
            </a:r>
            <a:r>
              <a:rPr lang="mr-IN" sz="1600" dirty="0" smtClean="0"/>
              <a:t>AC)</a:t>
            </a:r>
            <a:endParaRPr lang="en-US" sz="1600" dirty="0" smtClean="0"/>
          </a:p>
          <a:p>
            <a:pPr marL="527050" lvl="1" indent="-342900">
              <a:buClrTx/>
              <a:buFont typeface="+mj-lt"/>
              <a:buAutoNum type="arabicPeriod" startAt="4"/>
            </a:pPr>
            <a:r>
              <a:rPr lang="en-US" sz="1600" b="1" dirty="0" smtClean="0"/>
              <a:t>績效審查</a:t>
            </a:r>
            <a:r>
              <a:rPr lang="en-US" sz="1600" b="1" dirty="0"/>
              <a:t> </a:t>
            </a:r>
            <a:r>
              <a:rPr lang="en-US" sz="1600" b="1" i="1" dirty="0"/>
              <a:t>Performance </a:t>
            </a:r>
            <a:r>
              <a:rPr lang="en-US" sz="1600" b="1" i="1" dirty="0" smtClean="0"/>
              <a:t>Reviews </a:t>
            </a:r>
            <a:r>
              <a:rPr lang="mr-IN" altLang="zh-TW" sz="1600" dirty="0" smtClean="0"/>
              <a:t>–</a:t>
            </a:r>
            <a:r>
              <a:rPr lang="zh-TW" altLang="en-US" sz="1600" dirty="0" smtClean="0"/>
              <a:t> 在審查會議中，專案團隊審閱績效資料，檢視實際執行與基準線之間的差異。</a:t>
            </a:r>
            <a:endParaRPr lang="en-US" altLang="zh-TW" sz="1600" dirty="0" smtClean="0"/>
          </a:p>
          <a:p>
            <a:pPr marL="527050" lvl="1" indent="-342900">
              <a:buClrTx/>
              <a:buFont typeface="+mj-lt"/>
              <a:buAutoNum type="arabicPeriod" startAt="4"/>
            </a:pPr>
            <a:r>
              <a:rPr lang="en-US" sz="1600" b="1" dirty="0"/>
              <a:t>專案管理軟體 </a:t>
            </a:r>
            <a:r>
              <a:rPr lang="en-US" sz="1600" b="1" i="1" dirty="0"/>
              <a:t>Project Management </a:t>
            </a:r>
            <a:r>
              <a:rPr lang="en-US" sz="1600" b="1" i="1" dirty="0" smtClean="0"/>
              <a:t>Software</a:t>
            </a:r>
            <a:r>
              <a:rPr lang="zh-TW" altLang="en-US" sz="1600" b="1" i="1" dirty="0" smtClean="0"/>
              <a:t> </a:t>
            </a:r>
            <a:r>
              <a:rPr lang="mr-IN" altLang="zh-TW" sz="1600" dirty="0" smtClean="0"/>
              <a:t>–</a:t>
            </a:r>
            <a:r>
              <a:rPr lang="zh-TW" altLang="en-US" sz="1600" dirty="0" smtClean="0"/>
              <a:t> 使用軟體套件追蹤並記錄專案預算。</a:t>
            </a:r>
            <a:endParaRPr lang="en-US" sz="1600" b="1" i="1" dirty="0" smtClean="0"/>
          </a:p>
          <a:p>
            <a:pPr marL="527050" lvl="1" indent="-342900">
              <a:buClrTx/>
              <a:buFont typeface="+mj-lt"/>
              <a:buAutoNum type="arabicPeriod" startAt="4"/>
            </a:pPr>
            <a:r>
              <a:rPr lang="zh-TW" altLang="en-US" sz="1600" b="1" dirty="0" smtClean="0"/>
              <a:t>預備金</a:t>
            </a:r>
            <a:r>
              <a:rPr lang="en-US" sz="1600" b="1" dirty="0"/>
              <a:t>分析 </a:t>
            </a:r>
            <a:r>
              <a:rPr lang="en-US" sz="1600" b="1" i="1" dirty="0"/>
              <a:t>Reserve Analysis</a:t>
            </a:r>
            <a:r>
              <a:rPr lang="mr-IN" altLang="zh-TW" sz="1600" dirty="0"/>
              <a:t> –</a:t>
            </a:r>
            <a:r>
              <a:rPr lang="zh-TW" altLang="en-US" sz="1600" dirty="0"/>
              <a:t> </a:t>
            </a:r>
            <a:r>
              <a:rPr lang="zh-TW" altLang="en-US" sz="1600" dirty="0" smtClean="0"/>
              <a:t>在專案執行過程中，你一直監視預算執行的狀況，並與編列的預備金做比較。</a:t>
            </a:r>
            <a:endParaRPr lang="en-US" altLang="zh-TW" sz="1600" dirty="0"/>
          </a:p>
        </p:txBody>
      </p:sp>
    </p:spTree>
    <p:extLst>
      <p:ext uri="{BB962C8B-B14F-4D97-AF65-F5344CB8AC3E}">
        <p14:creationId xmlns:p14="http://schemas.microsoft.com/office/powerpoint/2010/main" val="152985510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Earned Value Management, EVM</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168</a:t>
            </a:fld>
            <a:endParaRPr lang="en"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866017511"/>
              </p:ext>
            </p:extLst>
          </p:nvPr>
        </p:nvGraphicFramePr>
        <p:xfrm>
          <a:off x="1104900" y="1076709"/>
          <a:ext cx="7518399" cy="3759628"/>
        </p:xfrm>
        <a:graphic>
          <a:graphicData uri="http://schemas.openxmlformats.org/drawingml/2006/table">
            <a:tbl>
              <a:tblPr firstRow="1" bandRow="1">
                <a:tableStyleId>{FABFCF23-3B69-468F-B69F-88F6DE6A72F2}</a:tableStyleId>
              </a:tblPr>
              <a:tblGrid>
                <a:gridCol w="1460500"/>
                <a:gridCol w="1587500"/>
                <a:gridCol w="1790700"/>
                <a:gridCol w="2679699"/>
              </a:tblGrid>
              <a:tr h="190581">
                <a:tc>
                  <a:txBody>
                    <a:bodyPr/>
                    <a:lstStyle/>
                    <a:p>
                      <a:pPr algn="l" fontAlgn="t"/>
                      <a:r>
                        <a:rPr lang="en-US" sz="1400" u="none" strike="noStrike" dirty="0">
                          <a:effectLst/>
                        </a:rPr>
                        <a:t>Name</a:t>
                      </a:r>
                      <a:endParaRPr lang="en-US" sz="1400" b="1" i="0" u="none" strike="noStrike" dirty="0">
                        <a:solidFill>
                          <a:srgbClr val="000000"/>
                        </a:solidFill>
                        <a:effectLst/>
                        <a:latin typeface="Arial Bold" charset="0"/>
                      </a:endParaRPr>
                    </a:p>
                  </a:txBody>
                  <a:tcPr marL="3970" marR="3970" marT="3970" marB="0"/>
                </a:tc>
                <a:tc>
                  <a:txBody>
                    <a:bodyPr/>
                    <a:lstStyle/>
                    <a:p>
                      <a:pPr algn="l" fontAlgn="t"/>
                      <a:r>
                        <a:rPr lang="en-US" sz="1400" u="none" strike="noStrike" dirty="0">
                          <a:effectLst/>
                        </a:rPr>
                        <a:t>Formula</a:t>
                      </a:r>
                      <a:endParaRPr lang="en-US" sz="1400" b="1" i="0" u="none" strike="noStrike" dirty="0">
                        <a:solidFill>
                          <a:srgbClr val="000000"/>
                        </a:solidFill>
                        <a:effectLst/>
                        <a:latin typeface="Arial Bold" charset="0"/>
                      </a:endParaRPr>
                    </a:p>
                  </a:txBody>
                  <a:tcPr marL="3970" marR="3970" marT="3970" marB="0"/>
                </a:tc>
                <a:tc>
                  <a:txBody>
                    <a:bodyPr/>
                    <a:lstStyle/>
                    <a:p>
                      <a:pPr algn="l" fontAlgn="t"/>
                      <a:r>
                        <a:rPr lang="en-US" sz="1400" u="none" strike="noStrike" dirty="0">
                          <a:effectLst/>
                        </a:rPr>
                        <a:t>What it says</a:t>
                      </a:r>
                      <a:endParaRPr lang="en-US" sz="1400" b="1" i="0" u="none" strike="noStrike" dirty="0">
                        <a:solidFill>
                          <a:srgbClr val="000000"/>
                        </a:solidFill>
                        <a:effectLst/>
                        <a:latin typeface="Arial Bold" charset="0"/>
                      </a:endParaRPr>
                    </a:p>
                  </a:txBody>
                  <a:tcPr marL="3970" marR="3970" marT="3970" marB="0"/>
                </a:tc>
                <a:tc>
                  <a:txBody>
                    <a:bodyPr/>
                    <a:lstStyle/>
                    <a:p>
                      <a:pPr algn="l" fontAlgn="t"/>
                      <a:r>
                        <a:rPr lang="en-US" sz="1400" u="none" strike="noStrike" dirty="0">
                          <a:effectLst/>
                        </a:rPr>
                        <a:t>Why you use it</a:t>
                      </a:r>
                      <a:endParaRPr lang="en-US" sz="1400" b="1" i="0" u="none" strike="noStrike" dirty="0">
                        <a:solidFill>
                          <a:srgbClr val="000000"/>
                        </a:solidFill>
                        <a:effectLst/>
                        <a:latin typeface="Arial Bold" charset="0"/>
                      </a:endParaRPr>
                    </a:p>
                  </a:txBody>
                  <a:tcPr marL="3970" marR="3970" marT="3970" marB="0"/>
                </a:tc>
              </a:tr>
              <a:tr h="404191">
                <a:tc>
                  <a:txBody>
                    <a:bodyPr/>
                    <a:lstStyle/>
                    <a:p>
                      <a:pPr algn="l" fontAlgn="t"/>
                      <a:r>
                        <a:rPr lang="en-US" sz="1000" b="1" u="none" strike="noStrike" dirty="0" smtClean="0">
                          <a:effectLst/>
                        </a:rPr>
                        <a:t>BAC</a:t>
                      </a:r>
                      <a:r>
                        <a:rPr lang="en-US" sz="1000" b="1" u="none" strike="noStrike" baseline="0" dirty="0" smtClean="0">
                          <a:effectLst/>
                        </a:rPr>
                        <a:t> - </a:t>
                      </a:r>
                      <a:r>
                        <a:rPr lang="en-US" sz="1000" b="1" u="none" strike="noStrike" dirty="0" smtClean="0">
                          <a:effectLst/>
                        </a:rPr>
                        <a:t>Budget </a:t>
                      </a:r>
                      <a:r>
                        <a:rPr lang="en-US" sz="1000" b="1" u="none" strike="noStrike" dirty="0">
                          <a:effectLst/>
                        </a:rPr>
                        <a:t>at completion </a:t>
                      </a:r>
                      <a:endParaRPr lang="en-US" sz="1000" b="1" i="0" u="none" strike="noStrike" dirty="0">
                        <a:solidFill>
                          <a:srgbClr val="000000"/>
                        </a:solidFill>
                        <a:effectLst/>
                        <a:latin typeface="MarkerFelt" charset="0"/>
                      </a:endParaRPr>
                    </a:p>
                  </a:txBody>
                  <a:tcPr marL="3970" marR="3970" marT="3970" marB="0"/>
                </a:tc>
                <a:tc>
                  <a:txBody>
                    <a:bodyPr/>
                    <a:lstStyle/>
                    <a:p>
                      <a:pPr algn="l" fontAlgn="t"/>
                      <a:r>
                        <a:rPr lang="en-US" sz="1000" u="none" strike="noStrike" dirty="0">
                          <a:effectLst/>
                        </a:rPr>
                        <a:t>No formula—it’s the project budget </a:t>
                      </a:r>
                      <a:endParaRPr lang="en-US" sz="1000" b="0" i="0" u="none" strike="noStrike" dirty="0">
                        <a:solidFill>
                          <a:srgbClr val="000000"/>
                        </a:solidFill>
                        <a:effectLst/>
                        <a:latin typeface="Arial" charset="0"/>
                      </a:endParaRPr>
                    </a:p>
                  </a:txBody>
                  <a:tcPr marL="3970" marR="3970" marT="3970" marB="0"/>
                </a:tc>
                <a:tc>
                  <a:txBody>
                    <a:bodyPr/>
                    <a:lstStyle/>
                    <a:p>
                      <a:pPr algn="l" fontAlgn="t"/>
                      <a:r>
                        <a:rPr lang="en-US" sz="1000" u="none" strike="noStrike">
                          <a:effectLst/>
                        </a:rPr>
                        <a:t>How much money you’ll spend on the project </a:t>
                      </a:r>
                      <a:endParaRPr lang="en-US" sz="1000" b="0" i="0" u="none" strike="noStrike">
                        <a:solidFill>
                          <a:srgbClr val="000000"/>
                        </a:solidFill>
                        <a:effectLst/>
                        <a:latin typeface="Arial" charset="0"/>
                      </a:endParaRPr>
                    </a:p>
                  </a:txBody>
                  <a:tcPr marL="3970" marR="3970" marT="3970" marB="0"/>
                </a:tc>
                <a:tc>
                  <a:txBody>
                    <a:bodyPr/>
                    <a:lstStyle/>
                    <a:p>
                      <a:pPr algn="l" fontAlgn="t"/>
                      <a:r>
                        <a:rPr lang="en-US" sz="1000" u="none" strike="noStrike" dirty="0">
                          <a:effectLst/>
                        </a:rPr>
                        <a:t>To tell the sponsor the total amount of value that he’s getting for the project </a:t>
                      </a:r>
                      <a:endParaRPr lang="en-US" sz="1000" b="0" i="0" u="none" strike="noStrike" dirty="0">
                        <a:solidFill>
                          <a:srgbClr val="000000"/>
                        </a:solidFill>
                        <a:effectLst/>
                        <a:latin typeface="Arial" charset="0"/>
                      </a:endParaRPr>
                    </a:p>
                  </a:txBody>
                  <a:tcPr marL="3970" marR="3970" marT="3970" marB="0"/>
                </a:tc>
              </a:tr>
              <a:tr h="404191">
                <a:tc>
                  <a:txBody>
                    <a:bodyPr/>
                    <a:lstStyle/>
                    <a:p>
                      <a:pPr algn="l" fontAlgn="t"/>
                      <a:r>
                        <a:rPr lang="en-US" sz="1000" b="1" u="none" strike="noStrike" dirty="0" smtClean="0">
                          <a:effectLst/>
                        </a:rPr>
                        <a:t>PV</a:t>
                      </a:r>
                      <a:r>
                        <a:rPr lang="en-US" sz="1000" b="1" u="none" strike="noStrike" baseline="0" dirty="0" smtClean="0">
                          <a:effectLst/>
                        </a:rPr>
                        <a:t> - </a:t>
                      </a:r>
                      <a:r>
                        <a:rPr lang="en-US" sz="1000" b="1" u="none" strike="noStrike" dirty="0" smtClean="0">
                          <a:effectLst/>
                        </a:rPr>
                        <a:t>Planned </a:t>
                      </a:r>
                      <a:r>
                        <a:rPr lang="en-US" sz="1000" b="1" u="none" strike="noStrike" dirty="0">
                          <a:effectLst/>
                        </a:rPr>
                        <a:t>value </a:t>
                      </a:r>
                      <a:endParaRPr lang="en-US" sz="1000" b="1" i="0" u="none" strike="noStrike" dirty="0">
                        <a:solidFill>
                          <a:srgbClr val="000000"/>
                        </a:solidFill>
                        <a:effectLst/>
                        <a:latin typeface="MarkerFelt" charset="0"/>
                      </a:endParaRPr>
                    </a:p>
                  </a:txBody>
                  <a:tcPr marL="3970" marR="3970" marT="3970" marB="0"/>
                </a:tc>
                <a:tc>
                  <a:txBody>
                    <a:bodyPr/>
                    <a:lstStyle/>
                    <a:p>
                      <a:pPr algn="l" fontAlgn="t"/>
                      <a:r>
                        <a:rPr lang="en-US" sz="1000" b="1" u="none" strike="noStrike" dirty="0">
                          <a:effectLst/>
                        </a:rPr>
                        <a:t>PV </a:t>
                      </a:r>
                      <a:r>
                        <a:rPr lang="en-US" sz="1000" b="1" u="none" strike="noStrike" dirty="0" smtClean="0">
                          <a:effectLst/>
                        </a:rPr>
                        <a:t>=</a:t>
                      </a:r>
                      <a:r>
                        <a:rPr lang="zh-TW" altLang="en-US" sz="1000" b="1" u="none" strike="noStrike" dirty="0" smtClean="0">
                          <a:effectLst/>
                        </a:rPr>
                        <a:t> </a:t>
                      </a:r>
                      <a:r>
                        <a:rPr lang="en-US" sz="1000" b="1" u="none" strike="noStrike" dirty="0" smtClean="0">
                          <a:effectLst/>
                        </a:rPr>
                        <a:t>BAC x</a:t>
                      </a:r>
                      <a:r>
                        <a:rPr lang="zh-TW" altLang="en-US" sz="1000" b="1" u="none" strike="noStrike" dirty="0" smtClean="0">
                          <a:effectLst/>
                        </a:rPr>
                        <a:t> </a:t>
                      </a:r>
                      <a:r>
                        <a:rPr lang="en-US" sz="1000" b="1" u="none" strike="noStrike" dirty="0" smtClean="0">
                          <a:effectLst/>
                        </a:rPr>
                        <a:t>Planned</a:t>
                      </a:r>
                      <a:r>
                        <a:rPr lang="zh-TW" altLang="en-US" sz="1000" b="1" u="none" strike="noStrike" dirty="0" smtClean="0">
                          <a:effectLst/>
                        </a:rPr>
                        <a:t> </a:t>
                      </a:r>
                      <a:r>
                        <a:rPr lang="en-US" sz="1000" b="1" u="none" strike="noStrike" dirty="0" smtClean="0">
                          <a:effectLst/>
                        </a:rPr>
                        <a:t>% </a:t>
                      </a:r>
                      <a:r>
                        <a:rPr lang="en-US" sz="1000" b="1" u="none" strike="noStrike" dirty="0">
                          <a:effectLst/>
                        </a:rPr>
                        <a:t>complete </a:t>
                      </a:r>
                      <a:endParaRPr lang="en-US" sz="1000" b="1" i="0" u="none" strike="noStrike" dirty="0">
                        <a:solidFill>
                          <a:srgbClr val="000000"/>
                        </a:solidFill>
                        <a:effectLst/>
                        <a:latin typeface="MarkerFelt" charset="0"/>
                      </a:endParaRPr>
                    </a:p>
                  </a:txBody>
                  <a:tcPr marL="3970" marR="3970" marT="3970" marB="0"/>
                </a:tc>
                <a:tc>
                  <a:txBody>
                    <a:bodyPr/>
                    <a:lstStyle/>
                    <a:p>
                      <a:pPr algn="l" fontAlgn="t"/>
                      <a:r>
                        <a:rPr lang="en-US" sz="1000" u="none" strike="noStrike">
                          <a:effectLst/>
                        </a:rPr>
                        <a:t>What your schedule says you should have spent </a:t>
                      </a:r>
                      <a:endParaRPr lang="en-US" sz="1000" b="0" i="0" u="none" strike="noStrike">
                        <a:solidFill>
                          <a:srgbClr val="000000"/>
                        </a:solidFill>
                        <a:effectLst/>
                        <a:latin typeface="Arial" charset="0"/>
                      </a:endParaRPr>
                    </a:p>
                  </a:txBody>
                  <a:tcPr marL="3970" marR="3970" marT="3970" marB="0"/>
                </a:tc>
                <a:tc>
                  <a:txBody>
                    <a:bodyPr/>
                    <a:lstStyle/>
                    <a:p>
                      <a:pPr algn="l" fontAlgn="t"/>
                      <a:r>
                        <a:rPr lang="en-US" sz="1000" u="none" strike="noStrike" dirty="0">
                          <a:effectLst/>
                        </a:rPr>
                        <a:t>To </a:t>
                      </a:r>
                      <a:r>
                        <a:rPr lang="en-US" sz="1000" u="none" strike="noStrike" dirty="0" smtClean="0">
                          <a:effectLst/>
                        </a:rPr>
                        <a:t>figure </a:t>
                      </a:r>
                      <a:r>
                        <a:rPr lang="en-US" sz="1000" u="none" strike="noStrike" dirty="0">
                          <a:effectLst/>
                        </a:rPr>
                        <a:t>out what value your plan says you should have delivered so far </a:t>
                      </a:r>
                      <a:endParaRPr lang="en-US" sz="1000" b="0" i="0" u="none" strike="noStrike" dirty="0">
                        <a:solidFill>
                          <a:srgbClr val="000000"/>
                        </a:solidFill>
                        <a:effectLst/>
                        <a:latin typeface="Arial" charset="0"/>
                      </a:endParaRPr>
                    </a:p>
                  </a:txBody>
                  <a:tcPr marL="3970" marR="3970" marT="3970" marB="0"/>
                </a:tc>
              </a:tr>
              <a:tr h="404191">
                <a:tc>
                  <a:txBody>
                    <a:bodyPr/>
                    <a:lstStyle/>
                    <a:p>
                      <a:pPr algn="l" fontAlgn="t"/>
                      <a:r>
                        <a:rPr lang="en-US" sz="1000" b="1" u="none" strike="noStrike" dirty="0" smtClean="0">
                          <a:effectLst/>
                        </a:rPr>
                        <a:t>EV</a:t>
                      </a:r>
                      <a:r>
                        <a:rPr lang="en-US" sz="1000" b="1" u="none" strike="noStrike" baseline="0" dirty="0" smtClean="0">
                          <a:effectLst/>
                        </a:rPr>
                        <a:t> - </a:t>
                      </a:r>
                      <a:r>
                        <a:rPr lang="en-US" sz="1000" b="1" u="none" strike="noStrike" dirty="0" smtClean="0">
                          <a:effectLst/>
                        </a:rPr>
                        <a:t>Earned </a:t>
                      </a:r>
                      <a:r>
                        <a:rPr lang="en-US" sz="1000" b="1" u="none" strike="noStrike" dirty="0">
                          <a:effectLst/>
                        </a:rPr>
                        <a:t>value </a:t>
                      </a:r>
                      <a:endParaRPr lang="en-US" sz="1000" b="1" i="0" u="none" strike="noStrike" dirty="0">
                        <a:solidFill>
                          <a:srgbClr val="000000"/>
                        </a:solidFill>
                        <a:effectLst/>
                        <a:latin typeface="MarkerFelt" charset="0"/>
                      </a:endParaRPr>
                    </a:p>
                  </a:txBody>
                  <a:tcPr marL="3970" marR="3970" marT="3970" marB="0"/>
                </a:tc>
                <a:tc>
                  <a:txBody>
                    <a:bodyPr/>
                    <a:lstStyle/>
                    <a:p>
                      <a:pPr algn="l" fontAlgn="t"/>
                      <a:r>
                        <a:rPr lang="en-US" sz="1000" b="1" u="none" strike="noStrike" dirty="0" smtClean="0">
                          <a:effectLst/>
                        </a:rPr>
                        <a:t>EV</a:t>
                      </a:r>
                      <a:r>
                        <a:rPr lang="zh-TW" altLang="en-US" sz="1000" b="1" u="none" strike="noStrike" dirty="0" smtClean="0">
                          <a:effectLst/>
                        </a:rPr>
                        <a:t> </a:t>
                      </a:r>
                      <a:r>
                        <a:rPr lang="en-US" sz="1000" b="1" u="none" strike="noStrike" dirty="0" smtClean="0">
                          <a:effectLst/>
                        </a:rPr>
                        <a:t>= BAC x Actual</a:t>
                      </a:r>
                      <a:r>
                        <a:rPr lang="zh-TW" altLang="en-US" sz="1000" b="1" u="none" strike="noStrike" baseline="0" dirty="0" smtClean="0">
                          <a:effectLst/>
                        </a:rPr>
                        <a:t> </a:t>
                      </a:r>
                      <a:r>
                        <a:rPr lang="en-US" sz="1000" b="1" u="none" strike="noStrike" dirty="0" smtClean="0">
                          <a:effectLst/>
                        </a:rPr>
                        <a:t>% complete </a:t>
                      </a:r>
                      <a:endParaRPr lang="en-US" sz="1000" b="1" i="0" u="none" strike="noStrike" dirty="0">
                        <a:solidFill>
                          <a:srgbClr val="000000"/>
                        </a:solidFill>
                        <a:effectLst/>
                        <a:latin typeface="MarkerFelt" charset="0"/>
                      </a:endParaRPr>
                    </a:p>
                  </a:txBody>
                  <a:tcPr marL="3970" marR="3970" marT="3970" marB="0"/>
                </a:tc>
                <a:tc>
                  <a:txBody>
                    <a:bodyPr/>
                    <a:lstStyle/>
                    <a:p>
                      <a:pPr algn="l" fontAlgn="t"/>
                      <a:r>
                        <a:rPr lang="en-US" sz="1000" u="none" strike="noStrike" dirty="0">
                          <a:effectLst/>
                        </a:rPr>
                        <a:t>How much of the project’s value you’ve really earned </a:t>
                      </a:r>
                      <a:endParaRPr lang="en-US" sz="1000" b="0" i="0" u="none" strike="noStrike" dirty="0">
                        <a:solidFill>
                          <a:srgbClr val="000000"/>
                        </a:solidFill>
                        <a:effectLst/>
                        <a:latin typeface="Arial" charset="0"/>
                      </a:endParaRPr>
                    </a:p>
                  </a:txBody>
                  <a:tcPr marL="3970" marR="3970" marT="3970" marB="0"/>
                </a:tc>
                <a:tc>
                  <a:txBody>
                    <a:bodyPr/>
                    <a:lstStyle/>
                    <a:p>
                      <a:pPr algn="l" fontAlgn="t"/>
                      <a:r>
                        <a:rPr lang="en-US" sz="1000" u="none" strike="noStrike" dirty="0">
                          <a:effectLst/>
                        </a:rPr>
                        <a:t>To translate how much work the team’s </a:t>
                      </a:r>
                      <a:r>
                        <a:rPr lang="en-US" sz="1000" u="none" strike="noStrike" dirty="0" smtClean="0">
                          <a:effectLst/>
                        </a:rPr>
                        <a:t>finished </a:t>
                      </a:r>
                      <a:r>
                        <a:rPr lang="en-US" sz="1000" u="none" strike="noStrike" dirty="0">
                          <a:effectLst/>
                        </a:rPr>
                        <a:t>into a dollar value </a:t>
                      </a:r>
                      <a:endParaRPr lang="en-US" sz="1000" b="0" i="0" u="none" strike="noStrike" dirty="0">
                        <a:solidFill>
                          <a:srgbClr val="000000"/>
                        </a:solidFill>
                        <a:effectLst/>
                        <a:latin typeface="Arial" charset="0"/>
                      </a:endParaRPr>
                    </a:p>
                  </a:txBody>
                  <a:tcPr marL="3970" marR="3970" marT="3970" marB="0"/>
                </a:tc>
              </a:tr>
              <a:tr h="404191">
                <a:tc>
                  <a:txBody>
                    <a:bodyPr/>
                    <a:lstStyle/>
                    <a:p>
                      <a:pPr algn="l" fontAlgn="t"/>
                      <a:r>
                        <a:rPr lang="en-US" sz="1000" b="1" u="none" strike="noStrike" dirty="0" smtClean="0">
                          <a:effectLst/>
                        </a:rPr>
                        <a:t>AC</a:t>
                      </a:r>
                      <a:r>
                        <a:rPr lang="en-US" sz="1000" b="1" u="none" strike="noStrike" baseline="0" dirty="0" smtClean="0">
                          <a:effectLst/>
                        </a:rPr>
                        <a:t> - </a:t>
                      </a:r>
                      <a:r>
                        <a:rPr lang="en-US" sz="1000" b="1" u="none" strike="noStrike" dirty="0" smtClean="0">
                          <a:effectLst/>
                        </a:rPr>
                        <a:t>Actual </a:t>
                      </a:r>
                      <a:r>
                        <a:rPr lang="en-US" sz="1000" b="1" u="none" strike="noStrike" dirty="0">
                          <a:effectLst/>
                        </a:rPr>
                        <a:t>cost </a:t>
                      </a:r>
                      <a:endParaRPr lang="en-US" sz="1000" b="1" i="0" u="none" strike="noStrike" dirty="0">
                        <a:solidFill>
                          <a:srgbClr val="000000"/>
                        </a:solidFill>
                        <a:effectLst/>
                        <a:latin typeface="MarkerFelt" charset="0"/>
                      </a:endParaRPr>
                    </a:p>
                  </a:txBody>
                  <a:tcPr marL="3970" marR="3970" marT="3970" marB="0"/>
                </a:tc>
                <a:tc>
                  <a:txBody>
                    <a:bodyPr/>
                    <a:lstStyle/>
                    <a:p>
                      <a:pPr algn="l" fontAlgn="t"/>
                      <a:r>
                        <a:rPr lang="en-US" sz="1000" u="none" strike="noStrike" dirty="0">
                          <a:effectLst/>
                        </a:rPr>
                        <a:t>What you’ve actually spent on the project </a:t>
                      </a:r>
                      <a:endParaRPr lang="en-US" sz="1000" b="0" i="0" u="none" strike="noStrike" dirty="0">
                        <a:solidFill>
                          <a:srgbClr val="000000"/>
                        </a:solidFill>
                        <a:effectLst/>
                        <a:latin typeface="Arial" charset="0"/>
                      </a:endParaRPr>
                    </a:p>
                  </a:txBody>
                  <a:tcPr marL="3970" marR="3970" marT="3970" marB="0"/>
                </a:tc>
                <a:tc>
                  <a:txBody>
                    <a:bodyPr/>
                    <a:lstStyle/>
                    <a:p>
                      <a:pPr algn="l" fontAlgn="t"/>
                      <a:r>
                        <a:rPr lang="en-US" sz="1000" u="none" strike="noStrike" dirty="0">
                          <a:effectLst/>
                        </a:rPr>
                        <a:t>How much you’ve actually spent so far </a:t>
                      </a:r>
                      <a:endParaRPr lang="en-US" sz="1000" b="0" i="0" u="none" strike="noStrike" dirty="0">
                        <a:solidFill>
                          <a:srgbClr val="000000"/>
                        </a:solidFill>
                        <a:effectLst/>
                        <a:latin typeface="Arial" charset="0"/>
                      </a:endParaRPr>
                    </a:p>
                  </a:txBody>
                  <a:tcPr marL="3970" marR="3970" marT="3970" marB="0"/>
                </a:tc>
                <a:tc>
                  <a:txBody>
                    <a:bodyPr/>
                    <a:lstStyle/>
                    <a:p>
                      <a:pPr algn="l" fontAlgn="t"/>
                      <a:r>
                        <a:rPr lang="en-US" sz="1000" u="none" strike="noStrike" dirty="0">
                          <a:effectLst/>
                        </a:rPr>
                        <a:t>The amount of money you spend doesn’t always match the value you get! </a:t>
                      </a:r>
                      <a:endParaRPr lang="en-US" sz="1000" b="0" i="0" u="none" strike="noStrike" dirty="0">
                        <a:solidFill>
                          <a:srgbClr val="000000"/>
                        </a:solidFill>
                        <a:effectLst/>
                        <a:latin typeface="Arial" charset="0"/>
                      </a:endParaRPr>
                    </a:p>
                  </a:txBody>
                  <a:tcPr marL="3970" marR="3970" marT="3970" marB="0"/>
                </a:tc>
              </a:tr>
              <a:tr h="404191">
                <a:tc>
                  <a:txBody>
                    <a:bodyPr/>
                    <a:lstStyle/>
                    <a:p>
                      <a:pPr algn="l" fontAlgn="t"/>
                      <a:r>
                        <a:rPr lang="en-US" sz="1000" b="1" u="none" strike="noStrike" dirty="0" smtClean="0">
                          <a:effectLst/>
                        </a:rPr>
                        <a:t>SPI</a:t>
                      </a:r>
                      <a:r>
                        <a:rPr lang="en-US" sz="1000" b="1" u="none" strike="noStrike" baseline="0" dirty="0" smtClean="0">
                          <a:effectLst/>
                        </a:rPr>
                        <a:t> - </a:t>
                      </a:r>
                      <a:r>
                        <a:rPr lang="en-US" sz="1000" b="1" u="none" strike="noStrike" dirty="0" smtClean="0">
                          <a:effectLst/>
                        </a:rPr>
                        <a:t>Schedule </a:t>
                      </a:r>
                      <a:r>
                        <a:rPr lang="en-US" sz="1000" b="1" u="none" strike="noStrike" dirty="0">
                          <a:effectLst/>
                        </a:rPr>
                        <a:t>performance index </a:t>
                      </a:r>
                      <a:endParaRPr lang="en-US" sz="1000" b="1" i="0" u="none" strike="noStrike" dirty="0">
                        <a:solidFill>
                          <a:srgbClr val="000000"/>
                        </a:solidFill>
                        <a:effectLst/>
                        <a:latin typeface="MarkerFelt" charset="0"/>
                      </a:endParaRPr>
                    </a:p>
                  </a:txBody>
                  <a:tcPr marL="3970" marR="3970" marT="3970" marB="0"/>
                </a:tc>
                <a:tc>
                  <a:txBody>
                    <a:bodyPr/>
                    <a:lstStyle/>
                    <a:p>
                      <a:pPr algn="l" fontAlgn="t"/>
                      <a:r>
                        <a:rPr lang="mr-IN" sz="1000" b="1" u="none" strike="noStrike" dirty="0">
                          <a:effectLst/>
                        </a:rPr>
                        <a:t>SPI = EV / PV</a:t>
                      </a:r>
                      <a:endParaRPr lang="mr-IN" sz="1000" b="1" i="0" u="none" strike="noStrike" dirty="0">
                        <a:solidFill>
                          <a:srgbClr val="000000"/>
                        </a:solidFill>
                        <a:effectLst/>
                        <a:latin typeface="MarkerFelt" charset="0"/>
                      </a:endParaRPr>
                    </a:p>
                  </a:txBody>
                  <a:tcPr marL="3970" marR="3970" marT="3970" marB="0"/>
                </a:tc>
                <a:tc>
                  <a:txBody>
                    <a:bodyPr/>
                    <a:lstStyle/>
                    <a:p>
                      <a:pPr algn="l" fontAlgn="t"/>
                      <a:r>
                        <a:rPr lang="en-US" sz="1000" u="none" strike="noStrike" dirty="0">
                          <a:effectLst/>
                        </a:rPr>
                        <a:t>Whether you’re behind or ahead of schedule </a:t>
                      </a:r>
                      <a:endParaRPr lang="en-US" sz="1000" b="0" i="0" u="none" strike="noStrike" dirty="0">
                        <a:solidFill>
                          <a:srgbClr val="000000"/>
                        </a:solidFill>
                        <a:effectLst/>
                        <a:latin typeface="Arial" charset="0"/>
                      </a:endParaRPr>
                    </a:p>
                  </a:txBody>
                  <a:tcPr marL="3970" marR="3970" marT="3970" marB="0"/>
                </a:tc>
                <a:tc>
                  <a:txBody>
                    <a:bodyPr/>
                    <a:lstStyle/>
                    <a:p>
                      <a:pPr algn="l" fontAlgn="t"/>
                      <a:r>
                        <a:rPr lang="en-US" sz="1000" u="none" strike="noStrike" dirty="0">
                          <a:effectLst/>
                        </a:rPr>
                        <a:t>To </a:t>
                      </a:r>
                      <a:r>
                        <a:rPr lang="en-US" sz="1000" u="none" strike="noStrike" dirty="0" smtClean="0">
                          <a:effectLst/>
                        </a:rPr>
                        <a:t>figure </a:t>
                      </a:r>
                      <a:r>
                        <a:rPr lang="en-US" sz="1000" u="none" strike="noStrike" dirty="0">
                          <a:effectLst/>
                        </a:rPr>
                        <a:t>out whether you’ve delivered the value your schedule said you would </a:t>
                      </a:r>
                      <a:endParaRPr lang="en-US" sz="1000" b="0" i="0" u="none" strike="noStrike" dirty="0">
                        <a:solidFill>
                          <a:srgbClr val="000000"/>
                        </a:solidFill>
                        <a:effectLst/>
                        <a:latin typeface="Arial" charset="0"/>
                      </a:endParaRPr>
                    </a:p>
                  </a:txBody>
                  <a:tcPr marL="3970" marR="3970" marT="3970" marB="0"/>
                </a:tc>
              </a:tr>
              <a:tr h="404191">
                <a:tc>
                  <a:txBody>
                    <a:bodyPr/>
                    <a:lstStyle/>
                    <a:p>
                      <a:pPr algn="l" fontAlgn="t"/>
                      <a:r>
                        <a:rPr lang="en-US" sz="1000" b="1" u="none" strike="noStrike" dirty="0" smtClean="0">
                          <a:effectLst/>
                        </a:rPr>
                        <a:t>SV</a:t>
                      </a:r>
                      <a:r>
                        <a:rPr lang="en-US" sz="1000" b="1" u="none" strike="noStrike" baseline="0" dirty="0" smtClean="0">
                          <a:effectLst/>
                        </a:rPr>
                        <a:t> - </a:t>
                      </a:r>
                      <a:r>
                        <a:rPr lang="en-US" sz="1000" b="1" u="none" strike="noStrike" dirty="0" smtClean="0">
                          <a:effectLst/>
                        </a:rPr>
                        <a:t>Schedule </a:t>
                      </a:r>
                      <a:r>
                        <a:rPr lang="en-US" sz="1000" b="1" u="none" strike="noStrike" dirty="0">
                          <a:effectLst/>
                        </a:rPr>
                        <a:t>variance </a:t>
                      </a:r>
                      <a:endParaRPr lang="en-US" sz="1000" b="1" i="0" u="none" strike="noStrike" dirty="0">
                        <a:solidFill>
                          <a:srgbClr val="000000"/>
                        </a:solidFill>
                        <a:effectLst/>
                        <a:latin typeface="MarkerFelt" charset="0"/>
                      </a:endParaRPr>
                    </a:p>
                  </a:txBody>
                  <a:tcPr marL="3970" marR="3970" marT="3970" marB="0"/>
                </a:tc>
                <a:tc>
                  <a:txBody>
                    <a:bodyPr/>
                    <a:lstStyle/>
                    <a:p>
                      <a:pPr algn="l" fontAlgn="t"/>
                      <a:r>
                        <a:rPr lang="en-US" sz="1000" b="1" u="none" strike="noStrike" dirty="0" smtClean="0">
                          <a:effectLst/>
                        </a:rPr>
                        <a:t>SV</a:t>
                      </a:r>
                      <a:r>
                        <a:rPr lang="zh-TW" altLang="en-US" sz="1000" b="1" u="none" strike="noStrike" dirty="0" smtClean="0">
                          <a:effectLst/>
                        </a:rPr>
                        <a:t> </a:t>
                      </a:r>
                      <a:r>
                        <a:rPr lang="en-US" sz="1000" b="1" u="none" strike="noStrike" dirty="0" smtClean="0">
                          <a:effectLst/>
                        </a:rPr>
                        <a:t>=</a:t>
                      </a:r>
                      <a:r>
                        <a:rPr lang="zh-TW" altLang="en-US" sz="1000" b="1" u="none" strike="noStrike" dirty="0" smtClean="0">
                          <a:effectLst/>
                        </a:rPr>
                        <a:t> </a:t>
                      </a:r>
                      <a:r>
                        <a:rPr lang="en-US" sz="1000" b="1" u="none" strike="noStrike" dirty="0" smtClean="0">
                          <a:effectLst/>
                        </a:rPr>
                        <a:t>EV</a:t>
                      </a:r>
                      <a:r>
                        <a:rPr lang="en-US" sz="1000" b="1" u="none" strike="noStrike" dirty="0">
                          <a:effectLst/>
                        </a:rPr>
                        <a:t>– PV </a:t>
                      </a:r>
                      <a:endParaRPr lang="en-US" sz="1000" b="1" i="0" u="none" strike="noStrike" dirty="0">
                        <a:solidFill>
                          <a:srgbClr val="000000"/>
                        </a:solidFill>
                        <a:effectLst/>
                        <a:latin typeface="MarkerFelt" charset="0"/>
                      </a:endParaRPr>
                    </a:p>
                  </a:txBody>
                  <a:tcPr marL="3970" marR="3970" marT="3970" marB="0"/>
                </a:tc>
                <a:tc>
                  <a:txBody>
                    <a:bodyPr/>
                    <a:lstStyle/>
                    <a:p>
                      <a:pPr algn="l" fontAlgn="t"/>
                      <a:r>
                        <a:rPr lang="en-US" sz="1000" u="none" strike="noStrike" dirty="0">
                          <a:effectLst/>
                        </a:rPr>
                        <a:t>How much behind or ahead of schedule you are </a:t>
                      </a:r>
                      <a:endParaRPr lang="en-US" sz="1000" b="0" i="0" u="none" strike="noStrike" dirty="0">
                        <a:solidFill>
                          <a:srgbClr val="000000"/>
                        </a:solidFill>
                        <a:effectLst/>
                        <a:latin typeface="Arial" charset="0"/>
                      </a:endParaRPr>
                    </a:p>
                  </a:txBody>
                  <a:tcPr marL="3970" marR="3970" marT="3970" marB="0"/>
                </a:tc>
                <a:tc>
                  <a:txBody>
                    <a:bodyPr/>
                    <a:lstStyle/>
                    <a:p>
                      <a:pPr algn="l" fontAlgn="t"/>
                      <a:r>
                        <a:rPr lang="en-US" sz="1000" u="none" strike="noStrike" dirty="0">
                          <a:effectLst/>
                        </a:rPr>
                        <a:t>To put a dollar value on exactly how far ahead or behind schedule you are </a:t>
                      </a:r>
                      <a:endParaRPr lang="en-US" sz="1000" b="0" i="0" u="none" strike="noStrike" dirty="0">
                        <a:solidFill>
                          <a:srgbClr val="000000"/>
                        </a:solidFill>
                        <a:effectLst/>
                        <a:latin typeface="Arial" charset="0"/>
                      </a:endParaRPr>
                    </a:p>
                  </a:txBody>
                  <a:tcPr marL="3970" marR="3970" marT="3970" marB="0"/>
                </a:tc>
              </a:tr>
              <a:tr h="301754">
                <a:tc>
                  <a:txBody>
                    <a:bodyPr/>
                    <a:lstStyle/>
                    <a:p>
                      <a:pPr algn="l" fontAlgn="t"/>
                      <a:r>
                        <a:rPr lang="en-US" sz="1000" b="1" u="none" strike="noStrike" dirty="0" smtClean="0">
                          <a:effectLst/>
                        </a:rPr>
                        <a:t>CPI</a:t>
                      </a:r>
                      <a:r>
                        <a:rPr lang="en-US" sz="1000" b="1" u="none" strike="noStrike" baseline="0" dirty="0" smtClean="0">
                          <a:effectLst/>
                        </a:rPr>
                        <a:t> - </a:t>
                      </a:r>
                      <a:r>
                        <a:rPr lang="en-US" sz="1000" b="1" u="none" strike="noStrike" dirty="0" smtClean="0">
                          <a:effectLst/>
                        </a:rPr>
                        <a:t>Cost </a:t>
                      </a:r>
                      <a:r>
                        <a:rPr lang="en-US" sz="1000" b="1" u="none" strike="noStrike" dirty="0">
                          <a:effectLst/>
                        </a:rPr>
                        <a:t>performance index </a:t>
                      </a:r>
                      <a:endParaRPr lang="en-US" sz="1000" b="1" i="0" u="none" strike="noStrike" dirty="0">
                        <a:solidFill>
                          <a:srgbClr val="000000"/>
                        </a:solidFill>
                        <a:effectLst/>
                        <a:latin typeface="MarkerFelt" charset="0"/>
                      </a:endParaRPr>
                    </a:p>
                  </a:txBody>
                  <a:tcPr marL="3970" marR="3970" marT="3970" marB="0"/>
                </a:tc>
                <a:tc>
                  <a:txBody>
                    <a:bodyPr/>
                    <a:lstStyle/>
                    <a:p>
                      <a:pPr algn="l" fontAlgn="t"/>
                      <a:r>
                        <a:rPr lang="mr-IN" sz="1000" b="1" u="none" strike="noStrike" dirty="0">
                          <a:effectLst/>
                        </a:rPr>
                        <a:t>CPI = EV / AC </a:t>
                      </a:r>
                      <a:endParaRPr lang="mr-IN" sz="1000" b="1" i="0" u="none" strike="noStrike" dirty="0">
                        <a:solidFill>
                          <a:srgbClr val="000000"/>
                        </a:solidFill>
                        <a:effectLst/>
                        <a:latin typeface="MarkerFelt" charset="0"/>
                      </a:endParaRPr>
                    </a:p>
                  </a:txBody>
                  <a:tcPr marL="3970" marR="3970" marT="3970" marB="0"/>
                </a:tc>
                <a:tc>
                  <a:txBody>
                    <a:bodyPr/>
                    <a:lstStyle/>
                    <a:p>
                      <a:pPr algn="l" fontAlgn="t"/>
                      <a:r>
                        <a:rPr lang="en-US" sz="1000" u="none" strike="noStrike" dirty="0">
                          <a:effectLst/>
                        </a:rPr>
                        <a:t>Whether you’re within your budget or not </a:t>
                      </a:r>
                      <a:endParaRPr lang="en-US" sz="1000" b="0" i="0" u="none" strike="noStrike" dirty="0">
                        <a:solidFill>
                          <a:srgbClr val="000000"/>
                        </a:solidFill>
                        <a:effectLst/>
                        <a:latin typeface="Arial" charset="0"/>
                      </a:endParaRPr>
                    </a:p>
                  </a:txBody>
                  <a:tcPr marL="3970" marR="3970" marT="3970" marB="0"/>
                </a:tc>
                <a:tc>
                  <a:txBody>
                    <a:bodyPr/>
                    <a:lstStyle/>
                    <a:p>
                      <a:pPr algn="l" fontAlgn="t"/>
                      <a:r>
                        <a:rPr lang="en-US" sz="1000" u="none" strike="noStrike" dirty="0">
                          <a:effectLst/>
                        </a:rPr>
                        <a:t>Your sponsor is always most interested in the bottom line! </a:t>
                      </a:r>
                      <a:endParaRPr lang="en-US" sz="1000" b="0" i="0" u="none" strike="noStrike" dirty="0">
                        <a:solidFill>
                          <a:srgbClr val="000000"/>
                        </a:solidFill>
                        <a:effectLst/>
                        <a:latin typeface="Arial" charset="0"/>
                      </a:endParaRPr>
                    </a:p>
                  </a:txBody>
                  <a:tcPr marL="3970" marR="3970" marT="3970" marB="0"/>
                </a:tc>
              </a:tr>
              <a:tr h="404191">
                <a:tc>
                  <a:txBody>
                    <a:bodyPr/>
                    <a:lstStyle/>
                    <a:p>
                      <a:pPr algn="l" fontAlgn="t"/>
                      <a:r>
                        <a:rPr lang="en-US" sz="1000" b="1" u="none" strike="noStrike" dirty="0" smtClean="0">
                          <a:effectLst/>
                        </a:rPr>
                        <a:t>TCPI</a:t>
                      </a:r>
                      <a:r>
                        <a:rPr lang="en-US" sz="1000" b="1" u="none" strike="noStrike" baseline="0" dirty="0" smtClean="0">
                          <a:effectLst/>
                        </a:rPr>
                        <a:t> - </a:t>
                      </a:r>
                      <a:r>
                        <a:rPr lang="en-US" sz="1000" b="1" u="none" strike="noStrike" dirty="0" smtClean="0">
                          <a:effectLst/>
                        </a:rPr>
                        <a:t>To-complete </a:t>
                      </a:r>
                      <a:r>
                        <a:rPr lang="en-US" sz="1000" b="1" u="none" strike="noStrike" dirty="0">
                          <a:effectLst/>
                        </a:rPr>
                        <a:t>performance index </a:t>
                      </a:r>
                      <a:endParaRPr lang="en-US" sz="1000" b="1" i="0" u="none" strike="noStrike" dirty="0">
                        <a:solidFill>
                          <a:srgbClr val="000000"/>
                        </a:solidFill>
                        <a:effectLst/>
                        <a:latin typeface="MarkerFelt" charset="0"/>
                      </a:endParaRPr>
                    </a:p>
                  </a:txBody>
                  <a:tcPr marL="3970" marR="3970" marT="3970" marB="0"/>
                </a:tc>
                <a:tc>
                  <a:txBody>
                    <a:bodyPr/>
                    <a:lstStyle/>
                    <a:p>
                      <a:pPr algn="l" fontAlgn="t"/>
                      <a:r>
                        <a:rPr lang="mr-IN" sz="1000" b="1" u="none" strike="noStrike" dirty="0">
                          <a:effectLst/>
                        </a:rPr>
                        <a:t>TCPI = (BAC-EV) / (BAC-AC) </a:t>
                      </a:r>
                      <a:endParaRPr lang="mr-IN" sz="1000" b="1" i="0" u="none" strike="noStrike" dirty="0">
                        <a:solidFill>
                          <a:srgbClr val="000000"/>
                        </a:solidFill>
                        <a:effectLst/>
                        <a:latin typeface="MarkerFelt" charset="0"/>
                      </a:endParaRPr>
                    </a:p>
                  </a:txBody>
                  <a:tcPr marL="3970" marR="3970" marT="3970" marB="0"/>
                </a:tc>
                <a:tc>
                  <a:txBody>
                    <a:bodyPr/>
                    <a:lstStyle/>
                    <a:p>
                      <a:pPr algn="l" fontAlgn="t"/>
                      <a:r>
                        <a:rPr lang="en-US" sz="1000" u="none" strike="noStrike" dirty="0">
                          <a:effectLst/>
                        </a:rPr>
                        <a:t>How well your project must perform to stay on budget </a:t>
                      </a:r>
                      <a:endParaRPr lang="en-US" sz="1000" b="0" i="0" u="none" strike="noStrike" dirty="0">
                        <a:solidFill>
                          <a:srgbClr val="000000"/>
                        </a:solidFill>
                        <a:effectLst/>
                        <a:latin typeface="Arial" charset="0"/>
                      </a:endParaRPr>
                    </a:p>
                  </a:txBody>
                  <a:tcPr marL="3970" marR="3970" marT="3970" marB="0"/>
                </a:tc>
                <a:tc>
                  <a:txBody>
                    <a:bodyPr/>
                    <a:lstStyle/>
                    <a:p>
                      <a:pPr algn="l" fontAlgn="t"/>
                      <a:r>
                        <a:rPr lang="en-US" sz="1000" u="none" strike="noStrike" dirty="0">
                          <a:effectLst/>
                        </a:rPr>
                        <a:t>To forecast whether or not you can stick to your budget </a:t>
                      </a:r>
                      <a:endParaRPr lang="en-US" sz="1000" b="0" i="0" u="none" strike="noStrike" dirty="0">
                        <a:solidFill>
                          <a:srgbClr val="000000"/>
                        </a:solidFill>
                        <a:effectLst/>
                        <a:latin typeface="Arial" charset="0"/>
                      </a:endParaRPr>
                    </a:p>
                  </a:txBody>
                  <a:tcPr marL="3970" marR="3970" marT="3970" marB="0"/>
                </a:tc>
              </a:tr>
              <a:tr h="404191">
                <a:tc>
                  <a:txBody>
                    <a:bodyPr/>
                    <a:lstStyle/>
                    <a:p>
                      <a:pPr algn="l" fontAlgn="t"/>
                      <a:r>
                        <a:rPr lang="en-US" sz="1000" b="1" u="none" strike="noStrike" dirty="0" smtClean="0">
                          <a:effectLst/>
                        </a:rPr>
                        <a:t>CV</a:t>
                      </a:r>
                      <a:r>
                        <a:rPr lang="en-US" sz="1000" b="1" u="none" strike="noStrike" baseline="0" dirty="0" smtClean="0">
                          <a:effectLst/>
                        </a:rPr>
                        <a:t> - </a:t>
                      </a:r>
                      <a:r>
                        <a:rPr lang="en-US" sz="1000" b="1" u="none" strike="noStrike" dirty="0" smtClean="0">
                          <a:effectLst/>
                        </a:rPr>
                        <a:t>Cost </a:t>
                      </a:r>
                      <a:r>
                        <a:rPr lang="en-US" sz="1000" b="1" u="none" strike="noStrike" dirty="0">
                          <a:effectLst/>
                        </a:rPr>
                        <a:t>variance </a:t>
                      </a:r>
                      <a:endParaRPr lang="en-US" sz="1000" b="1" i="0" u="none" strike="noStrike" dirty="0">
                        <a:solidFill>
                          <a:srgbClr val="000000"/>
                        </a:solidFill>
                        <a:effectLst/>
                        <a:latin typeface="MarkerFelt" charset="0"/>
                      </a:endParaRPr>
                    </a:p>
                  </a:txBody>
                  <a:tcPr marL="3970" marR="3970" marT="3970" marB="0"/>
                </a:tc>
                <a:tc>
                  <a:txBody>
                    <a:bodyPr/>
                    <a:lstStyle/>
                    <a:p>
                      <a:pPr algn="l" fontAlgn="t"/>
                      <a:r>
                        <a:rPr lang="mr-IN" sz="1000" b="1" u="none" strike="noStrike" dirty="0">
                          <a:effectLst/>
                        </a:rPr>
                        <a:t>CV = EV – AC </a:t>
                      </a:r>
                      <a:endParaRPr lang="mr-IN" sz="1000" b="1" i="0" u="none" strike="noStrike" dirty="0">
                        <a:solidFill>
                          <a:srgbClr val="000000"/>
                        </a:solidFill>
                        <a:effectLst/>
                        <a:latin typeface="MarkerFelt" charset="0"/>
                      </a:endParaRPr>
                    </a:p>
                  </a:txBody>
                  <a:tcPr marL="3970" marR="3970" marT="3970" marB="0"/>
                </a:tc>
                <a:tc>
                  <a:txBody>
                    <a:bodyPr/>
                    <a:lstStyle/>
                    <a:p>
                      <a:pPr algn="l" fontAlgn="t"/>
                      <a:r>
                        <a:rPr lang="en-US" sz="1000" u="none" strike="noStrike">
                          <a:effectLst/>
                        </a:rPr>
                        <a:t>How much above or below your budget you are </a:t>
                      </a:r>
                      <a:endParaRPr lang="en-US" sz="1000" b="0" i="0" u="none" strike="noStrike">
                        <a:solidFill>
                          <a:srgbClr val="000000"/>
                        </a:solidFill>
                        <a:effectLst/>
                        <a:latin typeface="Arial" charset="0"/>
                      </a:endParaRPr>
                    </a:p>
                  </a:txBody>
                  <a:tcPr marL="3970" marR="3970" marT="3970" marB="0"/>
                </a:tc>
                <a:tc>
                  <a:txBody>
                    <a:bodyPr/>
                    <a:lstStyle/>
                    <a:p>
                      <a:pPr algn="l" fontAlgn="t"/>
                      <a:r>
                        <a:rPr lang="en-US" sz="1000" u="none" strike="noStrike" dirty="0">
                          <a:effectLst/>
                        </a:rPr>
                        <a:t>Your sponsor needs to know how much it costs to get him the value you deliver </a:t>
                      </a:r>
                      <a:endParaRPr lang="en-US" sz="1000" b="0" i="0" u="none" strike="noStrike" dirty="0">
                        <a:solidFill>
                          <a:srgbClr val="000000"/>
                        </a:solidFill>
                        <a:effectLst/>
                        <a:latin typeface="Arial" charset="0"/>
                      </a:endParaRPr>
                    </a:p>
                  </a:txBody>
                  <a:tcPr marL="3970" marR="3970" marT="3970" marB="0"/>
                </a:tc>
              </a:tr>
            </a:tbl>
          </a:graphicData>
        </a:graphic>
      </p:graphicFrame>
    </p:spTree>
    <p:extLst>
      <p:ext uri="{BB962C8B-B14F-4D97-AF65-F5344CB8AC3E}">
        <p14:creationId xmlns:p14="http://schemas.microsoft.com/office/powerpoint/2010/main" val="21035993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Control </a:t>
            </a:r>
            <a:r>
              <a:rPr lang="en-US" altLang="en-US" dirty="0" smtClean="0"/>
              <a:t>Costs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
                <a:schemeClr val="tx1"/>
              </a:buClr>
              <a:buFont typeface="+mj-lt"/>
              <a:buAutoNum type="arabicPeriod"/>
            </a:pPr>
            <a:r>
              <a:rPr lang="en-US" sz="1600" b="1" dirty="0"/>
              <a:t>工作績效資訊 </a:t>
            </a:r>
            <a:r>
              <a:rPr lang="en-US" sz="1600" b="1" i="1" dirty="0"/>
              <a:t>Work Performance </a:t>
            </a:r>
            <a:r>
              <a:rPr lang="en-US" sz="1600" b="1" i="1" dirty="0" smtClean="0"/>
              <a:t>Information</a:t>
            </a:r>
            <a:r>
              <a:rPr lang="zh-TW" altLang="en-US" sz="1600" b="1" i="1" dirty="0" smtClean="0"/>
              <a:t> </a:t>
            </a:r>
            <a:r>
              <a:rPr lang="en-US" altLang="zh-TW" sz="1600" b="1" i="1" dirty="0" smtClean="0"/>
              <a:t>-</a:t>
            </a:r>
            <a:r>
              <a:rPr lang="zh-TW" altLang="en-US" sz="1600" b="1" i="1" dirty="0" smtClean="0"/>
              <a:t> </a:t>
            </a:r>
            <a:r>
              <a:rPr lang="zh-TW" altLang="en-US" sz="1600" dirty="0"/>
              <a:t>計算工作包及管制帳戶單獨或彙總的成本變異</a:t>
            </a:r>
            <a:r>
              <a:rPr lang="en-US" altLang="zh-TW" sz="1600" dirty="0"/>
              <a:t>(CV)</a:t>
            </a:r>
            <a:r>
              <a:rPr lang="zh-TW" altLang="en-US" sz="1600" dirty="0"/>
              <a:t>、時程變異</a:t>
            </a:r>
            <a:r>
              <a:rPr lang="en-US" altLang="zh-TW" sz="1600" dirty="0"/>
              <a:t>(SV)</a:t>
            </a:r>
            <a:r>
              <a:rPr lang="zh-TW" altLang="en-US" sz="1600" dirty="0"/>
              <a:t>、成本</a:t>
            </a:r>
            <a:r>
              <a:rPr lang="zh-TW" altLang="en-US" sz="1600" dirty="0" smtClean="0"/>
              <a:t>績效指標</a:t>
            </a:r>
            <a:r>
              <a:rPr lang="en-US" altLang="zh-TW" sz="1600" dirty="0"/>
              <a:t>(CPI)</a:t>
            </a:r>
            <a:r>
              <a:rPr lang="zh-TW" altLang="en-US" sz="1600" dirty="0"/>
              <a:t>、時程績效指標</a:t>
            </a:r>
            <a:r>
              <a:rPr lang="en-US" altLang="zh-TW" sz="1600" dirty="0"/>
              <a:t>(SPI)</a:t>
            </a:r>
            <a:r>
              <a:rPr lang="zh-TW" altLang="en-US" sz="1600" smtClean="0"/>
              <a:t>、待完成績效</a:t>
            </a:r>
            <a:r>
              <a:rPr lang="zh-TW" altLang="en-US" sz="1600" dirty="0"/>
              <a:t>指標</a:t>
            </a:r>
            <a:r>
              <a:rPr lang="en-US" altLang="zh-TW" sz="1600" dirty="0"/>
              <a:t>(TCPI)</a:t>
            </a:r>
            <a:r>
              <a:rPr lang="zh-TW" altLang="en-US" sz="1600" dirty="0"/>
              <a:t>及完工變異</a:t>
            </a:r>
            <a:r>
              <a:rPr lang="en-US" altLang="zh-TW" sz="1600" dirty="0"/>
              <a:t>(VAC)</a:t>
            </a:r>
            <a:r>
              <a:rPr lang="zh-TW" altLang="en-US" sz="1600" dirty="0"/>
              <a:t>。</a:t>
            </a:r>
            <a:endParaRPr lang="en-US" sz="1600" b="1" i="1" dirty="0" smtClean="0"/>
          </a:p>
          <a:p>
            <a:pPr marL="527050" indent="-342900">
              <a:buClr>
                <a:schemeClr val="tx1"/>
              </a:buClr>
              <a:buFont typeface="+mj-lt"/>
              <a:buAutoNum type="arabicPeriod"/>
            </a:pPr>
            <a:r>
              <a:rPr lang="en-US" sz="1600" b="1" dirty="0"/>
              <a:t>成本預測 </a:t>
            </a:r>
            <a:r>
              <a:rPr lang="en-US" sz="1600" b="1" i="1" dirty="0"/>
              <a:t>Cost </a:t>
            </a:r>
            <a:r>
              <a:rPr lang="en-US" sz="1600" b="1" i="1" dirty="0" smtClean="0"/>
              <a:t>Forecasts</a:t>
            </a:r>
            <a:r>
              <a:rPr lang="zh-TW" altLang="en-US" sz="1600" b="1" dirty="0"/>
              <a:t> </a:t>
            </a:r>
            <a:r>
              <a:rPr lang="mr-IN" altLang="zh-TW" sz="1600" dirty="0" smtClean="0"/>
              <a:t>–</a:t>
            </a:r>
            <a:r>
              <a:rPr lang="zh-TW" altLang="en-US" sz="1600" dirty="0" smtClean="0"/>
              <a:t> </a:t>
            </a:r>
            <a:r>
              <a:rPr lang="zh-TW" altLang="en-US" sz="1600" dirty="0"/>
              <a:t>計算完工成本預估值</a:t>
            </a:r>
            <a:r>
              <a:rPr lang="en-US" altLang="zh-TW" sz="1600" dirty="0"/>
              <a:t>(EAC)</a:t>
            </a:r>
            <a:r>
              <a:rPr lang="zh-TW" altLang="en-US" sz="1600" dirty="0"/>
              <a:t>。</a:t>
            </a:r>
            <a:endParaRPr lang="en-US" sz="1600" b="1" dirty="0" smtClean="0"/>
          </a:p>
          <a:p>
            <a:pPr marL="527050" indent="-342900">
              <a:buClr>
                <a:schemeClr val="tx1"/>
              </a:buClr>
              <a:buFont typeface="+mj-lt"/>
              <a:buAutoNum type="arabicPeriod"/>
            </a:pPr>
            <a:r>
              <a:rPr lang="en-US" sz="1600" b="1" dirty="0" smtClean="0"/>
              <a:t>變更申請</a:t>
            </a:r>
            <a:r>
              <a:rPr lang="en-US" sz="1600" b="1" dirty="0"/>
              <a:t> </a:t>
            </a:r>
            <a:r>
              <a:rPr lang="en-US" sz="1600" b="1" dirty="0" smtClean="0"/>
              <a:t>(</a:t>
            </a:r>
            <a:r>
              <a:rPr lang="en-US" sz="1600" b="1" i="1" dirty="0" smtClean="0"/>
              <a:t>Change </a:t>
            </a:r>
            <a:r>
              <a:rPr lang="en-US" sz="1600" b="1" i="1" dirty="0"/>
              <a:t>Requests</a:t>
            </a:r>
            <a:r>
              <a:rPr lang="en-US" sz="1600" b="1" dirty="0" smtClean="0"/>
              <a:t>)</a:t>
            </a:r>
            <a:r>
              <a:rPr lang="zh-TW" altLang="en-US" sz="1600" b="1" dirty="0" smtClean="0"/>
              <a:t> </a:t>
            </a:r>
            <a:r>
              <a:rPr lang="mr-IN" altLang="zh-TW" sz="1600" dirty="0" smtClean="0"/>
              <a:t>–</a:t>
            </a:r>
            <a:r>
              <a:rPr lang="zh-TW" altLang="en-US" sz="1600" dirty="0" smtClean="0"/>
              <a:t> 任何人事異動都</a:t>
            </a:r>
            <a:r>
              <a:rPr lang="zh-TW" altLang="en-US" sz="1600" dirty="0"/>
              <a:t>要申請變更。</a:t>
            </a:r>
            <a:endParaRPr lang="en-US" altLang="zh-TW" sz="1600" dirty="0"/>
          </a:p>
          <a:p>
            <a:pPr marL="527050" indent="-342900">
              <a:buClr>
                <a:schemeClr val="tx1"/>
              </a:buClr>
              <a:buFont typeface="+mj-lt"/>
              <a:buAutoNum type="arabicPeriod"/>
            </a:pPr>
            <a:r>
              <a:rPr lang="en-US" sz="1600" b="1" dirty="0" smtClean="0"/>
              <a:t>專案管理計畫書更新</a:t>
            </a:r>
            <a:r>
              <a:rPr lang="en-US" sz="1600" b="1" dirty="0"/>
              <a:t> (Project Management Plan Updates)</a:t>
            </a:r>
            <a:r>
              <a:rPr lang="zh-TW" altLang="en-US" sz="1600" b="1" dirty="0"/>
              <a:t> </a:t>
            </a:r>
            <a:r>
              <a:rPr lang="mr-IN" altLang="zh-TW" sz="1600" dirty="0" smtClean="0"/>
              <a:t>–</a:t>
            </a:r>
            <a:r>
              <a:rPr lang="zh-TW" altLang="en-US" sz="1600" dirty="0" smtClean="0"/>
              <a:t> </a:t>
            </a:r>
            <a:r>
              <a:rPr lang="zh-TW" altLang="en-US" sz="1600" dirty="0"/>
              <a:t>當範疇、活動資源或成本估算的發生變更</a:t>
            </a:r>
            <a:r>
              <a:rPr lang="zh-TW" altLang="en-US" sz="1600" dirty="0" smtClean="0"/>
              <a:t>時</a:t>
            </a:r>
            <a:r>
              <a:rPr lang="zh-TW" altLang="en-US" sz="1600" dirty="0"/>
              <a:t>，可能會</a:t>
            </a:r>
            <a:r>
              <a:rPr lang="zh-TW" altLang="en-US" sz="1600" dirty="0" smtClean="0"/>
              <a:t>對</a:t>
            </a:r>
            <a:r>
              <a:rPr lang="zh-TW" altLang="en-US" sz="1600" dirty="0"/>
              <a:t>成本基準</a:t>
            </a:r>
            <a:r>
              <a:rPr lang="zh-TW" altLang="en-US" sz="1600" dirty="0" smtClean="0"/>
              <a:t>做</a:t>
            </a:r>
            <a:r>
              <a:rPr lang="zh-TW" altLang="en-US" sz="1600" dirty="0"/>
              <a:t>某些</a:t>
            </a:r>
            <a:r>
              <a:rPr lang="zh-TW" altLang="en-US" sz="1600" dirty="0" smtClean="0"/>
              <a:t>調整。</a:t>
            </a:r>
            <a:r>
              <a:rPr lang="zh-TW" altLang="en-US" sz="1600" dirty="0"/>
              <a:t>對控制門檻或成本</a:t>
            </a:r>
            <a:r>
              <a:rPr lang="zh-TW" altLang="en-US" sz="1600" dirty="0" smtClean="0"/>
              <a:t>準確度如有變更，需修正</a:t>
            </a:r>
            <a:r>
              <a:rPr lang="zh-TW" altLang="en-US" sz="1600" dirty="0"/>
              <a:t>成本管理</a:t>
            </a:r>
            <a:r>
              <a:rPr lang="zh-TW" altLang="en-US" sz="1600" dirty="0" smtClean="0"/>
              <a:t>計畫書</a:t>
            </a:r>
            <a:r>
              <a:rPr lang="zh-TW" altLang="en-US" sz="1600" dirty="0"/>
              <a:t>。</a:t>
            </a:r>
            <a:endParaRPr lang="en-US" sz="1600" b="1" dirty="0"/>
          </a:p>
          <a:p>
            <a:pPr marL="527050" indent="-342900">
              <a:buClr>
                <a:schemeClr val="tx1"/>
              </a:buClr>
              <a:buFont typeface="+mj-lt"/>
              <a:buAutoNum type="arabicPeriod"/>
            </a:pPr>
            <a:r>
              <a:rPr lang="en-US" sz="1600" b="1" dirty="0"/>
              <a:t>專案文件更新 (Project Documents Updates)</a:t>
            </a:r>
            <a:r>
              <a:rPr lang="zh-TW" altLang="en-US" sz="1600" b="1" dirty="0"/>
              <a:t> </a:t>
            </a:r>
            <a:r>
              <a:rPr lang="mr-IN" altLang="zh-TW" sz="1600" dirty="0" smtClean="0"/>
              <a:t>–</a:t>
            </a:r>
            <a:r>
              <a:rPr lang="zh-TW" altLang="en-US" sz="1600" dirty="0" smtClean="0"/>
              <a:t> 可能</a:t>
            </a:r>
            <a:r>
              <a:rPr lang="zh-TW" altLang="en-US" sz="1600" dirty="0"/>
              <a:t>需要</a:t>
            </a:r>
            <a:r>
              <a:rPr lang="zh-TW" altLang="en-US" sz="1600" dirty="0" smtClean="0"/>
              <a:t>更新</a:t>
            </a:r>
            <a:r>
              <a:rPr lang="zh-TW" altLang="en-US" sz="1600" dirty="0"/>
              <a:t>成本</a:t>
            </a:r>
            <a:r>
              <a:rPr lang="zh-TW" altLang="en-US" sz="1600" dirty="0" smtClean="0"/>
              <a:t>估計值、估算</a:t>
            </a:r>
            <a:r>
              <a:rPr lang="zh-TW" altLang="en-US" sz="1600" dirty="0"/>
              <a:t>基礎、成本管理計畫書等 </a:t>
            </a:r>
            <a:r>
              <a:rPr lang="zh-TW" altLang="en-US" sz="1600" dirty="0" smtClean="0"/>
              <a:t>。</a:t>
            </a:r>
            <a:endParaRPr lang="en-US" altLang="zh-TW" sz="1600" dirty="0" smtClean="0"/>
          </a:p>
          <a:p>
            <a:pPr marL="527050" indent="-342900">
              <a:buClr>
                <a:schemeClr val="tx1"/>
              </a:buClr>
              <a:buFont typeface="+mj-lt"/>
              <a:buAutoNum type="arabicPeriod"/>
            </a:pPr>
            <a:r>
              <a:rPr lang="zh-TW" altLang="en-US" sz="1600" b="1" dirty="0" smtClean="0"/>
              <a:t>組織</a:t>
            </a:r>
            <a:r>
              <a:rPr lang="zh-TW" altLang="en-US" sz="1600" b="1" dirty="0"/>
              <a:t>流程資產更新 </a:t>
            </a:r>
            <a:r>
              <a:rPr lang="en-US" altLang="zh-TW" sz="1600" b="1" dirty="0"/>
              <a:t>(</a:t>
            </a:r>
            <a:r>
              <a:rPr lang="en-US" sz="1600" b="1" i="1" dirty="0"/>
              <a:t>Organizational Process Assets Updates</a:t>
            </a:r>
            <a:r>
              <a:rPr lang="en-US" altLang="zh-TW" sz="1600" b="1" dirty="0" smtClean="0"/>
              <a:t>)</a:t>
            </a:r>
            <a:r>
              <a:rPr lang="zh-TW" altLang="en-US" sz="1600" b="1" dirty="0" smtClean="0"/>
              <a:t> </a:t>
            </a:r>
            <a:r>
              <a:rPr lang="mr-IN" altLang="zh-TW" sz="1600" dirty="0" smtClean="0"/>
              <a:t>–</a:t>
            </a:r>
            <a:r>
              <a:rPr lang="zh-TW" altLang="en-US" sz="1600" dirty="0" smtClean="0"/>
              <a:t>更新</a:t>
            </a:r>
            <a:r>
              <a:rPr lang="zh-TW" altLang="en-US" sz="1600" dirty="0"/>
              <a:t>組織的標準流程 </a:t>
            </a:r>
            <a:r>
              <a:rPr lang="zh-TW" altLang="en-US" sz="1600" dirty="0" smtClean="0"/>
              <a:t>、範本和經驗</a:t>
            </a:r>
            <a:r>
              <a:rPr lang="zh-TW" altLang="en-US" sz="1600" dirty="0"/>
              <a:t>學習文件到組織流程</a:t>
            </a:r>
            <a:r>
              <a:rPr lang="zh-TW" altLang="en-US" sz="1600" dirty="0" smtClean="0"/>
              <a:t>資產。</a:t>
            </a: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169</a:t>
            </a:fld>
            <a:endParaRPr lang="en" dirty="0">
              <a:solidFill>
                <a:schemeClr val="bg1"/>
              </a:solidFill>
            </a:endParaRPr>
          </a:p>
        </p:txBody>
      </p:sp>
    </p:spTree>
    <p:extLst>
      <p:ext uri="{BB962C8B-B14F-4D97-AF65-F5344CB8AC3E}">
        <p14:creationId xmlns:p14="http://schemas.microsoft.com/office/powerpoint/2010/main" val="4530442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1104900" y="276075"/>
            <a:ext cx="6724500" cy="749100"/>
          </a:xfrm>
          <a:prstGeom prst="rect">
            <a:avLst/>
          </a:prstGeom>
        </p:spPr>
        <p:txBody>
          <a:bodyPr lIns="91425" tIns="91425" rIns="91425" bIns="91425" anchor="ctr" anchorCtr="0">
            <a:noAutofit/>
          </a:bodyPr>
          <a:lstStyle/>
          <a:p>
            <a:pPr lvl="0"/>
            <a:r>
              <a:rPr lang="en-US" altLang="zh-TW" dirty="0"/>
              <a:t>Enterprise</a:t>
            </a:r>
            <a:r>
              <a:rPr lang="zh-TW" altLang="en-US" dirty="0"/>
              <a:t> </a:t>
            </a:r>
            <a:r>
              <a:rPr lang="en-US" altLang="zh-TW" dirty="0"/>
              <a:t>Environmental</a:t>
            </a:r>
            <a:r>
              <a:rPr lang="zh-TW" altLang="en-US" dirty="0"/>
              <a:t> </a:t>
            </a:r>
            <a:r>
              <a:rPr lang="en-US" altLang="zh-TW" dirty="0"/>
              <a:t>Factors</a:t>
            </a:r>
            <a:r>
              <a:rPr lang="zh-TW" altLang="en-US" dirty="0"/>
              <a:t> 企業環境因素</a:t>
            </a:r>
            <a:endParaRPr lang="en" dirty="0"/>
          </a:p>
        </p:txBody>
      </p:sp>
      <p:sp>
        <p:nvSpPr>
          <p:cNvPr id="254" name="Shape 254"/>
          <p:cNvSpPr txBox="1">
            <a:spLocks noGrp="1"/>
          </p:cNvSpPr>
          <p:nvPr>
            <p:ph type="body" idx="1"/>
          </p:nvPr>
        </p:nvSpPr>
        <p:spPr>
          <a:xfrm>
            <a:off x="1104900" y="1376750"/>
            <a:ext cx="2423100" cy="1645800"/>
          </a:xfrm>
          <a:prstGeom prst="rect">
            <a:avLst/>
          </a:prstGeom>
        </p:spPr>
        <p:txBody>
          <a:bodyPr lIns="91425" tIns="91425" rIns="91425" bIns="91425" anchor="t" anchorCtr="0">
            <a:noAutofit/>
          </a:bodyPr>
          <a:lstStyle/>
          <a:p>
            <a:pPr lvl="0">
              <a:buNone/>
            </a:pPr>
            <a:r>
              <a:rPr lang="en-US" altLang="zh-TW" b="1" dirty="0" smtClean="0"/>
              <a:t>People</a:t>
            </a:r>
            <a:r>
              <a:rPr lang="en-US" b="1" dirty="0" smtClean="0"/>
              <a:t> </a:t>
            </a:r>
          </a:p>
          <a:p>
            <a:pPr lvl="0">
              <a:buNone/>
            </a:pPr>
            <a:r>
              <a:rPr lang="zh-TW" altLang="en-US" b="1" dirty="0" smtClean="0"/>
              <a:t>人</a:t>
            </a:r>
            <a:r>
              <a:rPr lang="en-US" altLang="zh-TW" b="1" dirty="0" smtClean="0"/>
              <a:t> </a:t>
            </a:r>
          </a:p>
          <a:p>
            <a:pPr lvl="0">
              <a:buNone/>
            </a:pPr>
            <a:r>
              <a:rPr lang="zh-TW" altLang="en-US" sz="1200" dirty="0" smtClean="0"/>
              <a:t>專業技術與組織文化。</a:t>
            </a:r>
            <a:endParaRPr lang="en" sz="1200" dirty="0"/>
          </a:p>
        </p:txBody>
      </p:sp>
      <p:sp>
        <p:nvSpPr>
          <p:cNvPr id="255" name="Shape 255"/>
          <p:cNvSpPr txBox="1">
            <a:spLocks noGrp="1"/>
          </p:cNvSpPr>
          <p:nvPr>
            <p:ph type="body" idx="2"/>
          </p:nvPr>
        </p:nvSpPr>
        <p:spPr>
          <a:xfrm>
            <a:off x="3652187" y="1376750"/>
            <a:ext cx="2423100" cy="1645800"/>
          </a:xfrm>
          <a:prstGeom prst="rect">
            <a:avLst/>
          </a:prstGeom>
        </p:spPr>
        <p:txBody>
          <a:bodyPr lIns="91425" tIns="91425" rIns="91425" bIns="91425" anchor="t" anchorCtr="0">
            <a:noAutofit/>
          </a:bodyPr>
          <a:lstStyle/>
          <a:p>
            <a:pPr lvl="0">
              <a:buNone/>
            </a:pPr>
            <a:r>
              <a:rPr lang="en-US" altLang="zh-TW" b="1" dirty="0" smtClean="0"/>
              <a:t>Market</a:t>
            </a:r>
          </a:p>
          <a:p>
            <a:pPr lvl="0">
              <a:buNone/>
            </a:pPr>
            <a:r>
              <a:rPr lang="zh-TW" altLang="en-US" b="1" dirty="0" smtClean="0"/>
              <a:t>市場</a:t>
            </a:r>
            <a:endParaRPr lang="en" b="1" dirty="0"/>
          </a:p>
          <a:p>
            <a:pPr>
              <a:buNone/>
            </a:pPr>
            <a:r>
              <a:rPr lang="zh-TW" altLang="en-US" sz="1200" dirty="0" smtClean="0"/>
              <a:t>公司在市場中的運作方式也會影響你的專案管理方式。</a:t>
            </a:r>
            <a:endParaRPr lang="en" sz="1200" dirty="0"/>
          </a:p>
        </p:txBody>
      </p:sp>
      <p:sp>
        <p:nvSpPr>
          <p:cNvPr id="256" name="Shape 256"/>
          <p:cNvSpPr txBox="1">
            <a:spLocks noGrp="1"/>
          </p:cNvSpPr>
          <p:nvPr>
            <p:ph type="body" idx="3"/>
          </p:nvPr>
        </p:nvSpPr>
        <p:spPr>
          <a:xfrm>
            <a:off x="6199475" y="1376750"/>
            <a:ext cx="2423100" cy="1645800"/>
          </a:xfrm>
          <a:prstGeom prst="rect">
            <a:avLst/>
          </a:prstGeom>
        </p:spPr>
        <p:txBody>
          <a:bodyPr lIns="91425" tIns="91425" rIns="91425" bIns="91425" anchor="t" anchorCtr="0">
            <a:noAutofit/>
          </a:bodyPr>
          <a:lstStyle/>
          <a:p>
            <a:pPr lvl="0">
              <a:buNone/>
            </a:pPr>
            <a:r>
              <a:rPr lang="en-US" altLang="zh-TW" b="1" dirty="0" smtClean="0"/>
              <a:t>Risk</a:t>
            </a:r>
            <a:r>
              <a:rPr lang="zh-TW" altLang="en-US" b="1" dirty="0" smtClean="0"/>
              <a:t> </a:t>
            </a:r>
            <a:r>
              <a:rPr lang="en-US" altLang="zh-TW" b="1" dirty="0" smtClean="0"/>
              <a:t>Tolerance</a:t>
            </a:r>
          </a:p>
          <a:p>
            <a:pPr lvl="0">
              <a:buNone/>
            </a:pPr>
            <a:r>
              <a:rPr lang="zh-TW" altLang="en-US" b="1" dirty="0" smtClean="0"/>
              <a:t>風險容忍度</a:t>
            </a:r>
            <a:endParaRPr lang="en" b="1" dirty="0"/>
          </a:p>
          <a:p>
            <a:pPr>
              <a:buNone/>
            </a:pPr>
            <a:r>
              <a:rPr lang="zh-TW" altLang="en-US" sz="1200" dirty="0" smtClean="0"/>
              <a:t>有些公司承受風險的程度很高，有些則不行。</a:t>
            </a:r>
            <a:endParaRPr sz="1200" dirty="0"/>
          </a:p>
        </p:txBody>
      </p:sp>
      <p:sp>
        <p:nvSpPr>
          <p:cNvPr id="257" name="Shape 257"/>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17</a:t>
            </a:fld>
            <a:endParaRPr lang="en" dirty="0">
              <a:solidFill>
                <a:schemeClr val="bg1"/>
              </a:solidFill>
            </a:endParaRPr>
          </a:p>
        </p:txBody>
      </p:sp>
      <p:sp>
        <p:nvSpPr>
          <p:cNvPr id="258" name="Shape 258"/>
          <p:cNvSpPr txBox="1">
            <a:spLocks noGrp="1"/>
          </p:cNvSpPr>
          <p:nvPr>
            <p:ph type="body" idx="1"/>
          </p:nvPr>
        </p:nvSpPr>
        <p:spPr>
          <a:xfrm>
            <a:off x="1104900" y="2976950"/>
            <a:ext cx="2423100" cy="1645800"/>
          </a:xfrm>
          <a:prstGeom prst="rect">
            <a:avLst/>
          </a:prstGeom>
        </p:spPr>
        <p:txBody>
          <a:bodyPr lIns="91425" tIns="91425" rIns="91425" bIns="91425" anchor="t" anchorCtr="0">
            <a:noAutofit/>
          </a:bodyPr>
          <a:lstStyle/>
          <a:p>
            <a:pPr lvl="0">
              <a:buNone/>
            </a:pPr>
            <a:r>
              <a:rPr lang="en-US" altLang="zh-TW" b="1" dirty="0" smtClean="0"/>
              <a:t>Databases/Tools</a:t>
            </a:r>
          </a:p>
          <a:p>
            <a:pPr lvl="0">
              <a:buNone/>
            </a:pPr>
            <a:r>
              <a:rPr lang="zh-TW" altLang="en-US" b="1" dirty="0" smtClean="0"/>
              <a:t>資料庫</a:t>
            </a:r>
            <a:endParaRPr lang="en" b="1" dirty="0"/>
          </a:p>
          <a:p>
            <a:pPr lvl="0">
              <a:buNone/>
            </a:pPr>
            <a:r>
              <a:rPr lang="zh-TW" altLang="en-US" sz="1200" dirty="0" smtClean="0"/>
              <a:t>例如標準化成本估算資料、產業風險資料、專案管理系統或資訊收集與發佈等自動化工具。</a:t>
            </a:r>
            <a:endParaRPr lang="en" sz="1200" dirty="0"/>
          </a:p>
        </p:txBody>
      </p:sp>
      <p:sp>
        <p:nvSpPr>
          <p:cNvPr id="259" name="Shape 259"/>
          <p:cNvSpPr txBox="1">
            <a:spLocks noGrp="1"/>
          </p:cNvSpPr>
          <p:nvPr>
            <p:ph type="body" idx="2"/>
          </p:nvPr>
        </p:nvSpPr>
        <p:spPr>
          <a:xfrm>
            <a:off x="3652187" y="2976950"/>
            <a:ext cx="2423100" cy="1645800"/>
          </a:xfrm>
          <a:prstGeom prst="rect">
            <a:avLst/>
          </a:prstGeom>
        </p:spPr>
        <p:txBody>
          <a:bodyPr lIns="91425" tIns="91425" rIns="91425" bIns="91425" anchor="t" anchorCtr="0">
            <a:noAutofit/>
          </a:bodyPr>
          <a:lstStyle/>
          <a:p>
            <a:pPr lvl="0">
              <a:buNone/>
            </a:pPr>
            <a:r>
              <a:rPr lang="en-US" altLang="zh-TW" b="1" dirty="0" smtClean="0"/>
              <a:t>Standards</a:t>
            </a:r>
          </a:p>
          <a:p>
            <a:pPr lvl="0">
              <a:buNone/>
            </a:pPr>
            <a:r>
              <a:rPr lang="zh-TW" altLang="en-US" b="1" dirty="0" smtClean="0"/>
              <a:t>標準</a:t>
            </a:r>
            <a:endParaRPr lang="en-US" altLang="zh-TW" b="1" dirty="0" smtClean="0"/>
          </a:p>
          <a:p>
            <a:pPr lvl="0">
              <a:buNone/>
            </a:pPr>
            <a:r>
              <a:rPr lang="zh-TW" altLang="en-US" sz="1200" dirty="0" smtClean="0"/>
              <a:t>政府法規或產業標準，當標準發生變動時，會發生很大的衝擊。</a:t>
            </a:r>
            <a:endParaRPr lang="en" sz="1200" dirty="0"/>
          </a:p>
        </p:txBody>
      </p:sp>
      <p:sp>
        <p:nvSpPr>
          <p:cNvPr id="260" name="Shape 260"/>
          <p:cNvSpPr txBox="1">
            <a:spLocks noGrp="1"/>
          </p:cNvSpPr>
          <p:nvPr>
            <p:ph type="body" idx="3"/>
          </p:nvPr>
        </p:nvSpPr>
        <p:spPr>
          <a:xfrm>
            <a:off x="6199475" y="2976950"/>
            <a:ext cx="2423100" cy="1645800"/>
          </a:xfrm>
          <a:prstGeom prst="rect">
            <a:avLst/>
          </a:prstGeom>
        </p:spPr>
        <p:txBody>
          <a:bodyPr lIns="91425" tIns="91425" rIns="91425" bIns="91425" anchor="t" anchorCtr="0">
            <a:noAutofit/>
          </a:bodyPr>
          <a:lstStyle/>
          <a:p>
            <a:pPr lvl="0">
              <a:buNone/>
            </a:pPr>
            <a:r>
              <a:rPr lang="en-US" b="1" dirty="0" smtClean="0"/>
              <a:t> </a:t>
            </a:r>
            <a:endParaRPr sz="1200" dirty="0"/>
          </a:p>
        </p:txBody>
      </p:sp>
    </p:spTree>
    <p:extLst>
      <p:ext uri="{BB962C8B-B14F-4D97-AF65-F5344CB8AC3E}">
        <p14:creationId xmlns:p14="http://schemas.microsoft.com/office/powerpoint/2010/main" val="20443752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Process Assets </a:t>
            </a:r>
            <a:r>
              <a:rPr lang="zh-TW" altLang="en-US" dirty="0"/>
              <a:t>組織流程資產</a:t>
            </a:r>
            <a:endParaRPr lang="en-US" dirty="0"/>
          </a:p>
        </p:txBody>
      </p:sp>
      <p:sp>
        <p:nvSpPr>
          <p:cNvPr id="3" name="Text Placeholder 2"/>
          <p:cNvSpPr>
            <a:spLocks noGrp="1"/>
          </p:cNvSpPr>
          <p:nvPr>
            <p:ph type="body" idx="1"/>
          </p:nvPr>
        </p:nvSpPr>
        <p:spPr/>
        <p:txBody>
          <a:bodyPr/>
          <a:lstStyle/>
          <a:p>
            <a:r>
              <a:rPr lang="en-US" sz="2000" b="1" dirty="0" smtClean="0"/>
              <a:t>Processes and Procedures</a:t>
            </a:r>
          </a:p>
          <a:p>
            <a:pPr marL="357188" lvl="3" indent="-219075"/>
            <a:r>
              <a:rPr lang="en-US" i="1" dirty="0"/>
              <a:t>Initiating and Planning </a:t>
            </a:r>
          </a:p>
          <a:p>
            <a:pPr marL="357188" lvl="3" indent="-219075"/>
            <a:r>
              <a:rPr lang="en-US" i="1" dirty="0"/>
              <a:t>Executing, Monitoring and </a:t>
            </a:r>
            <a:r>
              <a:rPr lang="en-US" i="1" dirty="0" smtClean="0"/>
              <a:t>Controlling</a:t>
            </a:r>
            <a:endParaRPr lang="en-US" i="1" dirty="0"/>
          </a:p>
          <a:p>
            <a:pPr marL="357188" lvl="3" indent="-219075"/>
            <a:r>
              <a:rPr lang="en-US" i="1" dirty="0" smtClean="0"/>
              <a:t>Closing</a:t>
            </a:r>
            <a:endParaRPr lang="en-US" dirty="0" smtClean="0"/>
          </a:p>
          <a:p>
            <a:r>
              <a:rPr lang="en-US" sz="2000" b="1" dirty="0" smtClean="0"/>
              <a:t>Corporate Knowledge Base</a:t>
            </a:r>
          </a:p>
          <a:p>
            <a:pPr marL="357188" lvl="3" indent="-219075"/>
            <a:r>
              <a:rPr lang="en-US" dirty="0" smtClean="0"/>
              <a:t>Configuration </a:t>
            </a:r>
            <a:r>
              <a:rPr lang="en-US" dirty="0"/>
              <a:t>management knowledge </a:t>
            </a:r>
            <a:r>
              <a:rPr lang="en-US" dirty="0" smtClean="0"/>
              <a:t>bases</a:t>
            </a:r>
          </a:p>
          <a:p>
            <a:pPr marL="357188" lvl="3" indent="-219075"/>
            <a:r>
              <a:rPr lang="en-US" dirty="0" smtClean="0"/>
              <a:t>Financial databases </a:t>
            </a:r>
          </a:p>
          <a:p>
            <a:pPr marL="357188" lvl="3" indent="-219075"/>
            <a:r>
              <a:rPr lang="en-US" dirty="0" smtClean="0"/>
              <a:t>Historical information and lessons learned knowledge</a:t>
            </a:r>
          </a:p>
          <a:p>
            <a:pPr marL="357188" lvl="3" indent="-219075"/>
            <a:r>
              <a:rPr lang="en-US" dirty="0" smtClean="0"/>
              <a:t>Issue </a:t>
            </a:r>
            <a:r>
              <a:rPr lang="en-US" dirty="0"/>
              <a:t>and defect management </a:t>
            </a:r>
            <a:r>
              <a:rPr lang="en-US" dirty="0" smtClean="0"/>
              <a:t>databases</a:t>
            </a:r>
            <a:endParaRPr lang="en-US" dirty="0"/>
          </a:p>
          <a:p>
            <a:pPr marL="357188" lvl="3" indent="-219075"/>
            <a:r>
              <a:rPr lang="en-US" dirty="0"/>
              <a:t>Process measurement </a:t>
            </a:r>
            <a:r>
              <a:rPr lang="en-US" dirty="0" smtClean="0"/>
              <a:t>databases</a:t>
            </a:r>
          </a:p>
          <a:p>
            <a:pPr marL="357188" lvl="3" indent="-219075"/>
            <a:r>
              <a:rPr lang="en-US" dirty="0" smtClean="0"/>
              <a:t>Project files </a:t>
            </a:r>
            <a:r>
              <a:rPr lang="en-US" dirty="0"/>
              <a:t>from previous </a:t>
            </a:r>
            <a:r>
              <a:rPr lang="en-US" dirty="0" smtClean="0"/>
              <a:t>projects</a:t>
            </a:r>
            <a:endParaRPr lang="en-US" dirty="0"/>
          </a:p>
          <a:p>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lumMod val="95000"/>
                  </a:schemeClr>
                </a:solidFill>
              </a:rPr>
              <a:t>18</a:t>
            </a:fld>
            <a:endParaRPr lang="en" dirty="0">
              <a:solidFill>
                <a:schemeClr val="bg1">
                  <a:lumMod val="95000"/>
                </a:schemeClr>
              </a:solidFill>
            </a:endParaRPr>
          </a:p>
        </p:txBody>
      </p:sp>
    </p:spTree>
    <p:extLst>
      <p:ext uri="{BB962C8B-B14F-4D97-AF65-F5344CB8AC3E}">
        <p14:creationId xmlns:p14="http://schemas.microsoft.com/office/powerpoint/2010/main" val="66497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ctrTitle"/>
          </p:nvPr>
        </p:nvSpPr>
        <p:spPr>
          <a:xfrm>
            <a:off x="479512" y="92598"/>
            <a:ext cx="8375120" cy="3831220"/>
          </a:xfrm>
          <a:prstGeom prst="rect">
            <a:avLst/>
          </a:prstGeom>
        </p:spPr>
        <p:txBody>
          <a:bodyPr lIns="91425" tIns="91425" rIns="91425" bIns="91425" anchor="t" anchorCtr="0">
            <a:noAutofit/>
          </a:bodyPr>
          <a:lstStyle/>
          <a:p>
            <a:r>
              <a:rPr lang="en" sz="1800" dirty="0" smtClean="0">
                <a:solidFill>
                  <a:schemeClr val="bg1">
                    <a:lumMod val="75000"/>
                  </a:schemeClr>
                </a:solidFill>
              </a:rPr>
              <a:t>1.</a:t>
            </a:r>
            <a:r>
              <a:rPr lang="en-US" sz="1800" dirty="0" smtClean="0">
                <a:solidFill>
                  <a:schemeClr val="bg1">
                    <a:lumMod val="75000"/>
                  </a:schemeClr>
                </a:solidFill>
              </a:rPr>
              <a:t> Introduction</a:t>
            </a:r>
            <a:r>
              <a:rPr lang="en-US" sz="1800" i="1" dirty="0" smtClean="0">
                <a:solidFill>
                  <a:schemeClr val="bg1">
                    <a:lumMod val="75000"/>
                  </a:schemeClr>
                </a:solidFill>
              </a:rPr>
              <a:t/>
            </a:r>
            <a:br>
              <a:rPr lang="en-US" sz="1800" i="1" dirty="0" smtClean="0">
                <a:solidFill>
                  <a:schemeClr val="bg1">
                    <a:lumMod val="75000"/>
                  </a:schemeClr>
                </a:solidFill>
              </a:rPr>
            </a:br>
            <a:r>
              <a:rPr lang="en-US" sz="1800" dirty="0" smtClean="0">
                <a:solidFill>
                  <a:schemeClr val="bg1">
                    <a:lumMod val="75000"/>
                  </a:schemeClr>
                </a:solidFill>
              </a:rPr>
              <a:t>2 </a:t>
            </a:r>
            <a:r>
              <a:rPr lang="en-US" sz="1800" dirty="0">
                <a:solidFill>
                  <a:schemeClr val="bg1">
                    <a:lumMod val="75000"/>
                  </a:schemeClr>
                </a:solidFill>
              </a:rPr>
              <a:t> Organizations, constraints, and </a:t>
            </a:r>
            <a:r>
              <a:rPr lang="en-US" sz="1800" dirty="0" smtClean="0">
                <a:solidFill>
                  <a:schemeClr val="bg1">
                    <a:lumMod val="75000"/>
                  </a:schemeClr>
                </a:solidFill>
              </a:rPr>
              <a:t>projects</a:t>
            </a:r>
            <a:r>
              <a:rPr lang="en-US" sz="1800" i="1" dirty="0" smtClean="0">
                <a:solidFill>
                  <a:schemeClr val="bg1">
                    <a:lumMod val="75000"/>
                  </a:schemeClr>
                </a:solidFill>
              </a:rPr>
              <a:t> </a:t>
            </a:r>
            <a:r>
              <a:rPr lang="en-US" sz="2400" b="1" dirty="0">
                <a:solidFill>
                  <a:schemeClr val="bg1">
                    <a:lumMod val="75000"/>
                  </a:schemeClr>
                </a:solidFill>
              </a:rPr>
              <a:t/>
            </a:r>
            <a:br>
              <a:rPr lang="en-US" sz="2400" b="1" dirty="0">
                <a:solidFill>
                  <a:schemeClr val="bg1">
                    <a:lumMod val="75000"/>
                  </a:schemeClr>
                </a:solidFill>
              </a:rPr>
            </a:br>
            <a:r>
              <a:rPr lang="en-US" sz="2400" b="1" dirty="0">
                <a:solidFill>
                  <a:schemeClr val="bg1"/>
                </a:solidFill>
              </a:rPr>
              <a:t>3  The process framework: </a:t>
            </a:r>
            <a:r>
              <a:rPr lang="en-US" sz="2400" b="1" i="1" dirty="0">
                <a:solidFill>
                  <a:schemeClr val="bg1"/>
                </a:solidFill>
              </a:rPr>
              <a:t>It all fits together </a:t>
            </a:r>
            <a:r>
              <a:rPr lang="en-US" sz="2400" b="1" dirty="0">
                <a:solidFill>
                  <a:schemeClr val="bg1"/>
                </a:solidFill>
              </a:rPr>
              <a:t/>
            </a:r>
            <a:br>
              <a:rPr lang="en-US" sz="2400" b="1" dirty="0">
                <a:solidFill>
                  <a:schemeClr val="bg1"/>
                </a:solidFill>
              </a:rPr>
            </a:br>
            <a:r>
              <a:rPr lang="en-US" sz="1800" dirty="0">
                <a:solidFill>
                  <a:schemeClr val="bg1">
                    <a:lumMod val="75000"/>
                  </a:schemeClr>
                </a:solidFill>
              </a:rPr>
              <a:t>4  Project integration management: </a:t>
            </a:r>
            <a:r>
              <a:rPr lang="en-US" sz="1800" i="1" dirty="0">
                <a:solidFill>
                  <a:schemeClr val="bg1">
                    <a:lumMod val="75000"/>
                  </a:schemeClr>
                </a:solidFill>
              </a:rPr>
              <a:t>Getting the job done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5  Scope management: </a:t>
            </a:r>
            <a:r>
              <a:rPr lang="en-US" sz="1800" i="1" dirty="0">
                <a:solidFill>
                  <a:schemeClr val="bg1">
                    <a:lumMod val="75000"/>
                  </a:schemeClr>
                </a:solidFill>
              </a:rPr>
              <a:t>Doing the right stuff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6  Time management: </a:t>
            </a:r>
            <a:r>
              <a:rPr lang="en-US" sz="1800" i="1" dirty="0">
                <a:solidFill>
                  <a:schemeClr val="bg1">
                    <a:lumMod val="75000"/>
                  </a:schemeClr>
                </a:solidFill>
              </a:rPr>
              <a:t>Getting it done on time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7  Cost management: </a:t>
            </a:r>
            <a:r>
              <a:rPr lang="en-US" sz="1800" i="1" dirty="0">
                <a:solidFill>
                  <a:schemeClr val="bg1">
                    <a:lumMod val="75000"/>
                  </a:schemeClr>
                </a:solidFill>
              </a:rPr>
              <a:t>Watching the bottom line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8  Quality management: </a:t>
            </a:r>
            <a:r>
              <a:rPr lang="en-US" sz="1800" i="1" dirty="0">
                <a:solidFill>
                  <a:schemeClr val="bg1">
                    <a:lumMod val="75000"/>
                  </a:schemeClr>
                </a:solidFill>
              </a:rPr>
              <a:t>Getting it right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9  Human resource management: </a:t>
            </a:r>
            <a:r>
              <a:rPr lang="en-US" sz="1800" i="1" dirty="0">
                <a:solidFill>
                  <a:schemeClr val="bg1">
                    <a:lumMod val="75000"/>
                  </a:schemeClr>
                </a:solidFill>
              </a:rPr>
              <a:t>Getting the team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10  Communications management: </a:t>
            </a:r>
            <a:r>
              <a:rPr lang="en-US" sz="1800" i="1" dirty="0">
                <a:solidFill>
                  <a:schemeClr val="bg1">
                    <a:lumMod val="75000"/>
                  </a:schemeClr>
                </a:solidFill>
              </a:rPr>
              <a:t>Getting the word out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11  Project risk management: </a:t>
            </a:r>
            <a:r>
              <a:rPr lang="en-US" sz="1800" i="1" dirty="0">
                <a:solidFill>
                  <a:schemeClr val="bg1">
                    <a:lumMod val="75000"/>
                  </a:schemeClr>
                </a:solidFill>
              </a:rPr>
              <a:t>Planning for the unknown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12  Procurement management: </a:t>
            </a:r>
            <a:r>
              <a:rPr lang="en-US" sz="1800" i="1" dirty="0">
                <a:solidFill>
                  <a:schemeClr val="bg1">
                    <a:lumMod val="75000"/>
                  </a:schemeClr>
                </a:solidFill>
              </a:rPr>
              <a:t>Getting some help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13  Stakeholder management: </a:t>
            </a:r>
            <a:r>
              <a:rPr lang="en-US" sz="1800" i="1" dirty="0">
                <a:solidFill>
                  <a:schemeClr val="bg1">
                    <a:lumMod val="75000"/>
                  </a:schemeClr>
                </a:solidFill>
              </a:rPr>
              <a:t>Keeping everyone engaged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14  Professional responsibility: </a:t>
            </a:r>
            <a:r>
              <a:rPr lang="en-US" sz="1800" i="1" dirty="0">
                <a:solidFill>
                  <a:schemeClr val="bg1">
                    <a:lumMod val="75000"/>
                  </a:schemeClr>
                </a:solidFill>
              </a:rPr>
              <a:t>Making good choices </a:t>
            </a:r>
            <a:endParaRPr lang="en-US" sz="1800" dirty="0">
              <a:solidFill>
                <a:schemeClr val="bg1">
                  <a:lumMod val="75000"/>
                </a:schemeClr>
              </a:solidFill>
              <a:effectLst/>
            </a:endParaRPr>
          </a:p>
        </p:txBody>
      </p:sp>
      <p:sp>
        <p:nvSpPr>
          <p:cNvPr id="129" name="Shape 129"/>
          <p:cNvSpPr txBox="1">
            <a:spLocks noGrp="1"/>
          </p:cNvSpPr>
          <p:nvPr>
            <p:ph type="sldNum" idx="4294967295"/>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19</a:t>
            </a:fld>
            <a:endParaRPr lang="en" dirty="0"/>
          </a:p>
        </p:txBody>
      </p:sp>
    </p:spTree>
    <p:extLst>
      <p:ext uri="{BB962C8B-B14F-4D97-AF65-F5344CB8AC3E}">
        <p14:creationId xmlns:p14="http://schemas.microsoft.com/office/powerpoint/2010/main" val="2523193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ctrTitle"/>
          </p:nvPr>
        </p:nvSpPr>
        <p:spPr>
          <a:xfrm>
            <a:off x="572110" y="196770"/>
            <a:ext cx="7999779" cy="3831220"/>
          </a:xfrm>
          <a:prstGeom prst="rect">
            <a:avLst/>
          </a:prstGeom>
        </p:spPr>
        <p:txBody>
          <a:bodyPr lIns="91425" tIns="91425" rIns="91425" bIns="91425" anchor="t" anchorCtr="0">
            <a:noAutofit/>
          </a:bodyPr>
          <a:lstStyle/>
          <a:p>
            <a:r>
              <a:rPr lang="en" sz="2400" b="1" dirty="0" smtClean="0"/>
              <a:t>1.</a:t>
            </a:r>
            <a:r>
              <a:rPr lang="en-US" sz="2400" b="1" dirty="0" smtClean="0"/>
              <a:t> Introduction</a:t>
            </a:r>
            <a:r>
              <a:rPr lang="en-US" sz="2400" b="1" i="1" dirty="0" smtClean="0"/>
              <a:t> </a:t>
            </a:r>
            <a:r>
              <a:rPr lang="en-US" sz="2400" b="1" dirty="0"/>
              <a:t/>
            </a:r>
            <a:br>
              <a:rPr lang="en-US" sz="2400" b="1" dirty="0"/>
            </a:br>
            <a:r>
              <a:rPr lang="en-US" sz="1800" dirty="0">
                <a:solidFill>
                  <a:schemeClr val="bg1">
                    <a:lumMod val="75000"/>
                  </a:schemeClr>
                </a:solidFill>
              </a:rPr>
              <a:t>2  Organizations, constraints, and </a:t>
            </a:r>
            <a:r>
              <a:rPr lang="en-US" sz="1800" dirty="0" smtClean="0">
                <a:solidFill>
                  <a:schemeClr val="bg1">
                    <a:lumMod val="75000"/>
                  </a:schemeClr>
                </a:solidFill>
              </a:rPr>
              <a:t>projects</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3  The process framework: </a:t>
            </a:r>
            <a:r>
              <a:rPr lang="en-US" sz="1800" i="1" dirty="0">
                <a:solidFill>
                  <a:schemeClr val="bg1">
                    <a:lumMod val="75000"/>
                  </a:schemeClr>
                </a:solidFill>
              </a:rPr>
              <a:t>It all fits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4  Project integration management: </a:t>
            </a:r>
            <a:r>
              <a:rPr lang="en-US" sz="1800" i="1" dirty="0">
                <a:solidFill>
                  <a:schemeClr val="bg1">
                    <a:lumMod val="75000"/>
                  </a:schemeClr>
                </a:solidFill>
              </a:rPr>
              <a:t>Getting the job done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5  Scope management: </a:t>
            </a:r>
            <a:r>
              <a:rPr lang="en-US" sz="1800" i="1" dirty="0">
                <a:solidFill>
                  <a:schemeClr val="bg1">
                    <a:lumMod val="75000"/>
                  </a:schemeClr>
                </a:solidFill>
              </a:rPr>
              <a:t>Doing the right stuff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6  Time management: </a:t>
            </a:r>
            <a:r>
              <a:rPr lang="en-US" sz="1800" i="1" dirty="0">
                <a:solidFill>
                  <a:schemeClr val="bg1">
                    <a:lumMod val="75000"/>
                  </a:schemeClr>
                </a:solidFill>
              </a:rPr>
              <a:t>Getting it done on time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7  Cost management: </a:t>
            </a:r>
            <a:r>
              <a:rPr lang="en-US" sz="1800" i="1" dirty="0">
                <a:solidFill>
                  <a:schemeClr val="bg1">
                    <a:lumMod val="75000"/>
                  </a:schemeClr>
                </a:solidFill>
              </a:rPr>
              <a:t>Watching the bottom line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8  Quality management: </a:t>
            </a:r>
            <a:r>
              <a:rPr lang="en-US" sz="1800" i="1" dirty="0">
                <a:solidFill>
                  <a:schemeClr val="bg1">
                    <a:lumMod val="75000"/>
                  </a:schemeClr>
                </a:solidFill>
              </a:rPr>
              <a:t>Getting it right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9  Human resource management: </a:t>
            </a:r>
            <a:r>
              <a:rPr lang="en-US" sz="1800" i="1" dirty="0">
                <a:solidFill>
                  <a:schemeClr val="bg1">
                    <a:lumMod val="75000"/>
                  </a:schemeClr>
                </a:solidFill>
              </a:rPr>
              <a:t>Getting the team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10  Communications management: </a:t>
            </a:r>
            <a:r>
              <a:rPr lang="en-US" sz="1800" i="1" dirty="0">
                <a:solidFill>
                  <a:schemeClr val="bg1">
                    <a:lumMod val="75000"/>
                  </a:schemeClr>
                </a:solidFill>
              </a:rPr>
              <a:t>Getting the word out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11  Project risk management: </a:t>
            </a:r>
            <a:r>
              <a:rPr lang="en-US" sz="1800" i="1" dirty="0">
                <a:solidFill>
                  <a:schemeClr val="bg1">
                    <a:lumMod val="75000"/>
                  </a:schemeClr>
                </a:solidFill>
              </a:rPr>
              <a:t>Planning for the unknown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12  Procurement management: </a:t>
            </a:r>
            <a:r>
              <a:rPr lang="en-US" sz="1800" i="1" dirty="0">
                <a:solidFill>
                  <a:schemeClr val="bg1">
                    <a:lumMod val="75000"/>
                  </a:schemeClr>
                </a:solidFill>
              </a:rPr>
              <a:t>Getting some help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13  Stakeholder management: </a:t>
            </a:r>
            <a:r>
              <a:rPr lang="en-US" sz="1800" i="1" dirty="0">
                <a:solidFill>
                  <a:schemeClr val="bg1">
                    <a:lumMod val="75000"/>
                  </a:schemeClr>
                </a:solidFill>
              </a:rPr>
              <a:t>Keeping everyone engaged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14  Professional responsibility: </a:t>
            </a:r>
            <a:r>
              <a:rPr lang="en-US" sz="1800" i="1" dirty="0">
                <a:solidFill>
                  <a:schemeClr val="bg1">
                    <a:lumMod val="75000"/>
                  </a:schemeClr>
                </a:solidFill>
              </a:rPr>
              <a:t>Making good choices </a:t>
            </a:r>
            <a:endParaRPr lang="en-US" sz="1800" dirty="0">
              <a:solidFill>
                <a:schemeClr val="bg1">
                  <a:lumMod val="75000"/>
                </a:schemeClr>
              </a:solidFill>
              <a:effectLst/>
            </a:endParaRPr>
          </a:p>
        </p:txBody>
      </p:sp>
      <p:sp>
        <p:nvSpPr>
          <p:cNvPr id="129" name="Shape 129"/>
          <p:cNvSpPr txBox="1">
            <a:spLocks noGrp="1"/>
          </p:cNvSpPr>
          <p:nvPr>
            <p:ph type="sldNum" idx="4294967295"/>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Tree>
    <p:extLst>
      <p:ext uri="{BB962C8B-B14F-4D97-AF65-F5344CB8AC3E}">
        <p14:creationId xmlns:p14="http://schemas.microsoft.com/office/powerpoint/2010/main" val="20893589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Boundaries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20</a:t>
            </a:fld>
            <a:endParaRPr lang="en"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386" y="1265018"/>
            <a:ext cx="7370688" cy="3480602"/>
          </a:xfrm>
          <a:prstGeom prst="rect">
            <a:avLst/>
          </a:prstGeom>
        </p:spPr>
      </p:pic>
    </p:spTree>
    <p:extLst>
      <p:ext uri="{BB962C8B-B14F-4D97-AF65-F5344CB8AC3E}">
        <p14:creationId xmlns:p14="http://schemas.microsoft.com/office/powerpoint/2010/main" val="344993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Process Group and Knowledge Area</a:t>
            </a:r>
            <a:endParaRPr lang="en-US" dirty="0"/>
          </a:p>
        </p:txBody>
      </p:sp>
      <p:sp>
        <p:nvSpPr>
          <p:cNvPr id="3" name="Text Placeholder 2"/>
          <p:cNvSpPr>
            <a:spLocks noGrp="1"/>
          </p:cNvSpPr>
          <p:nvPr>
            <p:ph type="body" idx="1"/>
          </p:nvPr>
        </p:nvSpPr>
        <p:spPr/>
        <p:txBody>
          <a:bodyPr/>
          <a:lstStyle/>
          <a:p>
            <a:r>
              <a:rPr lang="zh-TW" altLang="en-US" sz="2000" dirty="0" smtClean="0"/>
              <a:t>程序</a:t>
            </a:r>
            <a:r>
              <a:rPr lang="en-US" altLang="zh-TW" sz="2000" dirty="0" smtClean="0"/>
              <a:t>(</a:t>
            </a:r>
            <a:r>
              <a:rPr lang="en-US" sz="2000" dirty="0" smtClean="0"/>
              <a:t>Process</a:t>
            </a:r>
            <a:r>
              <a:rPr lang="en-US" sz="2000" dirty="0"/>
              <a:t>)</a:t>
            </a:r>
            <a:r>
              <a:rPr lang="zh-TW" altLang="en-US" sz="2000" dirty="0" smtClean="0"/>
              <a:t> </a:t>
            </a:r>
            <a:r>
              <a:rPr lang="mr-IN" altLang="zh-TW" sz="2000" dirty="0" smtClean="0"/>
              <a:t>–</a:t>
            </a:r>
            <a:r>
              <a:rPr lang="zh-TW" altLang="en-US" sz="2000" dirty="0" smtClean="0"/>
              <a:t> 專案執行的地方，包含</a:t>
            </a:r>
            <a:r>
              <a:rPr lang="en-US" altLang="zh-TW" sz="2000" dirty="0" smtClean="0"/>
              <a:t>3</a:t>
            </a:r>
            <a:r>
              <a:rPr lang="zh-TW" altLang="en-US" sz="2000" dirty="0" smtClean="0"/>
              <a:t>個部分</a:t>
            </a:r>
            <a:endParaRPr lang="en-US" altLang="zh-TW" sz="2000" dirty="0" smtClean="0"/>
          </a:p>
          <a:p>
            <a:pPr marL="541338" lvl="1" indent="-311150"/>
            <a:r>
              <a:rPr lang="zh-TW" altLang="en-US" sz="1800" dirty="0" smtClean="0"/>
              <a:t>輸入</a:t>
            </a:r>
            <a:r>
              <a:rPr lang="en-US" altLang="zh-TW" sz="1800" dirty="0" smtClean="0"/>
              <a:t>(</a:t>
            </a:r>
            <a:r>
              <a:rPr lang="en-US" altLang="zh-CN" sz="1800" dirty="0" smtClean="0"/>
              <a:t>inputs) </a:t>
            </a:r>
            <a:r>
              <a:rPr lang="mr-IN" altLang="zh-CN" sz="1800" dirty="0" smtClean="0"/>
              <a:t>–</a:t>
            </a:r>
            <a:r>
              <a:rPr lang="en-US" altLang="zh-CN" sz="1800" dirty="0" smtClean="0"/>
              <a:t> </a:t>
            </a:r>
            <a:r>
              <a:rPr lang="zh-TW" altLang="en-US" sz="1800" dirty="0" smtClean="0"/>
              <a:t>專案裡使用的資訊</a:t>
            </a:r>
            <a:endParaRPr lang="en-US" altLang="zh-TW" sz="1800" dirty="0" smtClean="0"/>
          </a:p>
          <a:p>
            <a:pPr marL="541338" lvl="1" indent="-311150"/>
            <a:r>
              <a:rPr lang="zh-TW" altLang="en-US" sz="1800" dirty="0" smtClean="0"/>
              <a:t>輸出</a:t>
            </a:r>
            <a:r>
              <a:rPr lang="en-US" altLang="zh-TW" sz="1800" dirty="0" smtClean="0"/>
              <a:t>(outputs)</a:t>
            </a:r>
            <a:r>
              <a:rPr lang="zh-TW" altLang="en-US" sz="1800" dirty="0" smtClean="0"/>
              <a:t> </a:t>
            </a:r>
            <a:r>
              <a:rPr lang="mr-IN" altLang="zh-TW" sz="1800" dirty="0" smtClean="0"/>
              <a:t>–</a:t>
            </a:r>
            <a:r>
              <a:rPr lang="zh-TW" altLang="en-US" sz="1800" dirty="0" smtClean="0"/>
              <a:t> 文件、交付物、或決策</a:t>
            </a:r>
            <a:endParaRPr lang="en-US" altLang="zh-TW" sz="1800" dirty="0" smtClean="0"/>
          </a:p>
          <a:p>
            <a:pPr marL="541338" lvl="1" indent="-311150"/>
            <a:r>
              <a:rPr lang="zh-TW" altLang="en-US" sz="1800" dirty="0" smtClean="0"/>
              <a:t>工具與技術</a:t>
            </a:r>
            <a:r>
              <a:rPr lang="en-US" altLang="zh-TW" sz="1800" dirty="0" smtClean="0"/>
              <a:t>(tools and techniques)</a:t>
            </a:r>
            <a:r>
              <a:rPr lang="zh-TW" altLang="en-US" sz="1800" dirty="0" smtClean="0"/>
              <a:t> </a:t>
            </a:r>
            <a:r>
              <a:rPr lang="mr-IN" altLang="zh-TW" sz="1800" dirty="0" smtClean="0"/>
              <a:t>–</a:t>
            </a:r>
            <a:r>
              <a:rPr lang="zh-TW" altLang="en-US" sz="1800" dirty="0" smtClean="0"/>
              <a:t> 將輸入轉化成輸出</a:t>
            </a:r>
            <a:endParaRPr lang="en-US" sz="1800" dirty="0" smtClean="0"/>
          </a:p>
          <a:p>
            <a:r>
              <a:rPr lang="zh-TW" altLang="en-US" sz="2000" dirty="0" smtClean="0"/>
              <a:t>流程群組</a:t>
            </a:r>
            <a:r>
              <a:rPr lang="en-US" altLang="zh-TW" sz="2000" dirty="0"/>
              <a:t>(</a:t>
            </a:r>
            <a:r>
              <a:rPr lang="en-US" sz="2000" dirty="0" smtClean="0"/>
              <a:t>Process Group)</a:t>
            </a:r>
            <a:r>
              <a:rPr lang="zh-TW" altLang="en-US" sz="2000" dirty="0" smtClean="0"/>
              <a:t> </a:t>
            </a:r>
            <a:r>
              <a:rPr lang="mr-IN" altLang="zh-TW" sz="2000" dirty="0" smtClean="0"/>
              <a:t>–</a:t>
            </a:r>
            <a:r>
              <a:rPr lang="zh-TW" altLang="en-US" sz="2000" dirty="0" smtClean="0"/>
              <a:t> 根據工作類型組織各個程序</a:t>
            </a:r>
            <a:endParaRPr lang="en-US" sz="2000" dirty="0" smtClean="0"/>
          </a:p>
          <a:p>
            <a:r>
              <a:rPr lang="zh-TW" altLang="en-US" sz="2000" dirty="0" smtClean="0"/>
              <a:t>知識領域</a:t>
            </a:r>
            <a:r>
              <a:rPr lang="en-US" altLang="zh-TW" sz="2000" dirty="0" smtClean="0"/>
              <a:t>(</a:t>
            </a:r>
            <a:r>
              <a:rPr lang="en-US" sz="2000" dirty="0" smtClean="0"/>
              <a:t>Knowledge Area)</a:t>
            </a:r>
            <a:r>
              <a:rPr lang="zh-TW" altLang="en-US" sz="2000" dirty="0" smtClean="0"/>
              <a:t> </a:t>
            </a:r>
            <a:r>
              <a:rPr lang="mr-IN" altLang="zh-TW" sz="2000" dirty="0" smtClean="0"/>
              <a:t>–</a:t>
            </a:r>
            <a:r>
              <a:rPr lang="zh-TW" altLang="en-US" sz="2000" dirty="0" smtClean="0"/>
              <a:t> 根據處理的主題內容組織各個程序</a:t>
            </a:r>
            <a:endParaRPr lang="en-US" sz="20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21</a:t>
            </a:fld>
            <a:endParaRPr lang="en" dirty="0">
              <a:solidFill>
                <a:schemeClr val="bg1"/>
              </a:solidFill>
            </a:endParaRPr>
          </a:p>
        </p:txBody>
      </p:sp>
    </p:spTree>
    <p:extLst>
      <p:ext uri="{BB962C8B-B14F-4D97-AF65-F5344CB8AC3E}">
        <p14:creationId xmlns:p14="http://schemas.microsoft.com/office/powerpoint/2010/main" val="952445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五大流程群組</a:t>
            </a:r>
            <a:endParaRPr lang="en-US" dirty="0"/>
          </a:p>
        </p:txBody>
      </p:sp>
      <p:sp>
        <p:nvSpPr>
          <p:cNvPr id="3" name="Text Placeholder 2"/>
          <p:cNvSpPr>
            <a:spLocks noGrp="1"/>
          </p:cNvSpPr>
          <p:nvPr>
            <p:ph type="body" idx="1"/>
          </p:nvPr>
        </p:nvSpPr>
        <p:spPr/>
        <p:txBody>
          <a:bodyPr/>
          <a:lstStyle/>
          <a:p>
            <a:pPr marL="271463" indent="-254000"/>
            <a:r>
              <a:rPr lang="zh-TW" altLang="en-US" sz="2000" dirty="0" smtClean="0"/>
              <a:t>起始 </a:t>
            </a:r>
            <a:r>
              <a:rPr lang="en-US" altLang="zh-TW" sz="2000" dirty="0" smtClean="0"/>
              <a:t>-</a:t>
            </a:r>
            <a:r>
              <a:rPr lang="zh-TW" altLang="en-US" sz="2000" dirty="0" smtClean="0"/>
              <a:t> </a:t>
            </a:r>
            <a:r>
              <a:rPr lang="en-US" sz="2000" dirty="0" smtClean="0"/>
              <a:t>專案的界定</a:t>
            </a:r>
            <a:r>
              <a:rPr lang="zh-TW" altLang="en-US" sz="2000" dirty="0" smtClean="0"/>
              <a:t>與</a:t>
            </a:r>
            <a:r>
              <a:rPr lang="en-US" sz="2000" dirty="0" smtClean="0"/>
              <a:t>授權</a:t>
            </a:r>
          </a:p>
          <a:p>
            <a:pPr marL="271463" indent="-254000"/>
            <a:r>
              <a:rPr lang="zh-TW" altLang="en-US" sz="2000" dirty="0" smtClean="0"/>
              <a:t>規劃</a:t>
            </a:r>
            <a:r>
              <a:rPr lang="zh-TW" altLang="en-US" sz="2000" dirty="0"/>
              <a:t> </a:t>
            </a:r>
            <a:r>
              <a:rPr lang="en-US" altLang="zh-TW" sz="2000" dirty="0" smtClean="0"/>
              <a:t>-</a:t>
            </a:r>
            <a:r>
              <a:rPr lang="zh-TW" altLang="en-US" sz="2000" dirty="0" smtClean="0"/>
              <a:t> 目標定義與精練，為了達成目標所規劃的行動進程</a:t>
            </a:r>
            <a:endParaRPr lang="en-US" altLang="zh-TW" sz="2000" dirty="0" smtClean="0"/>
          </a:p>
          <a:p>
            <a:pPr marL="271463" indent="-254000"/>
            <a:r>
              <a:rPr lang="zh-TW" altLang="en-US" sz="2000" dirty="0" smtClean="0"/>
              <a:t>執行 </a:t>
            </a:r>
            <a:r>
              <a:rPr lang="en-US" altLang="zh-TW" sz="2000" dirty="0" smtClean="0"/>
              <a:t>-</a:t>
            </a:r>
            <a:r>
              <a:rPr lang="zh-TW" altLang="en-US" sz="2000" dirty="0" smtClean="0"/>
              <a:t> 整合人力資源與其他支援，以與利專安計劃之執行</a:t>
            </a:r>
            <a:endParaRPr lang="en-US" altLang="zh-TW" sz="2000" dirty="0" smtClean="0"/>
          </a:p>
          <a:p>
            <a:pPr marL="271463" indent="-254000"/>
            <a:r>
              <a:rPr lang="zh-TW" altLang="en-US" sz="2000" dirty="0" smtClean="0"/>
              <a:t>監控 </a:t>
            </a:r>
            <a:r>
              <a:rPr lang="en-US" altLang="zh-TW" sz="2000" dirty="0" smtClean="0"/>
              <a:t>-</a:t>
            </a:r>
            <a:r>
              <a:rPr lang="zh-TW" altLang="en-US" sz="2000" dirty="0" smtClean="0"/>
              <a:t> 測量與監察跟專案計畫不一致之處，必要時提出一些糾正措施</a:t>
            </a:r>
            <a:endParaRPr lang="en-US" altLang="zh-TW" sz="2000" dirty="0" smtClean="0"/>
          </a:p>
          <a:p>
            <a:pPr marL="271463" indent="-254000"/>
            <a:r>
              <a:rPr lang="zh-TW" altLang="en-US" sz="2000" dirty="0" smtClean="0"/>
              <a:t>結案 </a:t>
            </a:r>
            <a:r>
              <a:rPr lang="en-US" altLang="zh-TW" sz="2000" dirty="0" smtClean="0"/>
              <a:t>-</a:t>
            </a:r>
            <a:r>
              <a:rPr lang="zh-TW" altLang="en-US" sz="2000" dirty="0" smtClean="0"/>
              <a:t> 形式上接受專案的結果，并並促使該專案能夠有條不紊的結案</a:t>
            </a:r>
            <a:endParaRPr lang="en-US" sz="20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22</a:t>
            </a:fld>
            <a:endParaRPr lang="en" dirty="0">
              <a:solidFill>
                <a:schemeClr val="bg1"/>
              </a:solidFill>
            </a:endParaRPr>
          </a:p>
        </p:txBody>
      </p:sp>
    </p:spTree>
    <p:extLst>
      <p:ext uri="{BB962C8B-B14F-4D97-AF65-F5344CB8AC3E}">
        <p14:creationId xmlns:p14="http://schemas.microsoft.com/office/powerpoint/2010/main" val="1618154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知識領域</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23</a:t>
            </a:fld>
            <a:endParaRPr lang="en" dirty="0">
              <a:solidFill>
                <a:schemeClr val="bg1"/>
              </a:solidFill>
            </a:endParaRPr>
          </a:p>
        </p:txBody>
      </p:sp>
      <p:graphicFrame>
        <p:nvGraphicFramePr>
          <p:cNvPr id="4" name="Diagram 3"/>
          <p:cNvGraphicFramePr/>
          <p:nvPr>
            <p:extLst>
              <p:ext uri="{D42A27DB-BD31-4B8C-83A1-F6EECF244321}">
                <p14:modId xmlns:p14="http://schemas.microsoft.com/office/powerpoint/2010/main" val="421444412"/>
              </p:ext>
            </p:extLst>
          </p:nvPr>
        </p:nvGraphicFramePr>
        <p:xfrm>
          <a:off x="1524000" y="1025174"/>
          <a:ext cx="6670876" cy="3578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38194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知識領域</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24</a:t>
            </a:fld>
            <a:endParaRPr lang="en" dirty="0">
              <a:solidFill>
                <a:schemeClr val="bg1"/>
              </a:solidFill>
            </a:endParaRPr>
          </a:p>
        </p:txBody>
      </p:sp>
      <p:graphicFrame>
        <p:nvGraphicFramePr>
          <p:cNvPr id="4" name="Diagram 3"/>
          <p:cNvGraphicFramePr/>
          <p:nvPr>
            <p:extLst>
              <p:ext uri="{D42A27DB-BD31-4B8C-83A1-F6EECF244321}">
                <p14:modId xmlns:p14="http://schemas.microsoft.com/office/powerpoint/2010/main" val="886562951"/>
              </p:ext>
            </p:extLst>
          </p:nvPr>
        </p:nvGraphicFramePr>
        <p:xfrm>
          <a:off x="1524000" y="1025174"/>
          <a:ext cx="6670876" cy="3578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76103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起始流程群組</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25</a:t>
            </a:fld>
            <a:endParaRPr lang="en">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244" y="1371600"/>
            <a:ext cx="7375804" cy="3467818"/>
          </a:xfrm>
          <a:prstGeom prst="rect">
            <a:avLst/>
          </a:prstGeom>
        </p:spPr>
      </p:pic>
    </p:spTree>
    <p:extLst>
      <p:ext uri="{BB962C8B-B14F-4D97-AF65-F5344CB8AC3E}">
        <p14:creationId xmlns:p14="http://schemas.microsoft.com/office/powerpoint/2010/main" val="356219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規劃流程</a:t>
            </a:r>
            <a:r>
              <a:rPr lang="zh-TW" altLang="en-US" dirty="0"/>
              <a:t>群組</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26</a:t>
            </a:fld>
            <a:endParaRPr lang="en">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8761" y="1034350"/>
            <a:ext cx="2976778" cy="3797300"/>
          </a:xfrm>
          <a:prstGeom prst="rect">
            <a:avLst/>
          </a:prstGeom>
        </p:spPr>
      </p:pic>
    </p:spTree>
    <p:extLst>
      <p:ext uri="{BB962C8B-B14F-4D97-AF65-F5344CB8AC3E}">
        <p14:creationId xmlns:p14="http://schemas.microsoft.com/office/powerpoint/2010/main" val="367006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執行流程</a:t>
            </a:r>
            <a:r>
              <a:rPr lang="zh-TW" altLang="en-US" dirty="0"/>
              <a:t>群組</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27</a:t>
            </a:fld>
            <a:endParaRPr lang="en">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447" y="1025175"/>
            <a:ext cx="4247406" cy="3936492"/>
          </a:xfrm>
          <a:prstGeom prst="rect">
            <a:avLst/>
          </a:prstGeom>
        </p:spPr>
      </p:pic>
    </p:spTree>
    <p:extLst>
      <p:ext uri="{BB962C8B-B14F-4D97-AF65-F5344CB8AC3E}">
        <p14:creationId xmlns:p14="http://schemas.microsoft.com/office/powerpoint/2010/main" val="886183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監控流程</a:t>
            </a:r>
            <a:r>
              <a:rPr lang="zh-TW" altLang="en-US" dirty="0"/>
              <a:t>群組</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28</a:t>
            </a:fld>
            <a:endParaRPr lang="en">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912" y="1207009"/>
            <a:ext cx="3764676" cy="3736813"/>
          </a:xfrm>
          <a:prstGeom prst="rect">
            <a:avLst/>
          </a:prstGeom>
        </p:spPr>
      </p:pic>
    </p:spTree>
    <p:extLst>
      <p:ext uri="{BB962C8B-B14F-4D97-AF65-F5344CB8AC3E}">
        <p14:creationId xmlns:p14="http://schemas.microsoft.com/office/powerpoint/2010/main" val="1539188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結案流程</a:t>
            </a:r>
            <a:r>
              <a:rPr lang="zh-TW" altLang="en-US" dirty="0"/>
              <a:t>群組</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29</a:t>
            </a:fld>
            <a:endParaRPr lang="en">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00" y="1168400"/>
            <a:ext cx="5892800" cy="2806700"/>
          </a:xfrm>
          <a:prstGeom prst="rect">
            <a:avLst/>
          </a:prstGeom>
        </p:spPr>
      </p:pic>
    </p:spTree>
    <p:extLst>
      <p:ext uri="{BB962C8B-B14F-4D97-AF65-F5344CB8AC3E}">
        <p14:creationId xmlns:p14="http://schemas.microsoft.com/office/powerpoint/2010/main" val="579392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a:t>
            </a:r>
            <a:endParaRPr lang="en-US" dirty="0"/>
          </a:p>
        </p:txBody>
      </p:sp>
      <p:sp>
        <p:nvSpPr>
          <p:cNvPr id="3" name="Text Placeholder 2"/>
          <p:cNvSpPr>
            <a:spLocks noGrp="1"/>
          </p:cNvSpPr>
          <p:nvPr>
            <p:ph type="body" idx="1"/>
          </p:nvPr>
        </p:nvSpPr>
        <p:spPr/>
        <p:txBody>
          <a:bodyPr/>
          <a:lstStyle/>
          <a:p>
            <a:r>
              <a:rPr lang="zh-TW" altLang="en-US" sz="2000" dirty="0" smtClean="0"/>
              <a:t>專案是什麼</a:t>
            </a:r>
            <a:endParaRPr lang="en-US" altLang="zh-TW" sz="2000" dirty="0" smtClean="0"/>
          </a:p>
          <a:p>
            <a:pPr marL="184150" lvl="1"/>
            <a:r>
              <a:rPr lang="zh-TW" altLang="en-US" sz="1800" dirty="0" smtClean="0"/>
              <a:t>暫時的</a:t>
            </a:r>
            <a:endParaRPr lang="en-US" altLang="zh-TW" sz="1800" dirty="0" smtClean="0"/>
          </a:p>
          <a:p>
            <a:pPr marL="184150" lvl="1"/>
            <a:r>
              <a:rPr lang="zh-TW" altLang="en-US" sz="1800" dirty="0" smtClean="0"/>
              <a:t>建立獨特的結果</a:t>
            </a:r>
            <a:endParaRPr lang="en-US" sz="1800" dirty="0" smtClean="0"/>
          </a:p>
          <a:p>
            <a:pPr marL="184150" lvl="1"/>
            <a:r>
              <a:rPr lang="zh-TW" altLang="en-US" sz="1800" dirty="0" smtClean="0"/>
              <a:t>逐步進展的</a:t>
            </a:r>
            <a:endParaRPr lang="en-US" altLang="zh-TW" sz="1800" dirty="0" smtClean="0"/>
          </a:p>
          <a:p>
            <a:pPr lvl="1"/>
            <a:endParaRPr lang="en-US" sz="2000" dirty="0" smtClean="0"/>
          </a:p>
          <a:p>
            <a:r>
              <a:rPr lang="zh-TW" altLang="en-US" sz="2000" dirty="0" smtClean="0"/>
              <a:t>專案不是</a:t>
            </a:r>
            <a:r>
              <a:rPr lang="zh-TW" altLang="en-US" sz="2000" dirty="0"/>
              <a:t>什麼</a:t>
            </a:r>
            <a:endParaRPr lang="en-US" altLang="zh-TW" sz="2000" dirty="0"/>
          </a:p>
          <a:p>
            <a:pPr marL="184150" lvl="2"/>
            <a:r>
              <a:rPr lang="zh-TW" altLang="en-US" sz="1800" dirty="0" smtClean="0"/>
              <a:t>不總是具策略性及關鍵性的</a:t>
            </a:r>
            <a:endParaRPr lang="en-US" altLang="zh-TW" sz="1800" dirty="0" smtClean="0"/>
          </a:p>
          <a:p>
            <a:pPr marL="184150" lvl="2"/>
            <a:r>
              <a:rPr lang="zh-TW" altLang="en-US" sz="1800" dirty="0"/>
              <a:t>不</a:t>
            </a:r>
            <a:r>
              <a:rPr lang="zh-TW" altLang="en-US" sz="1800" dirty="0" smtClean="0"/>
              <a:t>總是成功的</a:t>
            </a:r>
            <a:endParaRPr lang="en-US" altLang="zh-TW" sz="1800" dirty="0" smtClean="0"/>
          </a:p>
          <a:p>
            <a:pPr marL="184150" lvl="2"/>
            <a:r>
              <a:rPr lang="zh-TW" altLang="en-US" sz="1800" dirty="0"/>
              <a:t>不</a:t>
            </a:r>
            <a:r>
              <a:rPr lang="zh-TW" altLang="en-US" sz="1800" dirty="0" smtClean="0"/>
              <a:t>總是持續不停的營運（或流程）</a:t>
            </a:r>
            <a:endParaRPr lang="en-US" sz="18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3</a:t>
            </a:fld>
            <a:endParaRPr lang="en" dirty="0">
              <a:solidFill>
                <a:schemeClr val="bg1"/>
              </a:solidFill>
            </a:endParaRPr>
          </a:p>
        </p:txBody>
      </p:sp>
    </p:spTree>
    <p:extLst>
      <p:ext uri="{BB962C8B-B14F-4D97-AF65-F5344CB8AC3E}">
        <p14:creationId xmlns:p14="http://schemas.microsoft.com/office/powerpoint/2010/main" val="13774428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ctrTitle"/>
          </p:nvPr>
        </p:nvSpPr>
        <p:spPr>
          <a:xfrm>
            <a:off x="479512" y="92598"/>
            <a:ext cx="8375120" cy="3831220"/>
          </a:xfrm>
          <a:prstGeom prst="rect">
            <a:avLst/>
          </a:prstGeom>
        </p:spPr>
        <p:txBody>
          <a:bodyPr lIns="91425" tIns="91425" rIns="91425" bIns="91425" anchor="t" anchorCtr="0">
            <a:noAutofit/>
          </a:bodyPr>
          <a:lstStyle/>
          <a:p>
            <a:r>
              <a:rPr lang="en" sz="1800" dirty="0" smtClean="0">
                <a:solidFill>
                  <a:schemeClr val="bg1">
                    <a:lumMod val="75000"/>
                  </a:schemeClr>
                </a:solidFill>
              </a:rPr>
              <a:t>1.</a:t>
            </a:r>
            <a:r>
              <a:rPr lang="en-US" sz="1800" dirty="0" smtClean="0">
                <a:solidFill>
                  <a:schemeClr val="bg1">
                    <a:lumMod val="75000"/>
                  </a:schemeClr>
                </a:solidFill>
              </a:rPr>
              <a:t> Introduction</a:t>
            </a:r>
            <a:r>
              <a:rPr lang="en-US" sz="1800" i="1" dirty="0" smtClean="0">
                <a:solidFill>
                  <a:schemeClr val="bg1">
                    <a:lumMod val="75000"/>
                  </a:schemeClr>
                </a:solidFill>
              </a:rPr>
              <a:t/>
            </a:r>
            <a:br>
              <a:rPr lang="en-US" sz="1800" i="1" dirty="0" smtClean="0">
                <a:solidFill>
                  <a:schemeClr val="bg1">
                    <a:lumMod val="75000"/>
                  </a:schemeClr>
                </a:solidFill>
              </a:rPr>
            </a:br>
            <a:r>
              <a:rPr lang="en-US" sz="1800" dirty="0" smtClean="0">
                <a:solidFill>
                  <a:schemeClr val="bg1">
                    <a:lumMod val="75000"/>
                  </a:schemeClr>
                </a:solidFill>
              </a:rPr>
              <a:t>2 </a:t>
            </a:r>
            <a:r>
              <a:rPr lang="en-US" sz="1800" dirty="0">
                <a:solidFill>
                  <a:schemeClr val="bg1">
                    <a:lumMod val="75000"/>
                  </a:schemeClr>
                </a:solidFill>
              </a:rPr>
              <a:t> Organizations, constraints, and </a:t>
            </a:r>
            <a:r>
              <a:rPr lang="en-US" sz="1800" dirty="0" smtClean="0">
                <a:solidFill>
                  <a:schemeClr val="bg1">
                    <a:lumMod val="75000"/>
                  </a:schemeClr>
                </a:solidFill>
              </a:rPr>
              <a:t>projects</a:t>
            </a:r>
            <a:r>
              <a:rPr lang="en-US" sz="1800" i="1" dirty="0" smtClean="0">
                <a:solidFill>
                  <a:schemeClr val="bg1">
                    <a:lumMod val="75000"/>
                  </a:schemeClr>
                </a:solidFill>
              </a:rPr>
              <a:t> </a:t>
            </a:r>
            <a:r>
              <a:rPr lang="en-US" sz="2400" b="1" dirty="0">
                <a:solidFill>
                  <a:schemeClr val="bg1">
                    <a:lumMod val="75000"/>
                  </a:schemeClr>
                </a:solidFill>
              </a:rPr>
              <a:t/>
            </a:r>
            <a:br>
              <a:rPr lang="en-US" sz="2400" b="1" dirty="0">
                <a:solidFill>
                  <a:schemeClr val="bg1">
                    <a:lumMod val="75000"/>
                  </a:schemeClr>
                </a:solidFill>
              </a:rPr>
            </a:br>
            <a:r>
              <a:rPr lang="en-US" sz="1800" b="1" dirty="0">
                <a:solidFill>
                  <a:schemeClr val="bg1">
                    <a:lumMod val="75000"/>
                  </a:schemeClr>
                </a:solidFill>
              </a:rPr>
              <a:t>3  </a:t>
            </a:r>
            <a:r>
              <a:rPr lang="en-US" sz="1800" dirty="0">
                <a:solidFill>
                  <a:schemeClr val="bg1">
                    <a:lumMod val="75000"/>
                  </a:schemeClr>
                </a:solidFill>
              </a:rPr>
              <a:t>The process framework: </a:t>
            </a:r>
            <a:r>
              <a:rPr lang="en-US" sz="1800" i="1" dirty="0">
                <a:solidFill>
                  <a:schemeClr val="bg1">
                    <a:lumMod val="75000"/>
                  </a:schemeClr>
                </a:solidFill>
              </a:rPr>
              <a:t>It all fits together </a:t>
            </a:r>
            <a:r>
              <a:rPr lang="en-US" sz="1800" dirty="0">
                <a:solidFill>
                  <a:schemeClr val="bg1">
                    <a:lumMod val="75000"/>
                  </a:schemeClr>
                </a:solidFill>
              </a:rPr>
              <a:t/>
            </a:r>
            <a:br>
              <a:rPr lang="en-US" sz="1800" dirty="0">
                <a:solidFill>
                  <a:schemeClr val="bg1">
                    <a:lumMod val="75000"/>
                  </a:schemeClr>
                </a:solidFill>
              </a:rPr>
            </a:br>
            <a:r>
              <a:rPr lang="en-US" sz="2400" b="1" dirty="0">
                <a:solidFill>
                  <a:schemeClr val="bg1"/>
                </a:solidFill>
              </a:rPr>
              <a:t>4  Project integration management: </a:t>
            </a:r>
            <a:r>
              <a:rPr lang="en-US" sz="2400" b="1" i="1" dirty="0">
                <a:solidFill>
                  <a:schemeClr val="bg1"/>
                </a:solidFill>
              </a:rPr>
              <a:t>Getting the job done </a:t>
            </a:r>
            <a:r>
              <a:rPr lang="en-US" sz="2400" b="1" dirty="0">
                <a:solidFill>
                  <a:schemeClr val="bg1"/>
                </a:solidFill>
              </a:rPr>
              <a:t/>
            </a:r>
            <a:br>
              <a:rPr lang="en-US" sz="2400" b="1" dirty="0">
                <a:solidFill>
                  <a:schemeClr val="bg1"/>
                </a:solidFill>
              </a:rPr>
            </a:br>
            <a:r>
              <a:rPr lang="en-US" sz="1800" dirty="0">
                <a:solidFill>
                  <a:schemeClr val="bg1">
                    <a:lumMod val="75000"/>
                  </a:schemeClr>
                </a:solidFill>
              </a:rPr>
              <a:t>5  Scope management: </a:t>
            </a:r>
            <a:r>
              <a:rPr lang="en-US" sz="1800" i="1" dirty="0">
                <a:solidFill>
                  <a:schemeClr val="bg1">
                    <a:lumMod val="75000"/>
                  </a:schemeClr>
                </a:solidFill>
              </a:rPr>
              <a:t>Doing the right stuff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6  Time management: </a:t>
            </a:r>
            <a:r>
              <a:rPr lang="en-US" sz="1800" i="1" dirty="0">
                <a:solidFill>
                  <a:schemeClr val="bg1">
                    <a:lumMod val="75000"/>
                  </a:schemeClr>
                </a:solidFill>
              </a:rPr>
              <a:t>Getting it done on time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7  Cost management: </a:t>
            </a:r>
            <a:r>
              <a:rPr lang="en-US" sz="1800" i="1" dirty="0">
                <a:solidFill>
                  <a:schemeClr val="bg1">
                    <a:lumMod val="75000"/>
                  </a:schemeClr>
                </a:solidFill>
              </a:rPr>
              <a:t>Watching the bottom line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8  Quality management: </a:t>
            </a:r>
            <a:r>
              <a:rPr lang="en-US" sz="1800" i="1" dirty="0">
                <a:solidFill>
                  <a:schemeClr val="bg1">
                    <a:lumMod val="75000"/>
                  </a:schemeClr>
                </a:solidFill>
              </a:rPr>
              <a:t>Getting it right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9  Human resource management: </a:t>
            </a:r>
            <a:r>
              <a:rPr lang="en-US" sz="1800" i="1" dirty="0">
                <a:solidFill>
                  <a:schemeClr val="bg1">
                    <a:lumMod val="75000"/>
                  </a:schemeClr>
                </a:solidFill>
              </a:rPr>
              <a:t>Getting the team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10  Communications management: </a:t>
            </a:r>
            <a:r>
              <a:rPr lang="en-US" sz="1800" i="1" dirty="0">
                <a:solidFill>
                  <a:schemeClr val="bg1">
                    <a:lumMod val="75000"/>
                  </a:schemeClr>
                </a:solidFill>
              </a:rPr>
              <a:t>Getting the word out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11  Project risk management: </a:t>
            </a:r>
            <a:r>
              <a:rPr lang="en-US" sz="1800" i="1" dirty="0">
                <a:solidFill>
                  <a:schemeClr val="bg1">
                    <a:lumMod val="75000"/>
                  </a:schemeClr>
                </a:solidFill>
              </a:rPr>
              <a:t>Planning for the unknown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12  Procurement management: </a:t>
            </a:r>
            <a:r>
              <a:rPr lang="en-US" sz="1800" i="1" dirty="0">
                <a:solidFill>
                  <a:schemeClr val="bg1">
                    <a:lumMod val="75000"/>
                  </a:schemeClr>
                </a:solidFill>
              </a:rPr>
              <a:t>Getting some help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13  Stakeholder management: </a:t>
            </a:r>
            <a:r>
              <a:rPr lang="en-US" sz="1800" i="1" dirty="0">
                <a:solidFill>
                  <a:schemeClr val="bg1">
                    <a:lumMod val="75000"/>
                  </a:schemeClr>
                </a:solidFill>
              </a:rPr>
              <a:t>Keeping everyone engaged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14  Professional responsibility: </a:t>
            </a:r>
            <a:r>
              <a:rPr lang="en-US" sz="1800" i="1" dirty="0">
                <a:solidFill>
                  <a:schemeClr val="bg1">
                    <a:lumMod val="75000"/>
                  </a:schemeClr>
                </a:solidFill>
              </a:rPr>
              <a:t>Making good choices </a:t>
            </a:r>
            <a:endParaRPr lang="en-US" sz="1800" dirty="0">
              <a:solidFill>
                <a:schemeClr val="bg1">
                  <a:lumMod val="75000"/>
                </a:schemeClr>
              </a:solidFill>
              <a:effectLst/>
            </a:endParaRPr>
          </a:p>
        </p:txBody>
      </p:sp>
      <p:sp>
        <p:nvSpPr>
          <p:cNvPr id="129" name="Shape 129"/>
          <p:cNvSpPr txBox="1">
            <a:spLocks noGrp="1"/>
          </p:cNvSpPr>
          <p:nvPr>
            <p:ph type="sldNum" idx="4294967295"/>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30</a:t>
            </a:fld>
            <a:endParaRPr lang="en" dirty="0"/>
          </a:p>
        </p:txBody>
      </p:sp>
    </p:spTree>
    <p:extLst>
      <p:ext uri="{BB962C8B-B14F-4D97-AF65-F5344CB8AC3E}">
        <p14:creationId xmlns:p14="http://schemas.microsoft.com/office/powerpoint/2010/main" val="786258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31</a:t>
            </a:fld>
            <a:endParaRPr lang="en"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059" y="276075"/>
            <a:ext cx="8217941" cy="4771914"/>
          </a:xfrm>
          <a:prstGeom prst="rect">
            <a:avLst/>
          </a:prstGeom>
        </p:spPr>
      </p:pic>
    </p:spTree>
    <p:extLst>
      <p:ext uri="{BB962C8B-B14F-4D97-AF65-F5344CB8AC3E}">
        <p14:creationId xmlns:p14="http://schemas.microsoft.com/office/powerpoint/2010/main" val="1379887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Chapter 4 – Project Integration Management</a:t>
            </a:r>
            <a:endParaRPr lang="en-US" dirty="0"/>
          </a:p>
        </p:txBody>
      </p:sp>
      <p:sp>
        <p:nvSpPr>
          <p:cNvPr id="3" name="Text Placeholder 2"/>
          <p:cNvSpPr>
            <a:spLocks noGrp="1"/>
          </p:cNvSpPr>
          <p:nvPr>
            <p:ph type="body" idx="1"/>
          </p:nvPr>
        </p:nvSpPr>
        <p:spPr/>
        <p:txBody>
          <a:bodyPr/>
          <a:lstStyle/>
          <a:p>
            <a:pPr eaLnBrk="1" hangingPunct="1">
              <a:lnSpc>
                <a:spcPct val="80000"/>
              </a:lnSpc>
              <a:defRPr/>
            </a:pPr>
            <a:r>
              <a:rPr lang="en-US" altLang="en-US" sz="2000" b="1" dirty="0"/>
              <a:t>Project Integration Management</a:t>
            </a:r>
          </a:p>
          <a:p>
            <a:pPr marL="355600" lvl="1" indent="-177800" eaLnBrk="1" hangingPunct="1">
              <a:lnSpc>
                <a:spcPct val="80000"/>
              </a:lnSpc>
              <a:defRPr/>
            </a:pPr>
            <a:r>
              <a:rPr lang="en-US" altLang="en-US" sz="1800" dirty="0"/>
              <a:t>Ensures that the project processes are properly coordinated</a:t>
            </a:r>
          </a:p>
          <a:p>
            <a:pPr marL="355600" lvl="1" indent="-177800" eaLnBrk="1" hangingPunct="1">
              <a:lnSpc>
                <a:spcPct val="80000"/>
              </a:lnSpc>
              <a:defRPr/>
            </a:pPr>
            <a:r>
              <a:rPr lang="en-US" altLang="en-US" sz="1800" dirty="0"/>
              <a:t>Tradeoffs between competing objectives and alternatives in order to meet stakeholder approval</a:t>
            </a:r>
          </a:p>
          <a:p>
            <a:pPr marL="641350" lvl="2" indent="-285750" eaLnBrk="1" hangingPunct="1">
              <a:lnSpc>
                <a:spcPct val="80000"/>
              </a:lnSpc>
              <a:buFont typeface="Wingdings" charset="2"/>
              <a:buChar char="§"/>
              <a:defRPr/>
            </a:pPr>
            <a:r>
              <a:rPr lang="en-US" altLang="en-US" sz="1600" dirty="0"/>
              <a:t>Project Plan Development</a:t>
            </a:r>
          </a:p>
          <a:p>
            <a:pPr marL="641350" lvl="2" indent="-285750" eaLnBrk="1" hangingPunct="1">
              <a:lnSpc>
                <a:spcPct val="80000"/>
              </a:lnSpc>
              <a:buFont typeface="Wingdings" charset="2"/>
              <a:buChar char="§"/>
              <a:defRPr/>
            </a:pPr>
            <a:r>
              <a:rPr lang="en-US" altLang="en-US" sz="1600" dirty="0"/>
              <a:t>Project Plan Execution</a:t>
            </a:r>
          </a:p>
          <a:p>
            <a:pPr marL="641350" lvl="2" indent="-285750" eaLnBrk="1" hangingPunct="1">
              <a:lnSpc>
                <a:spcPct val="80000"/>
              </a:lnSpc>
              <a:buFont typeface="Wingdings" charset="2"/>
              <a:buChar char="§"/>
              <a:defRPr/>
            </a:pPr>
            <a:r>
              <a:rPr lang="en-US" altLang="en-US" sz="1600" dirty="0"/>
              <a:t>Overall Change Control</a:t>
            </a:r>
          </a:p>
          <a:p>
            <a:pPr marL="355600" lvl="1" indent="-177800" eaLnBrk="1" hangingPunct="1">
              <a:lnSpc>
                <a:spcPct val="80000"/>
              </a:lnSpc>
              <a:defRPr/>
            </a:pPr>
            <a:r>
              <a:rPr lang="en-US" altLang="en-US" sz="1800" dirty="0"/>
              <a:t>These processes may occur repeatedly over the project duration</a:t>
            </a:r>
          </a:p>
          <a:p>
            <a:pPr marL="355600" lvl="1" indent="-177800" eaLnBrk="1" hangingPunct="1">
              <a:lnSpc>
                <a:spcPct val="80000"/>
              </a:lnSpc>
              <a:defRPr/>
            </a:pPr>
            <a:r>
              <a:rPr lang="en-US" altLang="en-US" sz="1800" dirty="0"/>
              <a:t>Historical Records are needed to perform project management well, they are inputs to continuous improvement</a:t>
            </a:r>
          </a:p>
          <a:p>
            <a:pPr marL="641350" lvl="2" indent="-285750" eaLnBrk="1" hangingPunct="1">
              <a:lnSpc>
                <a:spcPct val="80000"/>
              </a:lnSpc>
              <a:buFont typeface="Wingdings" charset="2"/>
              <a:buChar char="§"/>
              <a:defRPr/>
            </a:pPr>
            <a:r>
              <a:rPr lang="en-US" altLang="en-US" sz="1600" dirty="0"/>
              <a:t>Files</a:t>
            </a:r>
          </a:p>
          <a:p>
            <a:pPr marL="641350" lvl="2" indent="-285750" eaLnBrk="1" hangingPunct="1">
              <a:lnSpc>
                <a:spcPct val="80000"/>
              </a:lnSpc>
              <a:buFont typeface="Wingdings" charset="2"/>
              <a:buChar char="§"/>
              <a:defRPr/>
            </a:pPr>
            <a:r>
              <a:rPr lang="en-US" altLang="en-US" sz="1600" dirty="0"/>
              <a:t>Lessons Learned</a:t>
            </a:r>
          </a:p>
          <a:p>
            <a:pPr marL="641350" lvl="2" indent="-285750" eaLnBrk="1" hangingPunct="1">
              <a:lnSpc>
                <a:spcPct val="80000"/>
              </a:lnSpc>
              <a:buFont typeface="Wingdings" charset="2"/>
              <a:buChar char="§"/>
              <a:defRPr/>
            </a:pPr>
            <a:r>
              <a:rPr lang="en-US" altLang="en-US" sz="1600" dirty="0"/>
              <a:t>Actual Costs</a:t>
            </a:r>
          </a:p>
          <a:p>
            <a:pPr marL="641350" lvl="2" indent="-285750" eaLnBrk="1" hangingPunct="1">
              <a:lnSpc>
                <a:spcPct val="80000"/>
              </a:lnSpc>
              <a:buFont typeface="Wingdings" charset="2"/>
              <a:buChar char="§"/>
              <a:defRPr/>
            </a:pPr>
            <a:r>
              <a:rPr lang="en-US" altLang="en-US" sz="1600" dirty="0"/>
              <a:t>Time Estimates</a:t>
            </a:r>
          </a:p>
          <a:p>
            <a:pPr marL="641350" lvl="2" indent="-285750" eaLnBrk="1" hangingPunct="1">
              <a:lnSpc>
                <a:spcPct val="80000"/>
              </a:lnSpc>
              <a:buFont typeface="Wingdings" charset="2"/>
              <a:buChar char="§"/>
              <a:defRPr/>
            </a:pPr>
            <a:r>
              <a:rPr lang="en-US" altLang="en-US" sz="1600" dirty="0"/>
              <a:t>WBS</a:t>
            </a:r>
          </a:p>
          <a:p>
            <a:pPr marL="641350" lvl="2" indent="-285750" eaLnBrk="1" hangingPunct="1">
              <a:lnSpc>
                <a:spcPct val="80000"/>
              </a:lnSpc>
              <a:buFont typeface="Wingdings" charset="2"/>
              <a:buChar char="§"/>
              <a:defRPr/>
            </a:pPr>
            <a:r>
              <a:rPr lang="en-US" altLang="en-US" sz="1600" dirty="0"/>
              <a:t>Benchmarks</a:t>
            </a:r>
          </a:p>
          <a:p>
            <a:pPr marL="641350" lvl="2" indent="-285750" eaLnBrk="1" hangingPunct="1">
              <a:lnSpc>
                <a:spcPct val="80000"/>
              </a:lnSpc>
              <a:buFont typeface="Wingdings" charset="2"/>
              <a:buChar char="§"/>
              <a:defRPr/>
            </a:pPr>
            <a:r>
              <a:rPr lang="en-US" altLang="en-US" sz="1600" dirty="0"/>
              <a:t>Risks</a:t>
            </a:r>
          </a:p>
          <a:p>
            <a:endParaRPr lang="en-US" sz="20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32</a:t>
            </a:fld>
            <a:endParaRPr lang="en" dirty="0">
              <a:solidFill>
                <a:schemeClr val="bg1"/>
              </a:solidFill>
            </a:endParaRPr>
          </a:p>
        </p:txBody>
      </p:sp>
    </p:spTree>
    <p:extLst>
      <p:ext uri="{BB962C8B-B14F-4D97-AF65-F5344CB8AC3E}">
        <p14:creationId xmlns:p14="http://schemas.microsoft.com/office/powerpoint/2010/main" val="449007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企業環境因素 </a:t>
            </a:r>
            <a:r>
              <a:rPr lang="mr-IN" altLang="zh-TW" dirty="0" smtClean="0"/>
              <a:t>–</a:t>
            </a:r>
            <a:r>
              <a:rPr lang="zh-TW" altLang="en-US" dirty="0" smtClean="0"/>
              <a:t> 範例</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33</a:t>
            </a:fld>
            <a:endParaRPr lang="en"/>
          </a:p>
        </p:txBody>
      </p:sp>
      <p:pic>
        <p:nvPicPr>
          <p:cNvPr id="4" name="Picture 1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1" y="1025175"/>
            <a:ext cx="7550584" cy="389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556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組織流程資產</a:t>
            </a:r>
            <a:r>
              <a:rPr lang="zh-TW" altLang="en-US" dirty="0"/>
              <a:t> </a:t>
            </a:r>
            <a:r>
              <a:rPr lang="mr-IN" altLang="zh-TW" dirty="0" smtClean="0"/>
              <a:t>–</a:t>
            </a:r>
            <a:r>
              <a:rPr lang="zh-TW" altLang="en-US" dirty="0" smtClean="0"/>
              <a:t> 範例</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34</a:t>
            </a:fld>
            <a:endParaRPr lang="en"/>
          </a:p>
        </p:txBody>
      </p:sp>
      <p:grpSp>
        <p:nvGrpSpPr>
          <p:cNvPr id="11" name="Group 3228"/>
          <p:cNvGrpSpPr>
            <a:grpSpLocks/>
          </p:cNvGrpSpPr>
          <p:nvPr/>
        </p:nvGrpSpPr>
        <p:grpSpPr bwMode="auto">
          <a:xfrm>
            <a:off x="1016696" y="1025175"/>
            <a:ext cx="7914361" cy="4022942"/>
            <a:chOff x="96" y="1056"/>
            <a:chExt cx="5568" cy="2966"/>
          </a:xfrm>
        </p:grpSpPr>
        <p:pic>
          <p:nvPicPr>
            <p:cNvPr id="12" name="Picture 32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 y="1058"/>
              <a:ext cx="5556" cy="2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224"/>
            <p:cNvSpPr>
              <a:spLocks noChangeArrowheads="1"/>
            </p:cNvSpPr>
            <p:nvPr/>
          </p:nvSpPr>
          <p:spPr bwMode="auto">
            <a:xfrm>
              <a:off x="192" y="1056"/>
              <a:ext cx="174" cy="2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b="1">
                  <a:solidFill>
                    <a:srgbClr val="005CB8"/>
                  </a:solidFill>
                  <a:latin typeface="Times New Roman" charset="0"/>
                </a:defRPr>
              </a:lvl1pPr>
              <a:lvl2pPr marL="742950" indent="-285750" eaLnBrk="0" hangingPunct="0">
                <a:defRPr sz="2800" b="1">
                  <a:solidFill>
                    <a:srgbClr val="005CB8"/>
                  </a:solidFill>
                  <a:latin typeface="Times New Roman" charset="0"/>
                </a:defRPr>
              </a:lvl2pPr>
              <a:lvl3pPr marL="1143000" indent="-228600" eaLnBrk="0" hangingPunct="0">
                <a:defRPr sz="2800" b="1">
                  <a:solidFill>
                    <a:srgbClr val="005CB8"/>
                  </a:solidFill>
                  <a:latin typeface="Times New Roman" charset="0"/>
                </a:defRPr>
              </a:lvl3pPr>
              <a:lvl4pPr marL="1600200" indent="-228600" eaLnBrk="0" hangingPunct="0">
                <a:defRPr sz="2800" b="1">
                  <a:solidFill>
                    <a:srgbClr val="005CB8"/>
                  </a:solidFill>
                  <a:latin typeface="Times New Roman" charset="0"/>
                </a:defRPr>
              </a:lvl4pPr>
              <a:lvl5pPr marL="2057400" indent="-228600" eaLnBrk="0" hangingPunct="0">
                <a:defRPr sz="2800" b="1">
                  <a:solidFill>
                    <a:srgbClr val="005CB8"/>
                  </a:solidFill>
                  <a:latin typeface="Times New Roman" charset="0"/>
                </a:defRPr>
              </a:lvl5pPr>
              <a:lvl6pPr marL="2514600" indent="-228600" eaLnBrk="0" fontAlgn="base" hangingPunct="0">
                <a:spcBef>
                  <a:spcPct val="0"/>
                </a:spcBef>
                <a:spcAft>
                  <a:spcPct val="0"/>
                </a:spcAft>
                <a:defRPr sz="2800" b="1">
                  <a:solidFill>
                    <a:srgbClr val="005CB8"/>
                  </a:solidFill>
                  <a:latin typeface="Times New Roman" charset="0"/>
                </a:defRPr>
              </a:lvl6pPr>
              <a:lvl7pPr marL="2971800" indent="-228600" eaLnBrk="0" fontAlgn="base" hangingPunct="0">
                <a:spcBef>
                  <a:spcPct val="0"/>
                </a:spcBef>
                <a:spcAft>
                  <a:spcPct val="0"/>
                </a:spcAft>
                <a:defRPr sz="2800" b="1">
                  <a:solidFill>
                    <a:srgbClr val="005CB8"/>
                  </a:solidFill>
                  <a:latin typeface="Times New Roman" charset="0"/>
                </a:defRPr>
              </a:lvl7pPr>
              <a:lvl8pPr marL="3429000" indent="-228600" eaLnBrk="0" fontAlgn="base" hangingPunct="0">
                <a:spcBef>
                  <a:spcPct val="0"/>
                </a:spcBef>
                <a:spcAft>
                  <a:spcPct val="0"/>
                </a:spcAft>
                <a:defRPr sz="2800" b="1">
                  <a:solidFill>
                    <a:srgbClr val="005CB8"/>
                  </a:solidFill>
                  <a:latin typeface="Times New Roman" charset="0"/>
                </a:defRPr>
              </a:lvl8pPr>
              <a:lvl9pPr marL="3886200" indent="-228600" eaLnBrk="0" fontAlgn="base" hangingPunct="0">
                <a:spcBef>
                  <a:spcPct val="0"/>
                </a:spcBef>
                <a:spcAft>
                  <a:spcPct val="0"/>
                </a:spcAft>
                <a:defRPr sz="2800" b="1">
                  <a:solidFill>
                    <a:srgbClr val="005CB8"/>
                  </a:solidFill>
                  <a:latin typeface="Times New Roman" charset="0"/>
                </a:defRPr>
              </a:lvl9pPr>
            </a:lstStyle>
            <a:p>
              <a:pPr algn="ctr" eaLnBrk="1" hangingPunct="1"/>
              <a:endParaRPr lang="en-US" altLang="en-US"/>
            </a:p>
          </p:txBody>
        </p:sp>
        <p:sp>
          <p:nvSpPr>
            <p:cNvPr id="14" name="Rectangle 3225"/>
            <p:cNvSpPr>
              <a:spLocks noChangeArrowheads="1"/>
            </p:cNvSpPr>
            <p:nvPr/>
          </p:nvSpPr>
          <p:spPr bwMode="auto">
            <a:xfrm>
              <a:off x="5088" y="1824"/>
              <a:ext cx="576"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b="1">
                  <a:solidFill>
                    <a:srgbClr val="005CB8"/>
                  </a:solidFill>
                  <a:latin typeface="Times New Roman" charset="0"/>
                </a:defRPr>
              </a:lvl1pPr>
              <a:lvl2pPr marL="742950" indent="-285750" eaLnBrk="0" hangingPunct="0">
                <a:defRPr sz="2800" b="1">
                  <a:solidFill>
                    <a:srgbClr val="005CB8"/>
                  </a:solidFill>
                  <a:latin typeface="Times New Roman" charset="0"/>
                </a:defRPr>
              </a:lvl2pPr>
              <a:lvl3pPr marL="1143000" indent="-228600" eaLnBrk="0" hangingPunct="0">
                <a:defRPr sz="2800" b="1">
                  <a:solidFill>
                    <a:srgbClr val="005CB8"/>
                  </a:solidFill>
                  <a:latin typeface="Times New Roman" charset="0"/>
                </a:defRPr>
              </a:lvl3pPr>
              <a:lvl4pPr marL="1600200" indent="-228600" eaLnBrk="0" hangingPunct="0">
                <a:defRPr sz="2800" b="1">
                  <a:solidFill>
                    <a:srgbClr val="005CB8"/>
                  </a:solidFill>
                  <a:latin typeface="Times New Roman" charset="0"/>
                </a:defRPr>
              </a:lvl4pPr>
              <a:lvl5pPr marL="2057400" indent="-228600" eaLnBrk="0" hangingPunct="0">
                <a:defRPr sz="2800" b="1">
                  <a:solidFill>
                    <a:srgbClr val="005CB8"/>
                  </a:solidFill>
                  <a:latin typeface="Times New Roman" charset="0"/>
                </a:defRPr>
              </a:lvl5pPr>
              <a:lvl6pPr marL="2514600" indent="-228600" eaLnBrk="0" fontAlgn="base" hangingPunct="0">
                <a:spcBef>
                  <a:spcPct val="0"/>
                </a:spcBef>
                <a:spcAft>
                  <a:spcPct val="0"/>
                </a:spcAft>
                <a:defRPr sz="2800" b="1">
                  <a:solidFill>
                    <a:srgbClr val="005CB8"/>
                  </a:solidFill>
                  <a:latin typeface="Times New Roman" charset="0"/>
                </a:defRPr>
              </a:lvl6pPr>
              <a:lvl7pPr marL="2971800" indent="-228600" eaLnBrk="0" fontAlgn="base" hangingPunct="0">
                <a:spcBef>
                  <a:spcPct val="0"/>
                </a:spcBef>
                <a:spcAft>
                  <a:spcPct val="0"/>
                </a:spcAft>
                <a:defRPr sz="2800" b="1">
                  <a:solidFill>
                    <a:srgbClr val="005CB8"/>
                  </a:solidFill>
                  <a:latin typeface="Times New Roman" charset="0"/>
                </a:defRPr>
              </a:lvl7pPr>
              <a:lvl8pPr marL="3429000" indent="-228600" eaLnBrk="0" fontAlgn="base" hangingPunct="0">
                <a:spcBef>
                  <a:spcPct val="0"/>
                </a:spcBef>
                <a:spcAft>
                  <a:spcPct val="0"/>
                </a:spcAft>
                <a:defRPr sz="2800" b="1">
                  <a:solidFill>
                    <a:srgbClr val="005CB8"/>
                  </a:solidFill>
                  <a:latin typeface="Times New Roman" charset="0"/>
                </a:defRPr>
              </a:lvl8pPr>
              <a:lvl9pPr marL="3886200" indent="-228600" eaLnBrk="0" fontAlgn="base" hangingPunct="0">
                <a:spcBef>
                  <a:spcPct val="0"/>
                </a:spcBef>
                <a:spcAft>
                  <a:spcPct val="0"/>
                </a:spcAft>
                <a:defRPr sz="2800" b="1">
                  <a:solidFill>
                    <a:srgbClr val="005CB8"/>
                  </a:solidFill>
                  <a:latin typeface="Times New Roman" charset="0"/>
                </a:defRPr>
              </a:lvl9pPr>
            </a:lstStyle>
            <a:p>
              <a:pPr algn="ctr" eaLnBrk="1" hangingPunct="1"/>
              <a:endParaRPr lang="en-US" altLang="en-US"/>
            </a:p>
          </p:txBody>
        </p:sp>
        <p:sp>
          <p:nvSpPr>
            <p:cNvPr id="15" name="Rectangle 3226"/>
            <p:cNvSpPr>
              <a:spLocks noChangeArrowheads="1"/>
            </p:cNvSpPr>
            <p:nvPr/>
          </p:nvSpPr>
          <p:spPr bwMode="auto">
            <a:xfrm>
              <a:off x="5088" y="3936"/>
              <a:ext cx="576"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b="1">
                  <a:solidFill>
                    <a:srgbClr val="005CB8"/>
                  </a:solidFill>
                  <a:latin typeface="Times New Roman" charset="0"/>
                </a:defRPr>
              </a:lvl1pPr>
              <a:lvl2pPr marL="742950" indent="-285750" eaLnBrk="0" hangingPunct="0">
                <a:defRPr sz="2800" b="1">
                  <a:solidFill>
                    <a:srgbClr val="005CB8"/>
                  </a:solidFill>
                  <a:latin typeface="Times New Roman" charset="0"/>
                </a:defRPr>
              </a:lvl2pPr>
              <a:lvl3pPr marL="1143000" indent="-228600" eaLnBrk="0" hangingPunct="0">
                <a:defRPr sz="2800" b="1">
                  <a:solidFill>
                    <a:srgbClr val="005CB8"/>
                  </a:solidFill>
                  <a:latin typeface="Times New Roman" charset="0"/>
                </a:defRPr>
              </a:lvl3pPr>
              <a:lvl4pPr marL="1600200" indent="-228600" eaLnBrk="0" hangingPunct="0">
                <a:defRPr sz="2800" b="1">
                  <a:solidFill>
                    <a:srgbClr val="005CB8"/>
                  </a:solidFill>
                  <a:latin typeface="Times New Roman" charset="0"/>
                </a:defRPr>
              </a:lvl4pPr>
              <a:lvl5pPr marL="2057400" indent="-228600" eaLnBrk="0" hangingPunct="0">
                <a:defRPr sz="2800" b="1">
                  <a:solidFill>
                    <a:srgbClr val="005CB8"/>
                  </a:solidFill>
                  <a:latin typeface="Times New Roman" charset="0"/>
                </a:defRPr>
              </a:lvl5pPr>
              <a:lvl6pPr marL="2514600" indent="-228600" eaLnBrk="0" fontAlgn="base" hangingPunct="0">
                <a:spcBef>
                  <a:spcPct val="0"/>
                </a:spcBef>
                <a:spcAft>
                  <a:spcPct val="0"/>
                </a:spcAft>
                <a:defRPr sz="2800" b="1">
                  <a:solidFill>
                    <a:srgbClr val="005CB8"/>
                  </a:solidFill>
                  <a:latin typeface="Times New Roman" charset="0"/>
                </a:defRPr>
              </a:lvl6pPr>
              <a:lvl7pPr marL="2971800" indent="-228600" eaLnBrk="0" fontAlgn="base" hangingPunct="0">
                <a:spcBef>
                  <a:spcPct val="0"/>
                </a:spcBef>
                <a:spcAft>
                  <a:spcPct val="0"/>
                </a:spcAft>
                <a:defRPr sz="2800" b="1">
                  <a:solidFill>
                    <a:srgbClr val="005CB8"/>
                  </a:solidFill>
                  <a:latin typeface="Times New Roman" charset="0"/>
                </a:defRPr>
              </a:lvl7pPr>
              <a:lvl8pPr marL="3429000" indent="-228600" eaLnBrk="0" fontAlgn="base" hangingPunct="0">
                <a:spcBef>
                  <a:spcPct val="0"/>
                </a:spcBef>
                <a:spcAft>
                  <a:spcPct val="0"/>
                </a:spcAft>
                <a:defRPr sz="2800" b="1">
                  <a:solidFill>
                    <a:srgbClr val="005CB8"/>
                  </a:solidFill>
                  <a:latin typeface="Times New Roman" charset="0"/>
                </a:defRPr>
              </a:lvl8pPr>
              <a:lvl9pPr marL="3886200" indent="-228600" eaLnBrk="0" fontAlgn="base" hangingPunct="0">
                <a:spcBef>
                  <a:spcPct val="0"/>
                </a:spcBef>
                <a:spcAft>
                  <a:spcPct val="0"/>
                </a:spcAft>
                <a:defRPr sz="2800" b="1">
                  <a:solidFill>
                    <a:srgbClr val="005CB8"/>
                  </a:solidFill>
                  <a:latin typeface="Times New Roman" charset="0"/>
                </a:defRPr>
              </a:lvl9pPr>
            </a:lstStyle>
            <a:p>
              <a:pPr algn="ctr" eaLnBrk="1" hangingPunct="1"/>
              <a:endParaRPr lang="en-US" altLang="en-US"/>
            </a:p>
          </p:txBody>
        </p:sp>
        <p:sp>
          <p:nvSpPr>
            <p:cNvPr id="16" name="Rectangle 3227"/>
            <p:cNvSpPr>
              <a:spLocks noChangeArrowheads="1"/>
            </p:cNvSpPr>
            <p:nvPr/>
          </p:nvSpPr>
          <p:spPr bwMode="auto">
            <a:xfrm>
              <a:off x="96" y="3888"/>
              <a:ext cx="168" cy="1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b="1">
                  <a:solidFill>
                    <a:srgbClr val="005CB8"/>
                  </a:solidFill>
                  <a:latin typeface="Times New Roman" charset="0"/>
                </a:defRPr>
              </a:lvl1pPr>
              <a:lvl2pPr marL="742950" indent="-285750" eaLnBrk="0" hangingPunct="0">
                <a:defRPr sz="2800" b="1">
                  <a:solidFill>
                    <a:srgbClr val="005CB8"/>
                  </a:solidFill>
                  <a:latin typeface="Times New Roman" charset="0"/>
                </a:defRPr>
              </a:lvl2pPr>
              <a:lvl3pPr marL="1143000" indent="-228600" eaLnBrk="0" hangingPunct="0">
                <a:defRPr sz="2800" b="1">
                  <a:solidFill>
                    <a:srgbClr val="005CB8"/>
                  </a:solidFill>
                  <a:latin typeface="Times New Roman" charset="0"/>
                </a:defRPr>
              </a:lvl3pPr>
              <a:lvl4pPr marL="1600200" indent="-228600" eaLnBrk="0" hangingPunct="0">
                <a:defRPr sz="2800" b="1">
                  <a:solidFill>
                    <a:srgbClr val="005CB8"/>
                  </a:solidFill>
                  <a:latin typeface="Times New Roman" charset="0"/>
                </a:defRPr>
              </a:lvl4pPr>
              <a:lvl5pPr marL="2057400" indent="-228600" eaLnBrk="0" hangingPunct="0">
                <a:defRPr sz="2800" b="1">
                  <a:solidFill>
                    <a:srgbClr val="005CB8"/>
                  </a:solidFill>
                  <a:latin typeface="Times New Roman" charset="0"/>
                </a:defRPr>
              </a:lvl5pPr>
              <a:lvl6pPr marL="2514600" indent="-228600" eaLnBrk="0" fontAlgn="base" hangingPunct="0">
                <a:spcBef>
                  <a:spcPct val="0"/>
                </a:spcBef>
                <a:spcAft>
                  <a:spcPct val="0"/>
                </a:spcAft>
                <a:defRPr sz="2800" b="1">
                  <a:solidFill>
                    <a:srgbClr val="005CB8"/>
                  </a:solidFill>
                  <a:latin typeface="Times New Roman" charset="0"/>
                </a:defRPr>
              </a:lvl6pPr>
              <a:lvl7pPr marL="2971800" indent="-228600" eaLnBrk="0" fontAlgn="base" hangingPunct="0">
                <a:spcBef>
                  <a:spcPct val="0"/>
                </a:spcBef>
                <a:spcAft>
                  <a:spcPct val="0"/>
                </a:spcAft>
                <a:defRPr sz="2800" b="1">
                  <a:solidFill>
                    <a:srgbClr val="005CB8"/>
                  </a:solidFill>
                  <a:latin typeface="Times New Roman" charset="0"/>
                </a:defRPr>
              </a:lvl7pPr>
              <a:lvl8pPr marL="3429000" indent="-228600" eaLnBrk="0" fontAlgn="base" hangingPunct="0">
                <a:spcBef>
                  <a:spcPct val="0"/>
                </a:spcBef>
                <a:spcAft>
                  <a:spcPct val="0"/>
                </a:spcAft>
                <a:defRPr sz="2800" b="1">
                  <a:solidFill>
                    <a:srgbClr val="005CB8"/>
                  </a:solidFill>
                  <a:latin typeface="Times New Roman" charset="0"/>
                </a:defRPr>
              </a:lvl8pPr>
              <a:lvl9pPr marL="3886200" indent="-228600" eaLnBrk="0" fontAlgn="base" hangingPunct="0">
                <a:spcBef>
                  <a:spcPct val="0"/>
                </a:spcBef>
                <a:spcAft>
                  <a:spcPct val="0"/>
                </a:spcAft>
                <a:defRPr sz="2800" b="1">
                  <a:solidFill>
                    <a:srgbClr val="005CB8"/>
                  </a:solidFill>
                  <a:latin typeface="Times New Roman" charset="0"/>
                </a:defRPr>
              </a:lvl9pPr>
            </a:lstStyle>
            <a:p>
              <a:pPr algn="ctr" eaLnBrk="1" hangingPunct="1"/>
              <a:endParaRPr lang="en-US" altLang="en-US"/>
            </a:p>
          </p:txBody>
        </p:sp>
      </p:grpSp>
    </p:spTree>
    <p:extLst>
      <p:ext uri="{BB962C8B-B14F-4D97-AF65-F5344CB8AC3E}">
        <p14:creationId xmlns:p14="http://schemas.microsoft.com/office/powerpoint/2010/main" val="1757685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4.1 Develop Project Charter</a:t>
            </a:r>
            <a:endParaRPr lang="en-US" dirty="0"/>
          </a:p>
        </p:txBody>
      </p:sp>
      <p:pic>
        <p:nvPicPr>
          <p:cNvPr id="5" name="Picture 4"/>
          <p:cNvPicPr>
            <a:picLocks noChangeAspect="1"/>
          </p:cNvPicPr>
          <p:nvPr/>
        </p:nvPicPr>
        <p:blipFill>
          <a:blip r:embed="rId2"/>
          <a:stretch>
            <a:fillRect/>
          </a:stretch>
        </p:blipFill>
        <p:spPr>
          <a:xfrm>
            <a:off x="1104899" y="2241129"/>
            <a:ext cx="7327900" cy="1981200"/>
          </a:xfrm>
          <a:prstGeom prst="rect">
            <a:avLst/>
          </a:prstGeom>
        </p:spPr>
      </p:pic>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35</a:t>
            </a:fld>
            <a:endParaRPr lang="en" dirty="0">
              <a:solidFill>
                <a:schemeClr val="bg1"/>
              </a:solidFill>
            </a:endParaRPr>
          </a:p>
        </p:txBody>
      </p:sp>
      <p:sp>
        <p:nvSpPr>
          <p:cNvPr id="3" name="Rectangle 2"/>
          <p:cNvSpPr/>
          <p:nvPr/>
        </p:nvSpPr>
        <p:spPr>
          <a:xfrm>
            <a:off x="1104899" y="1263820"/>
            <a:ext cx="7212383" cy="738664"/>
          </a:xfrm>
          <a:prstGeom prst="rect">
            <a:avLst/>
          </a:prstGeom>
        </p:spPr>
        <p:txBody>
          <a:bodyPr wrap="square">
            <a:spAutoFit/>
          </a:bodyPr>
          <a:lstStyle/>
          <a:p>
            <a:pPr marL="184150" indent="-173038"/>
            <a:r>
              <a:rPr lang="en-US" b="1" dirty="0"/>
              <a:t>4.1 Develop Project </a:t>
            </a:r>
            <a:r>
              <a:rPr lang="en-US" b="1" dirty="0" smtClean="0"/>
              <a:t>charter </a:t>
            </a:r>
            <a:r>
              <a:rPr lang="en-US" dirty="0" smtClean="0"/>
              <a:t>—</a:t>
            </a:r>
            <a:r>
              <a:rPr lang="en-US" dirty="0"/>
              <a:t>The process of developing a document that formally authorizes the existence of a project and provides the project manager with the authority to apply organizational resources to project activities. </a:t>
            </a:r>
          </a:p>
        </p:txBody>
      </p:sp>
    </p:spTree>
    <p:extLst>
      <p:ext uri="{BB962C8B-B14F-4D97-AF65-F5344CB8AC3E}">
        <p14:creationId xmlns:p14="http://schemas.microsoft.com/office/powerpoint/2010/main" val="467327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Develop Project Charter Data Flow</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36</a:t>
            </a:fld>
            <a:endParaRPr lang="en"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430" y="1025175"/>
            <a:ext cx="4527732" cy="3849600"/>
          </a:xfrm>
          <a:prstGeom prst="rect">
            <a:avLst/>
          </a:prstGeom>
        </p:spPr>
      </p:pic>
    </p:spTree>
    <p:extLst>
      <p:ext uri="{BB962C8B-B14F-4D97-AF65-F5344CB8AC3E}">
        <p14:creationId xmlns:p14="http://schemas.microsoft.com/office/powerpoint/2010/main" val="8694300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Develop Project Charter </a:t>
            </a:r>
            <a:r>
              <a:rPr lang="zh-TW" altLang="en-US" dirty="0" smtClean="0"/>
              <a:t> </a:t>
            </a:r>
            <a:r>
              <a:rPr lang="en-US" altLang="zh-TW" dirty="0" smtClean="0"/>
              <a:t>-</a:t>
            </a:r>
            <a:r>
              <a:rPr lang="zh-TW" altLang="en-US" dirty="0" smtClean="0"/>
              <a:t> </a:t>
            </a:r>
            <a:r>
              <a:rPr lang="en-US" altLang="zh-TW" dirty="0" smtClean="0"/>
              <a:t>Inputs</a:t>
            </a:r>
            <a:r>
              <a:rPr lang="zh-TW" altLang="en-US" dirty="0" smtClean="0"/>
              <a:t> </a:t>
            </a:r>
            <a:r>
              <a:rPr lang="en-US" altLang="zh-TW" dirty="0" smtClean="0"/>
              <a:t>and</a:t>
            </a:r>
            <a:r>
              <a:rPr lang="zh-TW" altLang="en-US" dirty="0" smtClean="0"/>
              <a:t> </a:t>
            </a:r>
            <a:r>
              <a:rPr lang="en-US" altLang="zh-TW" dirty="0" smtClean="0"/>
              <a:t>Tools</a:t>
            </a:r>
            <a:endParaRPr lang="en-US" dirty="0"/>
          </a:p>
        </p:txBody>
      </p:sp>
      <p:sp>
        <p:nvSpPr>
          <p:cNvPr id="3" name="Text Placeholder 2"/>
          <p:cNvSpPr>
            <a:spLocks noGrp="1"/>
          </p:cNvSpPr>
          <p:nvPr>
            <p:ph type="body" idx="1"/>
          </p:nvPr>
        </p:nvSpPr>
        <p:spPr/>
        <p:txBody>
          <a:bodyPr/>
          <a:lstStyle/>
          <a:p>
            <a:r>
              <a:rPr lang="en-US" altLang="zh-TW" sz="2000" dirty="0" smtClean="0"/>
              <a:t>Inputs</a:t>
            </a:r>
          </a:p>
          <a:p>
            <a:pPr marL="357188" lvl="1" indent="-173038"/>
            <a:r>
              <a:rPr lang="zh-TW" altLang="en-US" sz="1800" b="1" dirty="0" smtClean="0"/>
              <a:t>工作說明書 </a:t>
            </a:r>
            <a:r>
              <a:rPr lang="mr-IN" altLang="zh-TW" sz="1800" dirty="0" smtClean="0"/>
              <a:t>–</a:t>
            </a:r>
            <a:r>
              <a:rPr lang="zh-TW" altLang="en-US" sz="1800" dirty="0" smtClean="0"/>
              <a:t> 列出專案交付物。</a:t>
            </a:r>
            <a:endParaRPr lang="en-US" altLang="zh-TW" sz="1800" dirty="0" smtClean="0"/>
          </a:p>
          <a:p>
            <a:pPr marL="357188" lvl="1" indent="-173038"/>
            <a:r>
              <a:rPr lang="zh-TW" altLang="en-US" sz="1800" b="1" dirty="0" smtClean="0"/>
              <a:t>商業論據 </a:t>
            </a:r>
            <a:r>
              <a:rPr lang="mr-IN" altLang="zh-TW" sz="1800" dirty="0" smtClean="0"/>
              <a:t>–</a:t>
            </a:r>
            <a:r>
              <a:rPr lang="zh-TW" altLang="en-US" sz="1800" dirty="0" smtClean="0"/>
              <a:t> 為什麼要做這個專案。</a:t>
            </a:r>
            <a:endParaRPr lang="en-US" altLang="zh-TW" sz="1800" dirty="0" smtClean="0"/>
          </a:p>
          <a:p>
            <a:pPr marL="357188" lvl="1" indent="-173038"/>
            <a:r>
              <a:rPr lang="zh-TW" altLang="en-US" sz="1800" b="1" dirty="0" smtClean="0"/>
              <a:t>合約</a:t>
            </a:r>
            <a:r>
              <a:rPr lang="zh-TW" altLang="en-US" sz="1800" dirty="0" smtClean="0"/>
              <a:t> </a:t>
            </a:r>
            <a:r>
              <a:rPr lang="mr-IN" altLang="zh-TW" sz="1800" dirty="0" smtClean="0"/>
              <a:t>–</a:t>
            </a:r>
            <a:r>
              <a:rPr lang="zh-TW" altLang="en-US" sz="1800" dirty="0" smtClean="0"/>
              <a:t> 你同意要做的事。</a:t>
            </a:r>
            <a:endParaRPr lang="en-US" altLang="zh-TW" sz="1800" dirty="0" smtClean="0"/>
          </a:p>
          <a:p>
            <a:pPr marL="357188" lvl="1" indent="-173038"/>
            <a:r>
              <a:rPr lang="zh-TW" altLang="en-US" sz="1800" b="1" dirty="0" smtClean="0"/>
              <a:t>企業環境因素</a:t>
            </a:r>
            <a:r>
              <a:rPr lang="zh-TW" altLang="en-US" sz="1800" dirty="0" smtClean="0"/>
              <a:t> </a:t>
            </a:r>
            <a:r>
              <a:rPr lang="mr-IN" altLang="zh-TW" sz="1800" dirty="0" smtClean="0"/>
              <a:t>–</a:t>
            </a:r>
            <a:r>
              <a:rPr lang="zh-TW" altLang="en-US" sz="1800" dirty="0" smtClean="0"/>
              <a:t> 公司如何運作，其中專案管理資訊系統決定工作如何指派，確保以正確的順序完成任務。</a:t>
            </a:r>
            <a:endParaRPr lang="en-US" altLang="zh-TW" sz="1800" dirty="0" smtClean="0"/>
          </a:p>
          <a:p>
            <a:pPr marL="357188" lvl="1" indent="-173038"/>
            <a:r>
              <a:rPr lang="zh-TW" altLang="en-US" sz="1800" b="1" dirty="0" smtClean="0"/>
              <a:t>組織流程資產 </a:t>
            </a:r>
            <a:r>
              <a:rPr lang="mr-IN" altLang="zh-TW" sz="1800" dirty="0" smtClean="0"/>
              <a:t>–</a:t>
            </a:r>
            <a:r>
              <a:rPr lang="zh-TW" altLang="en-US" sz="1800" dirty="0" smtClean="0"/>
              <a:t> 公司在常態下如何執行專案。</a:t>
            </a:r>
            <a:endParaRPr lang="en-US" sz="1800" dirty="0"/>
          </a:p>
        </p:txBody>
      </p:sp>
      <p:sp>
        <p:nvSpPr>
          <p:cNvPr id="4" name="Text Placeholder 3"/>
          <p:cNvSpPr>
            <a:spLocks noGrp="1"/>
          </p:cNvSpPr>
          <p:nvPr>
            <p:ph type="body" idx="2"/>
          </p:nvPr>
        </p:nvSpPr>
        <p:spPr/>
        <p:txBody>
          <a:bodyPr/>
          <a:lstStyle/>
          <a:p>
            <a:r>
              <a:rPr lang="en-US" altLang="zh-TW" sz="2000" dirty="0" smtClean="0"/>
              <a:t>Tools</a:t>
            </a:r>
            <a:r>
              <a:rPr lang="zh-TW" altLang="en-US" sz="2000" dirty="0" smtClean="0"/>
              <a:t> </a:t>
            </a:r>
            <a:r>
              <a:rPr lang="en-US" altLang="zh-TW" sz="2000" dirty="0" smtClean="0"/>
              <a:t>&amp;</a:t>
            </a:r>
            <a:r>
              <a:rPr lang="zh-TW" altLang="en-US" sz="2000" dirty="0" smtClean="0"/>
              <a:t> </a:t>
            </a:r>
            <a:r>
              <a:rPr lang="en-US" altLang="zh-TW" sz="2000" dirty="0" smtClean="0"/>
              <a:t>Techniques</a:t>
            </a:r>
          </a:p>
          <a:p>
            <a:pPr marL="357188" lvl="1" indent="-173038"/>
            <a:r>
              <a:rPr lang="zh-TW" altLang="en-US" sz="1800" b="1" dirty="0" smtClean="0"/>
              <a:t>運用專家判斷 </a:t>
            </a:r>
            <a:r>
              <a:rPr lang="mr-IN" altLang="zh-TW" sz="1800" dirty="0" smtClean="0"/>
              <a:t>–</a:t>
            </a:r>
            <a:r>
              <a:rPr lang="zh-TW" altLang="en-US" sz="1800" dirty="0" smtClean="0"/>
              <a:t> 從專案外部引進專家，聽取他的建議或借重他的專業。</a:t>
            </a:r>
            <a:endParaRPr lang="en-US" altLang="zh-TW" sz="1800" dirty="0"/>
          </a:p>
          <a:p>
            <a:pPr marL="357188" lvl="1" indent="-173038"/>
            <a:r>
              <a:rPr lang="zh-TW" altLang="en-US" sz="1800" b="1" dirty="0" smtClean="0"/>
              <a:t>促進技術</a:t>
            </a:r>
            <a:r>
              <a:rPr lang="zh-TW" altLang="en-US" sz="1800" dirty="0"/>
              <a:t> </a:t>
            </a:r>
            <a:r>
              <a:rPr lang="mr-IN" altLang="zh-TW" sz="1800" dirty="0" smtClean="0"/>
              <a:t>–</a:t>
            </a:r>
            <a:r>
              <a:rPr lang="zh-TW" altLang="en-US" sz="1800" dirty="0" smtClean="0"/>
              <a:t> 每個利害關係人對專案目標及搭乘方式取得共識。</a:t>
            </a:r>
            <a:endParaRPr lang="en-US" altLang="zh-TW" sz="18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37</a:t>
            </a:fld>
            <a:endParaRPr lang="en" dirty="0">
              <a:solidFill>
                <a:schemeClr val="bg1"/>
              </a:solidFill>
            </a:endParaRPr>
          </a:p>
        </p:txBody>
      </p:sp>
    </p:spTree>
    <p:extLst>
      <p:ext uri="{BB962C8B-B14F-4D97-AF65-F5344CB8AC3E}">
        <p14:creationId xmlns:p14="http://schemas.microsoft.com/office/powerpoint/2010/main" val="4761335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 Project Charter Template</a:t>
            </a:r>
            <a:endParaRPr lang="en-US" dirty="0"/>
          </a:p>
        </p:txBody>
      </p:sp>
      <p:sp>
        <p:nvSpPr>
          <p:cNvPr id="3" name="Text Placeholder 2"/>
          <p:cNvSpPr>
            <a:spLocks noGrp="1"/>
          </p:cNvSpPr>
          <p:nvPr>
            <p:ph type="body" idx="1"/>
          </p:nvPr>
        </p:nvSpPr>
        <p:spPr/>
        <p:txBody>
          <a:bodyPr/>
          <a:lstStyle/>
          <a:p>
            <a:pPr marL="357188" indent="-357188">
              <a:buFont typeface="+mj-lt"/>
              <a:buAutoNum type="arabicPeriod"/>
            </a:pPr>
            <a:r>
              <a:rPr lang="zh-TW" altLang="en-US" sz="2000" b="1" dirty="0" smtClean="0"/>
              <a:t>專案描述</a:t>
            </a:r>
            <a:endParaRPr lang="en-US" altLang="zh-TW" sz="2000" b="1" dirty="0" smtClean="0"/>
          </a:p>
          <a:p>
            <a:pPr marL="357188" lvl="2">
              <a:buNone/>
            </a:pPr>
            <a:r>
              <a:rPr lang="zh-TW" altLang="en-US" sz="2000" dirty="0" smtClean="0"/>
              <a:t>專案目標的高階敘述</a:t>
            </a:r>
            <a:endParaRPr lang="en-US" altLang="zh-TW" sz="2000" dirty="0" smtClean="0"/>
          </a:p>
          <a:p>
            <a:pPr marL="357188" indent="-357188">
              <a:buFont typeface="+mj-lt"/>
              <a:buAutoNum type="arabicPeriod"/>
            </a:pPr>
            <a:r>
              <a:rPr lang="zh-TW" altLang="en-US" sz="2000" b="1" dirty="0" smtClean="0"/>
              <a:t>專案需求</a:t>
            </a:r>
            <a:endParaRPr lang="en-US" altLang="zh-TW" sz="2000" b="1" dirty="0" smtClean="0"/>
          </a:p>
          <a:p>
            <a:pPr marL="357188" lvl="1">
              <a:buNone/>
            </a:pPr>
            <a:r>
              <a:rPr lang="zh-TW" altLang="en-US" sz="2000" dirty="0" smtClean="0"/>
              <a:t>專案必須創造的產出</a:t>
            </a:r>
            <a:endParaRPr lang="en-US" altLang="zh-TW" sz="2000" dirty="0" smtClean="0"/>
          </a:p>
          <a:p>
            <a:pPr marL="357188" indent="-357188">
              <a:buFont typeface="+mj-lt"/>
              <a:buAutoNum type="arabicPeriod"/>
            </a:pPr>
            <a:r>
              <a:rPr lang="zh-TW" altLang="en-US" sz="2000" b="1" dirty="0" smtClean="0"/>
              <a:t>指派的專案經理及授權層級</a:t>
            </a:r>
            <a:endParaRPr lang="en-US" altLang="zh-TW" sz="2000" b="1" dirty="0" smtClean="0"/>
          </a:p>
          <a:p>
            <a:pPr marL="357188" lvl="1">
              <a:buNone/>
            </a:pPr>
            <a:r>
              <a:rPr lang="zh-TW" altLang="en-US" sz="2000" dirty="0" smtClean="0"/>
              <a:t>專案經理是誰，以及他應該做什麼</a:t>
            </a:r>
            <a:endParaRPr lang="en-US" altLang="zh-TW" sz="2000" dirty="0" smtClean="0"/>
          </a:p>
          <a:p>
            <a:pPr marL="357188" indent="-357188">
              <a:buFont typeface="+mj-lt"/>
              <a:buAutoNum type="arabicPeriod"/>
            </a:pPr>
            <a:r>
              <a:rPr lang="zh-TW" altLang="en-US" sz="2000" b="1" dirty="0" smtClean="0"/>
              <a:t>專案里程碑摘要</a:t>
            </a:r>
            <a:endParaRPr lang="en-US" altLang="zh-TW" sz="2000" b="1" dirty="0" smtClean="0"/>
          </a:p>
          <a:p>
            <a:pPr marL="357188" lvl="1">
              <a:buNone/>
            </a:pPr>
            <a:r>
              <a:rPr lang="zh-TW" altLang="en-US" sz="2000" dirty="0" smtClean="0"/>
              <a:t>專案各項重要工作必須達成的日期</a:t>
            </a:r>
            <a:endParaRPr lang="en-US" altLang="zh-TW" sz="2000" dirty="0" smtClean="0"/>
          </a:p>
          <a:p>
            <a:pPr marL="357188" indent="-357188">
              <a:buFont typeface="+mj-lt"/>
              <a:buAutoNum type="arabicPeriod"/>
            </a:pPr>
            <a:r>
              <a:rPr lang="zh-TW" altLang="en-US" sz="2000" b="1" dirty="0" smtClean="0"/>
              <a:t>商業論據</a:t>
            </a:r>
            <a:endParaRPr lang="en-US" altLang="zh-TW" sz="2000" b="1" dirty="0" smtClean="0"/>
          </a:p>
          <a:p>
            <a:pPr marL="357188" lvl="1">
              <a:buNone/>
            </a:pPr>
            <a:r>
              <a:rPr lang="zh-TW" altLang="en-US" sz="2000" dirty="0" smtClean="0"/>
              <a:t>公司為何決定做這個專案</a:t>
            </a:r>
            <a:endParaRPr lang="en-US" sz="20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38</a:t>
            </a:fld>
            <a:endParaRPr lang="en" dirty="0">
              <a:solidFill>
                <a:schemeClr val="bg1"/>
              </a:solidFill>
            </a:endParaRPr>
          </a:p>
        </p:txBody>
      </p:sp>
    </p:spTree>
    <p:extLst>
      <p:ext uri="{BB962C8B-B14F-4D97-AF65-F5344CB8AC3E}">
        <p14:creationId xmlns:p14="http://schemas.microsoft.com/office/powerpoint/2010/main" val="1357989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4.2 Develop Project Management Plan</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39</a:t>
            </a:fld>
            <a:endParaRPr lang="en" dirty="0">
              <a:solidFill>
                <a:schemeClr val="bg1"/>
              </a:solidFill>
            </a:endParaRPr>
          </a:p>
        </p:txBody>
      </p:sp>
      <p:pic>
        <p:nvPicPr>
          <p:cNvPr id="4" name="Picture 3"/>
          <p:cNvPicPr>
            <a:picLocks noChangeAspect="1"/>
          </p:cNvPicPr>
          <p:nvPr/>
        </p:nvPicPr>
        <p:blipFill>
          <a:blip r:embed="rId2"/>
          <a:stretch>
            <a:fillRect/>
          </a:stretch>
        </p:blipFill>
        <p:spPr>
          <a:xfrm>
            <a:off x="1104900" y="2745030"/>
            <a:ext cx="7404100" cy="1968500"/>
          </a:xfrm>
          <a:prstGeom prst="rect">
            <a:avLst/>
          </a:prstGeom>
        </p:spPr>
      </p:pic>
      <p:sp>
        <p:nvSpPr>
          <p:cNvPr id="5" name="Rectangle 4"/>
          <p:cNvSpPr/>
          <p:nvPr/>
        </p:nvSpPr>
        <p:spPr>
          <a:xfrm>
            <a:off x="1104900" y="1408049"/>
            <a:ext cx="7187330" cy="954107"/>
          </a:xfrm>
          <a:prstGeom prst="rect">
            <a:avLst/>
          </a:prstGeom>
        </p:spPr>
        <p:txBody>
          <a:bodyPr wrap="square">
            <a:spAutoFit/>
          </a:bodyPr>
          <a:lstStyle/>
          <a:p>
            <a:pPr marL="184150" indent="-173038"/>
            <a:r>
              <a:rPr lang="en-US" b="1" dirty="0"/>
              <a:t>4.2 Develop Project Management </a:t>
            </a:r>
            <a:r>
              <a:rPr lang="en-US" b="1" dirty="0" smtClean="0"/>
              <a:t>Plan </a:t>
            </a:r>
            <a:r>
              <a:rPr lang="en-US" dirty="0" smtClean="0"/>
              <a:t>—</a:t>
            </a:r>
            <a:r>
              <a:rPr lang="en-US" dirty="0"/>
              <a:t>The process of de </a:t>
            </a:r>
            <a:r>
              <a:rPr lang="en-US" dirty="0" err="1"/>
              <a:t>ning</a:t>
            </a:r>
            <a:r>
              <a:rPr lang="en-US" dirty="0"/>
              <a:t>, preparing, and coordinating all subsidiary plans and integrating them into a comprehensive project management plan. The project’s integrated baselines and subsidiary plans may be included within the project management plan. </a:t>
            </a:r>
          </a:p>
        </p:txBody>
      </p:sp>
    </p:spTree>
    <p:extLst>
      <p:ext uri="{BB962C8B-B14F-4D97-AF65-F5344CB8AC3E}">
        <p14:creationId xmlns:p14="http://schemas.microsoft.com/office/powerpoint/2010/main" val="18419537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Management</a:t>
            </a:r>
            <a:endParaRPr lang="en-US" dirty="0"/>
          </a:p>
        </p:txBody>
      </p:sp>
      <p:sp>
        <p:nvSpPr>
          <p:cNvPr id="3" name="Text Placeholder 2"/>
          <p:cNvSpPr>
            <a:spLocks noGrp="1"/>
          </p:cNvSpPr>
          <p:nvPr>
            <p:ph type="body" idx="1"/>
          </p:nvPr>
        </p:nvSpPr>
        <p:spPr/>
        <p:txBody>
          <a:bodyPr/>
          <a:lstStyle/>
          <a:p>
            <a:pPr marL="138113" indent="-127000"/>
            <a:r>
              <a:rPr lang="en-US" sz="2000" dirty="0"/>
              <a:t>Project management is the application of knowledge, skills, tools, and techniques to project activities to meet the project requirements. </a:t>
            </a:r>
            <a:endParaRPr lang="en-US" sz="2000" dirty="0" smtClean="0"/>
          </a:p>
          <a:p>
            <a:pPr marL="138113" indent="-127000"/>
            <a:r>
              <a:rPr lang="en-US" sz="2000" dirty="0" smtClean="0"/>
              <a:t>Project </a:t>
            </a:r>
            <a:r>
              <a:rPr lang="en-US" sz="2000" dirty="0"/>
              <a:t>management is accomplished through the appropriate application and integration of the 47 logically grouped project management processes, which are categorized into </a:t>
            </a:r>
            <a:r>
              <a:rPr lang="en-US" sz="2000" dirty="0" smtClean="0"/>
              <a:t>5 Process </a:t>
            </a:r>
            <a:r>
              <a:rPr lang="en-US" sz="2000" dirty="0"/>
              <a:t>Groups. </a:t>
            </a:r>
            <a:endParaRPr lang="en-US" sz="2000" dirty="0" smtClean="0"/>
          </a:p>
          <a:p>
            <a:pPr marL="138113" indent="-127000"/>
            <a:r>
              <a:rPr lang="en-US" sz="2000" dirty="0" smtClean="0"/>
              <a:t>These 5 </a:t>
            </a:r>
            <a:r>
              <a:rPr lang="en-US" sz="2000" dirty="0"/>
              <a:t>Process Groups are: </a:t>
            </a:r>
          </a:p>
          <a:p>
            <a:pPr marL="184150" lvl="1"/>
            <a:r>
              <a:rPr lang="en-US" sz="1600" dirty="0"/>
              <a:t>Initiating, </a:t>
            </a:r>
          </a:p>
          <a:p>
            <a:pPr marL="184150" lvl="1"/>
            <a:r>
              <a:rPr lang="en-US" sz="1600" dirty="0"/>
              <a:t>Planning, </a:t>
            </a:r>
          </a:p>
          <a:p>
            <a:pPr marL="184150" lvl="1"/>
            <a:r>
              <a:rPr lang="en-US" sz="1600" dirty="0"/>
              <a:t>Executing, </a:t>
            </a:r>
          </a:p>
          <a:p>
            <a:pPr marL="184150" lvl="1"/>
            <a:r>
              <a:rPr lang="en-US" sz="1600" dirty="0"/>
              <a:t>Monitoring and Controlling, and </a:t>
            </a:r>
          </a:p>
          <a:p>
            <a:pPr marL="184150" lvl="1"/>
            <a:r>
              <a:rPr lang="en-US" sz="1600" dirty="0"/>
              <a:t>Closing. </a:t>
            </a:r>
          </a:p>
          <a:p>
            <a:pPr>
              <a:buNone/>
            </a:pP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4</a:t>
            </a:fld>
            <a:endParaRPr lang="en" dirty="0">
              <a:solidFill>
                <a:schemeClr val="bg1"/>
              </a:solidFill>
            </a:endParaRPr>
          </a:p>
        </p:txBody>
      </p:sp>
    </p:spTree>
    <p:extLst>
      <p:ext uri="{BB962C8B-B14F-4D97-AF65-F5344CB8AC3E}">
        <p14:creationId xmlns:p14="http://schemas.microsoft.com/office/powerpoint/2010/main" val="17654626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Develop Project Management Plan Data Flow</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40</a:t>
            </a:fld>
            <a:endParaRPr lang="en"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133" y="1025175"/>
            <a:ext cx="4883052" cy="3851625"/>
          </a:xfrm>
          <a:prstGeom prst="rect">
            <a:avLst/>
          </a:prstGeom>
        </p:spPr>
      </p:pic>
    </p:spTree>
    <p:extLst>
      <p:ext uri="{BB962C8B-B14F-4D97-AF65-F5344CB8AC3E}">
        <p14:creationId xmlns:p14="http://schemas.microsoft.com/office/powerpoint/2010/main" val="2218276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Develop Project </a:t>
            </a:r>
            <a:r>
              <a:rPr lang="en-US" altLang="zh-TW" dirty="0" smtClean="0"/>
              <a:t>Management</a:t>
            </a:r>
            <a:r>
              <a:rPr lang="zh-TW" altLang="en-US" dirty="0" smtClean="0"/>
              <a:t> </a:t>
            </a:r>
            <a:r>
              <a:rPr lang="en-US" altLang="zh-TW" dirty="0" smtClean="0"/>
              <a:t>Plan </a:t>
            </a:r>
            <a:r>
              <a:rPr lang="zh-TW" altLang="en-US" dirty="0" smtClean="0"/>
              <a:t> </a:t>
            </a:r>
            <a:r>
              <a:rPr lang="en-US" altLang="zh-TW" dirty="0" smtClean="0"/>
              <a:t>-</a:t>
            </a:r>
            <a:r>
              <a:rPr lang="zh-TW" altLang="en-US" dirty="0" smtClean="0"/>
              <a:t> </a:t>
            </a:r>
            <a:r>
              <a:rPr lang="en-US" altLang="zh-TW" dirty="0" smtClean="0"/>
              <a:t>Inputs</a:t>
            </a:r>
            <a:r>
              <a:rPr lang="zh-TW" altLang="en-US" dirty="0" smtClean="0"/>
              <a:t> </a:t>
            </a:r>
            <a:r>
              <a:rPr lang="en-US" altLang="zh-TW" dirty="0" smtClean="0"/>
              <a:t>and</a:t>
            </a:r>
            <a:r>
              <a:rPr lang="zh-TW" altLang="en-US" dirty="0" smtClean="0"/>
              <a:t> </a:t>
            </a:r>
            <a:r>
              <a:rPr lang="en-US" altLang="zh-TW" dirty="0" smtClean="0"/>
              <a:t>Tools</a:t>
            </a:r>
            <a:endParaRPr lang="en-US" dirty="0"/>
          </a:p>
        </p:txBody>
      </p:sp>
      <p:sp>
        <p:nvSpPr>
          <p:cNvPr id="3" name="Text Placeholder 2"/>
          <p:cNvSpPr>
            <a:spLocks noGrp="1"/>
          </p:cNvSpPr>
          <p:nvPr>
            <p:ph type="body" idx="1"/>
          </p:nvPr>
        </p:nvSpPr>
        <p:spPr/>
        <p:txBody>
          <a:bodyPr/>
          <a:lstStyle/>
          <a:p>
            <a:r>
              <a:rPr lang="en-US" altLang="zh-TW" sz="1700" dirty="0" smtClean="0"/>
              <a:t>Inputs</a:t>
            </a:r>
          </a:p>
          <a:p>
            <a:pPr marL="527050" lvl="1" indent="-342900">
              <a:buClrTx/>
              <a:buFont typeface="+mj-lt"/>
              <a:buAutoNum type="arabicPeriod"/>
            </a:pPr>
            <a:r>
              <a:rPr lang="zh-TW" altLang="en-US" sz="1700" b="1" dirty="0" smtClean="0"/>
              <a:t>專案核准書 </a:t>
            </a:r>
            <a:r>
              <a:rPr lang="mr-IN" altLang="zh-TW" sz="1700" dirty="0" smtClean="0"/>
              <a:t>–</a:t>
            </a:r>
            <a:r>
              <a:rPr lang="zh-TW" altLang="en-US" sz="1700" dirty="0" smtClean="0"/>
              <a:t> 專案起始流程的輸出。</a:t>
            </a:r>
            <a:endParaRPr lang="en-US" altLang="zh-TW" sz="1700" dirty="0" smtClean="0"/>
          </a:p>
          <a:p>
            <a:pPr marL="527050" lvl="1" indent="-342900">
              <a:buClrTx/>
              <a:buFont typeface="+mj-lt"/>
              <a:buAutoNum type="arabicPeriod"/>
            </a:pPr>
            <a:r>
              <a:rPr lang="zh-TW" altLang="en-US" sz="1700" b="1" dirty="0" smtClean="0"/>
              <a:t>其他程序的輸出</a:t>
            </a:r>
            <a:r>
              <a:rPr lang="mr-IN" altLang="zh-TW" sz="1700" dirty="0" smtClean="0"/>
              <a:t>–</a:t>
            </a:r>
            <a:r>
              <a:rPr lang="zh-TW" altLang="en-US" sz="1700" dirty="0" smtClean="0"/>
              <a:t> 專案管理計畫整合各個程序，其輸出的基準和子管理計畫，皆是本程序的輸入。</a:t>
            </a:r>
            <a:endParaRPr lang="en-US" altLang="zh-TW" sz="1700" dirty="0" smtClean="0"/>
          </a:p>
          <a:p>
            <a:pPr marL="527050" lvl="1" indent="-342900">
              <a:buClrTx/>
              <a:buFont typeface="+mj-lt"/>
              <a:buAutoNum type="arabicPeriod"/>
            </a:pPr>
            <a:r>
              <a:rPr lang="zh-TW" altLang="en-US" sz="1700" b="1" dirty="0"/>
              <a:t>企業環境因素</a:t>
            </a:r>
            <a:r>
              <a:rPr lang="zh-TW" altLang="en-US" sz="1700" dirty="0"/>
              <a:t> </a:t>
            </a:r>
            <a:r>
              <a:rPr lang="mr-IN" altLang="zh-TW" sz="1700" dirty="0"/>
              <a:t>–</a:t>
            </a:r>
            <a:r>
              <a:rPr lang="zh-TW" altLang="en-US" sz="1700" dirty="0"/>
              <a:t> 公司如何運作，包括組織文化及結構，市場狀況等。</a:t>
            </a:r>
            <a:endParaRPr lang="en-US" altLang="zh-TW" sz="1700" dirty="0"/>
          </a:p>
          <a:p>
            <a:pPr marL="527050" lvl="1" indent="-342900">
              <a:buClrTx/>
              <a:buFont typeface="+mj-lt"/>
              <a:buAutoNum type="arabicPeriod"/>
            </a:pPr>
            <a:r>
              <a:rPr lang="zh-TW" altLang="en-US" sz="1700" b="1" dirty="0" smtClean="0"/>
              <a:t>組織流程資產 </a:t>
            </a:r>
            <a:r>
              <a:rPr lang="mr-IN" altLang="zh-TW" sz="1700" dirty="0" smtClean="0"/>
              <a:t>–</a:t>
            </a:r>
            <a:r>
              <a:rPr lang="zh-TW" altLang="en-US" sz="1700" dirty="0" smtClean="0"/>
              <a:t> </a:t>
            </a:r>
            <a:r>
              <a:rPr lang="zh-TW" altLang="en-US" sz="1700" dirty="0"/>
              <a:t>公司在常態下如何執行專案的結果，包括公司政策及程序，歷史資料及經驗學習等</a:t>
            </a:r>
            <a:r>
              <a:rPr lang="zh-TW" altLang="en-US" sz="1700" dirty="0" smtClean="0"/>
              <a:t>。</a:t>
            </a:r>
            <a:endParaRPr lang="en-US" sz="1700" dirty="0"/>
          </a:p>
        </p:txBody>
      </p:sp>
      <p:sp>
        <p:nvSpPr>
          <p:cNvPr id="4" name="Text Placeholder 3"/>
          <p:cNvSpPr>
            <a:spLocks noGrp="1"/>
          </p:cNvSpPr>
          <p:nvPr>
            <p:ph type="body" idx="2"/>
          </p:nvPr>
        </p:nvSpPr>
        <p:spPr/>
        <p:txBody>
          <a:bodyPr/>
          <a:lstStyle/>
          <a:p>
            <a:r>
              <a:rPr lang="en-US" altLang="zh-TW" sz="1700" dirty="0" smtClean="0"/>
              <a:t>Tools</a:t>
            </a:r>
            <a:r>
              <a:rPr lang="zh-TW" altLang="en-US" sz="1700" dirty="0" smtClean="0"/>
              <a:t> </a:t>
            </a:r>
            <a:r>
              <a:rPr lang="en-US" altLang="zh-TW" sz="1700" dirty="0" smtClean="0"/>
              <a:t>&amp;</a:t>
            </a:r>
            <a:r>
              <a:rPr lang="zh-TW" altLang="en-US" sz="1700" dirty="0" smtClean="0"/>
              <a:t> </a:t>
            </a:r>
            <a:r>
              <a:rPr lang="en-US" altLang="zh-TW" sz="1700" dirty="0" smtClean="0"/>
              <a:t>Techniques</a:t>
            </a:r>
          </a:p>
          <a:p>
            <a:pPr marL="527050" lvl="1" indent="-342900">
              <a:buClrTx/>
              <a:buFont typeface="+mj-lt"/>
              <a:buAutoNum type="arabicPeriod"/>
            </a:pPr>
            <a:r>
              <a:rPr lang="zh-TW" altLang="en-US" sz="1700" b="1" dirty="0" smtClean="0"/>
              <a:t>運用專家判斷 </a:t>
            </a:r>
            <a:r>
              <a:rPr lang="mr-IN" altLang="zh-TW" sz="1700" dirty="0" smtClean="0"/>
              <a:t>–</a:t>
            </a:r>
            <a:r>
              <a:rPr lang="zh-TW" altLang="en-US" sz="1700" dirty="0" smtClean="0"/>
              <a:t> 從專案外部引進專家，聽取他的建議或借重他的專業。</a:t>
            </a:r>
            <a:endParaRPr lang="en-US" altLang="zh-TW" sz="1700" dirty="0" smtClean="0"/>
          </a:p>
          <a:p>
            <a:pPr marL="527050" lvl="1" indent="-342900">
              <a:buClrTx/>
              <a:buFont typeface="+mj-lt"/>
              <a:buAutoNum type="arabicPeriod"/>
            </a:pPr>
            <a:r>
              <a:rPr lang="zh-TW" altLang="en-US" sz="1700" b="1" dirty="0" smtClean="0"/>
              <a:t>促進技術</a:t>
            </a:r>
            <a:r>
              <a:rPr lang="zh-TW" altLang="en-US" sz="1700" dirty="0" smtClean="0"/>
              <a:t> </a:t>
            </a:r>
            <a:r>
              <a:rPr lang="mr-IN" altLang="zh-TW" sz="1700" dirty="0" smtClean="0"/>
              <a:t>–</a:t>
            </a:r>
            <a:r>
              <a:rPr lang="zh-TW" altLang="en-US" sz="1700" dirty="0" smtClean="0"/>
              <a:t> 每個利害關係人對專案目標及搭乘方式取得共識。</a:t>
            </a:r>
            <a:endParaRPr lang="en-US" altLang="zh-TW" sz="17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41</a:t>
            </a:fld>
            <a:endParaRPr lang="en" dirty="0">
              <a:solidFill>
                <a:schemeClr val="bg1"/>
              </a:solidFill>
            </a:endParaRPr>
          </a:p>
        </p:txBody>
      </p:sp>
    </p:spTree>
    <p:extLst>
      <p:ext uri="{BB962C8B-B14F-4D97-AF65-F5344CB8AC3E}">
        <p14:creationId xmlns:p14="http://schemas.microsoft.com/office/powerpoint/2010/main" val="13848666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專案管理計畫書 </a:t>
            </a:r>
            <a:r>
              <a:rPr lang="mr-IN" altLang="zh-TW" dirty="0" smtClean="0"/>
              <a:t>–</a:t>
            </a:r>
            <a:r>
              <a:rPr lang="zh-TW" altLang="en-US" dirty="0" smtClean="0"/>
              <a:t> 輔助計畫書</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42</a:t>
            </a:fld>
            <a:endParaRPr lang="en">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806882048"/>
              </p:ext>
            </p:extLst>
          </p:nvPr>
        </p:nvGraphicFramePr>
        <p:xfrm>
          <a:off x="1104900" y="1279563"/>
          <a:ext cx="7041266" cy="3220720"/>
        </p:xfrm>
        <a:graphic>
          <a:graphicData uri="http://schemas.openxmlformats.org/drawingml/2006/table">
            <a:tbl>
              <a:tblPr firstRow="1" bandRow="1">
                <a:tableStyleId>{39D8D6CC-FFCD-4AFF-81F8-B98A0481E720}</a:tableStyleId>
              </a:tblPr>
              <a:tblGrid>
                <a:gridCol w="1968500"/>
                <a:gridCol w="5072766"/>
              </a:tblGrid>
              <a:tr h="370840">
                <a:tc>
                  <a:txBody>
                    <a:bodyPr/>
                    <a:lstStyle/>
                    <a:p>
                      <a:pPr marL="342900" indent="-342900">
                        <a:buFont typeface="+mj-lt"/>
                        <a:buAutoNum type="arabicPeriod"/>
                      </a:pPr>
                      <a:r>
                        <a:rPr lang="zh-TW" altLang="en-US" sz="1600" b="1" dirty="0" smtClean="0">
                          <a:latin typeface="+mn-lt"/>
                        </a:rPr>
                        <a:t>範疇管理計畫書</a:t>
                      </a:r>
                      <a:endParaRPr lang="en-US" sz="1600" b="1"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r>
                        <a:rPr lang="zh-TW" altLang="en-US" sz="1600" b="0" i="0" u="none" strike="noStrike" cap="none" dirty="0" smtClean="0">
                          <a:solidFill>
                            <a:schemeClr val="tx1"/>
                          </a:solidFill>
                          <a:effectLst/>
                          <a:latin typeface="+mn-lt"/>
                          <a:ea typeface="+mn-ea"/>
                          <a:cs typeface="+mn-cs"/>
                          <a:sym typeface="Arial"/>
                        </a:rPr>
                        <a:t>描述如何處理範疇變更。</a:t>
                      </a:r>
                      <a:endParaRPr lang="en-US" sz="1600" dirty="0" smtClean="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lang="zh-TW" altLang="en-US" sz="1600" b="1" dirty="0" smtClean="0">
                          <a:latin typeface="+mn-lt"/>
                        </a:rPr>
                        <a:t>需求管理計畫書</a:t>
                      </a:r>
                      <a:endParaRPr lang="en-US" sz="1600" b="1" dirty="0" smtClean="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b="0" i="0" u="none" strike="noStrike" cap="none" dirty="0" smtClean="0">
                          <a:solidFill>
                            <a:schemeClr val="tx1"/>
                          </a:solidFill>
                          <a:effectLst/>
                          <a:latin typeface="+mn-lt"/>
                          <a:ea typeface="+mn-ea"/>
                          <a:cs typeface="+mn-cs"/>
                          <a:sym typeface="Arial"/>
                        </a:rPr>
                        <a:t>描述如何收集、記錄及管理利害關係人的需求，以及專案交付物如何符合他們的需求。</a:t>
                      </a:r>
                      <a:endParaRPr lang="en-US" sz="1600" dirty="0" smtClean="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3"/>
                        <a:tabLst/>
                        <a:defRPr/>
                      </a:pPr>
                      <a:r>
                        <a:rPr lang="zh-TW" altLang="en-US" sz="1600" b="1" dirty="0" smtClean="0">
                          <a:latin typeface="+mn-lt"/>
                        </a:rPr>
                        <a:t>時間管理計畫書</a:t>
                      </a:r>
                      <a:endParaRPr lang="en-US" sz="1600" b="1" dirty="0" smtClean="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t>描述如何處理時程的變更。</a:t>
                      </a:r>
                      <a:endParaRPr lang="en-US" sz="1600" dirty="0" smtClean="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lang="zh-TW" altLang="en-US" sz="1600" b="1" dirty="0" smtClean="0">
                          <a:latin typeface="+mn-lt"/>
                        </a:rPr>
                        <a:t>成本管理計畫書</a:t>
                      </a:r>
                      <a:endParaRPr lang="en-US" sz="1600" b="1" dirty="0" smtClean="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b="0" i="0" u="none" strike="noStrike" cap="none" dirty="0" smtClean="0">
                          <a:solidFill>
                            <a:schemeClr val="tx1"/>
                          </a:solidFill>
                          <a:effectLst/>
                          <a:latin typeface="+mn-lt"/>
                          <a:ea typeface="+mn-ea"/>
                          <a:cs typeface="+mn-cs"/>
                          <a:sym typeface="Arial"/>
                        </a:rPr>
                        <a:t>告訴你如何建立預算。</a:t>
                      </a:r>
                      <a:endParaRPr lang="en-US" sz="1600" dirty="0" smtClean="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5"/>
                        <a:tabLst/>
                        <a:defRPr/>
                      </a:pPr>
                      <a:r>
                        <a:rPr lang="zh-TW" altLang="en-US" sz="1600" b="1" dirty="0" smtClean="0">
                          <a:latin typeface="+mn-lt"/>
                        </a:rPr>
                        <a:t>品質管理計畫書</a:t>
                      </a:r>
                      <a:endParaRPr lang="en-US" sz="1600" b="1" dirty="0" smtClean="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b="0" i="0" u="none" strike="noStrike" cap="none" dirty="0" smtClean="0">
                          <a:solidFill>
                            <a:schemeClr val="tx1"/>
                          </a:solidFill>
                          <a:effectLst/>
                          <a:latin typeface="+mn-lt"/>
                          <a:ea typeface="+mn-ea"/>
                          <a:cs typeface="+mn-cs"/>
                          <a:sym typeface="Arial"/>
                        </a:rPr>
                        <a:t>告訴你當產品不能達到客戶的標準是要如何處理。</a:t>
                      </a:r>
                      <a:endParaRPr lang="en-US" sz="1600" dirty="0" smtClean="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6"/>
                        <a:tabLst/>
                        <a:defRPr/>
                      </a:pPr>
                      <a:r>
                        <a:rPr lang="zh-TW" altLang="en-US" sz="1600" b="1" dirty="0" smtClean="0">
                          <a:latin typeface="+mn-lt"/>
                        </a:rPr>
                        <a:t>人力資源計畫書</a:t>
                      </a:r>
                      <a:endParaRPr lang="en-US" sz="1600" b="1" dirty="0" smtClean="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b="0" i="0" u="none" strike="noStrike" cap="none" dirty="0" smtClean="0">
                          <a:solidFill>
                            <a:schemeClr val="tx1"/>
                          </a:solidFill>
                          <a:effectLst/>
                          <a:latin typeface="+mn-lt"/>
                          <a:ea typeface="+mn-ea"/>
                          <a:cs typeface="+mn-cs"/>
                          <a:sym typeface="Arial"/>
                        </a:rPr>
                        <a:t>用來解決人力上的變動，並且辨識與處理專案上任何人力的需求和限制。</a:t>
                      </a:r>
                      <a:endParaRPr lang="en-US" sz="1600" dirty="0" smtClean="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7"/>
                        <a:tabLst/>
                        <a:defRPr/>
                      </a:pPr>
                      <a:r>
                        <a:rPr lang="zh-TW" altLang="en-US" sz="1600" b="1" dirty="0" smtClean="0">
                          <a:latin typeface="+mn-lt"/>
                        </a:rPr>
                        <a:t>溝通管理計畫書</a:t>
                      </a:r>
                      <a:endParaRPr lang="en-US" sz="1600" b="1" dirty="0" smtClean="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b="0" i="0" u="none" strike="noStrike" cap="none" dirty="0" smtClean="0">
                          <a:solidFill>
                            <a:schemeClr val="tx1"/>
                          </a:solidFill>
                          <a:effectLst/>
                          <a:latin typeface="+mn-lt"/>
                          <a:ea typeface="+mn-ea"/>
                          <a:cs typeface="+mn-cs"/>
                          <a:sym typeface="Arial"/>
                        </a:rPr>
                        <a:t>列出所有你與專案團隊、利害關係人、贊助者溝通的方式。</a:t>
                      </a:r>
                      <a:endParaRPr lang="en-US" sz="1600" dirty="0" smtClean="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1807620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專案管理計畫書 </a:t>
            </a:r>
            <a:r>
              <a:rPr lang="mr-IN" altLang="zh-TW" dirty="0" smtClean="0"/>
              <a:t>–</a:t>
            </a:r>
            <a:r>
              <a:rPr lang="zh-TW" altLang="en-US" dirty="0" smtClean="0"/>
              <a:t> 輔助計畫書</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43</a:t>
            </a:fld>
            <a:endParaRPr lang="en">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328605780"/>
              </p:ext>
            </p:extLst>
          </p:nvPr>
        </p:nvGraphicFramePr>
        <p:xfrm>
          <a:off x="1104900" y="1279563"/>
          <a:ext cx="7041266" cy="2804160"/>
        </p:xfrm>
        <a:graphic>
          <a:graphicData uri="http://schemas.openxmlformats.org/drawingml/2006/table">
            <a:tbl>
              <a:tblPr firstRow="1" bandRow="1">
                <a:tableStyleId>{39D8D6CC-FFCD-4AFF-81F8-B98A0481E720}</a:tableStyleId>
              </a:tblPr>
              <a:tblGrid>
                <a:gridCol w="2501900"/>
                <a:gridCol w="4539366"/>
              </a:tblGrid>
              <a:tr h="370840">
                <a:tc>
                  <a:txBody>
                    <a:bodyPr/>
                    <a:lstStyle/>
                    <a:p>
                      <a:pPr marL="0" indent="0">
                        <a:buFont typeface="+mj-lt"/>
                        <a:buNone/>
                      </a:pPr>
                      <a:r>
                        <a:rPr lang="zh-TW" altLang="en-US" sz="1600" b="1" dirty="0" smtClean="0">
                          <a:latin typeface="+mn-lt"/>
                        </a:rPr>
                        <a:t>風險管理計畫書</a:t>
                      </a:r>
                      <a:endParaRPr lang="en-US" sz="1600" b="1" dirty="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b="0" i="0" u="none" strike="noStrike" cap="none" dirty="0" smtClean="0">
                          <a:solidFill>
                            <a:schemeClr val="tx1"/>
                          </a:solidFill>
                          <a:effectLst/>
                          <a:latin typeface="+mn-lt"/>
                          <a:ea typeface="+mn-ea"/>
                          <a:cs typeface="+mn-cs"/>
                          <a:sym typeface="Arial"/>
                        </a:rPr>
                        <a:t>詳述可能發生在專案上的風險，並提出因應對策。</a:t>
                      </a:r>
                      <a:endParaRPr lang="en-US" sz="1600" dirty="0" smtClean="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8"/>
                        <a:tabLst/>
                        <a:defRPr/>
                      </a:pPr>
                      <a:r>
                        <a:rPr lang="zh-TW" altLang="en-US" sz="1600" b="1" dirty="0" smtClean="0">
                          <a:latin typeface="+mn-lt"/>
                        </a:rPr>
                        <a:t>採購管理計畫書</a:t>
                      </a:r>
                      <a:endParaRPr lang="en-US" sz="1600" b="1" dirty="0" smtClean="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b="0" i="0" u="none" strike="noStrike" cap="none" dirty="0" smtClean="0">
                          <a:solidFill>
                            <a:schemeClr val="tx1"/>
                          </a:solidFill>
                          <a:effectLst/>
                          <a:latin typeface="+mn-lt"/>
                          <a:ea typeface="+mn-ea"/>
                          <a:cs typeface="+mn-cs"/>
                          <a:sym typeface="Arial"/>
                        </a:rPr>
                        <a:t>包焦點放在公司外部的協力廠商。</a:t>
                      </a:r>
                      <a:endParaRPr lang="en-US" sz="1600" dirty="0" smtClean="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9"/>
                        <a:tabLst/>
                        <a:defRPr/>
                      </a:pPr>
                      <a:r>
                        <a:rPr lang="zh-TW" altLang="en-US" sz="1600" b="1" dirty="0" smtClean="0">
                          <a:latin typeface="+mn-lt"/>
                        </a:rPr>
                        <a:t>利害關係人管理計畫書</a:t>
                      </a:r>
                      <a:endParaRPr lang="en-US" sz="1600" b="1" dirty="0" smtClean="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r>
                        <a:rPr lang="zh-TW" altLang="en-US" sz="1600" b="0" i="0" u="none" strike="noStrike" cap="none" dirty="0" smtClean="0">
                          <a:solidFill>
                            <a:schemeClr val="tx1"/>
                          </a:solidFill>
                          <a:effectLst/>
                          <a:latin typeface="+mn-lt"/>
                          <a:ea typeface="+mn-ea"/>
                          <a:cs typeface="+mn-cs"/>
                          <a:sym typeface="Arial"/>
                        </a:rPr>
                        <a:t>管理受專案影響之所有人的期望。</a:t>
                      </a:r>
                      <a:endParaRPr lang="en-US" sz="1600" dirty="0" smtClean="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10"/>
                        <a:tabLst/>
                        <a:defRPr/>
                      </a:pPr>
                      <a:r>
                        <a:rPr lang="zh-TW" altLang="en-US" sz="1600" b="1" dirty="0" smtClean="0">
                          <a:latin typeface="+mn-lt"/>
                        </a:rPr>
                        <a:t>範疇基準線</a:t>
                      </a:r>
                      <a:endParaRPr lang="en-US" sz="1600" b="1" dirty="0" smtClean="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b="0" i="0" u="none" strike="noStrike" cap="none" dirty="0" smtClean="0">
                          <a:solidFill>
                            <a:schemeClr val="tx1"/>
                          </a:solidFill>
                          <a:effectLst/>
                          <a:latin typeface="+mn-lt"/>
                          <a:ea typeface="+mn-ea"/>
                          <a:cs typeface="+mn-cs"/>
                          <a:sym typeface="Arial"/>
                        </a:rPr>
                        <a:t>範疇的快照。</a:t>
                      </a:r>
                      <a:endParaRPr lang="en-US" sz="1600" dirty="0" smtClean="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11"/>
                        <a:tabLst/>
                        <a:defRPr/>
                      </a:pPr>
                      <a:r>
                        <a:rPr lang="zh-TW" altLang="en-US" sz="1600" b="1" dirty="0" smtClean="0">
                          <a:latin typeface="+mn-lt"/>
                        </a:rPr>
                        <a:t>時程基準線</a:t>
                      </a:r>
                      <a:endParaRPr lang="en-US" sz="1600" b="1" dirty="0" smtClean="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b="0" i="0" u="none" strike="noStrike" cap="none" dirty="0" smtClean="0">
                          <a:solidFill>
                            <a:schemeClr val="tx1"/>
                          </a:solidFill>
                          <a:effectLst/>
                          <a:latin typeface="+mn-lt"/>
                          <a:ea typeface="+mn-ea"/>
                          <a:cs typeface="+mn-cs"/>
                          <a:sym typeface="Arial"/>
                        </a:rPr>
                        <a:t>時程的快照。</a:t>
                      </a:r>
                      <a:endParaRPr lang="en-US" sz="1600" dirty="0" smtClean="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12"/>
                        <a:tabLst/>
                        <a:defRPr/>
                      </a:pPr>
                      <a:r>
                        <a:rPr lang="zh-TW" altLang="en-US" sz="1600" b="1" dirty="0" smtClean="0">
                          <a:latin typeface="+mn-lt"/>
                        </a:rPr>
                        <a:t>成本績效基準線</a:t>
                      </a:r>
                      <a:endParaRPr lang="en-US" sz="1600" b="1" dirty="0" smtClean="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b="0" i="0" u="none" strike="noStrike" cap="none" dirty="0" smtClean="0">
                          <a:solidFill>
                            <a:schemeClr val="tx1"/>
                          </a:solidFill>
                          <a:effectLst/>
                          <a:latin typeface="+mn-lt"/>
                          <a:ea typeface="+mn-ea"/>
                          <a:cs typeface="+mn-cs"/>
                          <a:sym typeface="Arial"/>
                        </a:rPr>
                        <a:t>的快照成本。</a:t>
                      </a:r>
                      <a:endParaRPr lang="en-US" sz="1600" dirty="0" smtClean="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1" dirty="0" smtClean="0">
                        <a:latin typeface="+mn-lt"/>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9858608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Difference Between Project Management Plan and Project Documents</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44</a:t>
            </a:fld>
            <a:endParaRPr lang="en"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382" y="1025175"/>
            <a:ext cx="5713536" cy="3915125"/>
          </a:xfrm>
          <a:prstGeom prst="rect">
            <a:avLst/>
          </a:prstGeom>
        </p:spPr>
      </p:pic>
    </p:spTree>
    <p:extLst>
      <p:ext uri="{BB962C8B-B14F-4D97-AF65-F5344CB8AC3E}">
        <p14:creationId xmlns:p14="http://schemas.microsoft.com/office/powerpoint/2010/main" val="6708487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4.3 Direct and Manage Project Work</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45</a:t>
            </a:fld>
            <a:endParaRPr lang="en" dirty="0">
              <a:solidFill>
                <a:schemeClr val="bg1"/>
              </a:solidFill>
            </a:endParaRPr>
          </a:p>
        </p:txBody>
      </p:sp>
      <p:pic>
        <p:nvPicPr>
          <p:cNvPr id="4" name="Picture 3"/>
          <p:cNvPicPr>
            <a:picLocks noChangeAspect="1"/>
          </p:cNvPicPr>
          <p:nvPr/>
        </p:nvPicPr>
        <p:blipFill>
          <a:blip r:embed="rId2"/>
          <a:stretch>
            <a:fillRect/>
          </a:stretch>
        </p:blipFill>
        <p:spPr>
          <a:xfrm>
            <a:off x="1104900" y="2258425"/>
            <a:ext cx="7213600" cy="1854200"/>
          </a:xfrm>
          <a:prstGeom prst="rect">
            <a:avLst/>
          </a:prstGeom>
        </p:spPr>
      </p:pic>
      <p:sp>
        <p:nvSpPr>
          <p:cNvPr id="5" name="Rectangle 4"/>
          <p:cNvSpPr/>
          <p:nvPr/>
        </p:nvSpPr>
        <p:spPr>
          <a:xfrm>
            <a:off x="1104900" y="1272468"/>
            <a:ext cx="7074596" cy="738664"/>
          </a:xfrm>
          <a:prstGeom prst="rect">
            <a:avLst/>
          </a:prstGeom>
        </p:spPr>
        <p:txBody>
          <a:bodyPr wrap="square">
            <a:spAutoFit/>
          </a:bodyPr>
          <a:lstStyle/>
          <a:p>
            <a:pPr marL="184150" indent="-173038"/>
            <a:r>
              <a:rPr lang="en-US" b="1" dirty="0"/>
              <a:t>4.3 Direct and Manage Project </a:t>
            </a:r>
            <a:r>
              <a:rPr lang="en-US" b="1" dirty="0" smtClean="0"/>
              <a:t>Work </a:t>
            </a:r>
            <a:r>
              <a:rPr lang="en-US" dirty="0" smtClean="0"/>
              <a:t>—</a:t>
            </a:r>
            <a:r>
              <a:rPr lang="en-US" dirty="0"/>
              <a:t>The process of leading and performing the work de </a:t>
            </a:r>
            <a:r>
              <a:rPr lang="en-US" dirty="0" err="1"/>
              <a:t>ned</a:t>
            </a:r>
            <a:r>
              <a:rPr lang="en-US" dirty="0"/>
              <a:t> in the project management plan and implementing approved changes to achieve the project’s objectives. </a:t>
            </a:r>
          </a:p>
        </p:txBody>
      </p:sp>
    </p:spTree>
    <p:extLst>
      <p:ext uri="{BB962C8B-B14F-4D97-AF65-F5344CB8AC3E}">
        <p14:creationId xmlns:p14="http://schemas.microsoft.com/office/powerpoint/2010/main" val="13825499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and Manage Project </a:t>
            </a:r>
            <a:r>
              <a:rPr lang="en-US" dirty="0" smtClean="0"/>
              <a:t>Work Data Flow</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46</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3782" y="1025175"/>
            <a:ext cx="4326736" cy="3871290"/>
          </a:xfrm>
          <a:prstGeom prst="rect">
            <a:avLst/>
          </a:prstGeom>
        </p:spPr>
      </p:pic>
    </p:spTree>
    <p:extLst>
      <p:ext uri="{BB962C8B-B14F-4D97-AF65-F5344CB8AC3E}">
        <p14:creationId xmlns:p14="http://schemas.microsoft.com/office/powerpoint/2010/main" val="1291371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and Manage Project Work</a:t>
            </a:r>
            <a:r>
              <a:rPr lang="en-US" altLang="zh-TW" dirty="0" smtClean="0"/>
              <a:t> </a:t>
            </a:r>
            <a:r>
              <a:rPr lang="zh-TW" altLang="en-US" dirty="0" smtClean="0"/>
              <a:t> </a:t>
            </a:r>
            <a:r>
              <a:rPr lang="en-US" altLang="zh-TW" dirty="0" smtClean="0"/>
              <a:t>-</a:t>
            </a:r>
            <a:r>
              <a:rPr lang="zh-TW" altLang="en-US" dirty="0" smtClean="0"/>
              <a:t> </a:t>
            </a:r>
            <a:r>
              <a:rPr lang="en-US" altLang="zh-TW" dirty="0" smtClean="0"/>
              <a:t>Inputs</a:t>
            </a:r>
            <a:r>
              <a:rPr lang="zh-TW" altLang="en-US" dirty="0" smtClean="0"/>
              <a:t> </a:t>
            </a:r>
            <a:r>
              <a:rPr lang="en-US" altLang="zh-TW" dirty="0" smtClean="0"/>
              <a:t>and</a:t>
            </a:r>
            <a:r>
              <a:rPr lang="zh-TW" altLang="en-US" dirty="0" smtClean="0"/>
              <a:t> </a:t>
            </a:r>
            <a:r>
              <a:rPr lang="en-US" altLang="zh-TW" dirty="0" smtClean="0"/>
              <a:t>Tools</a:t>
            </a:r>
            <a:endParaRPr lang="en-US" dirty="0"/>
          </a:p>
        </p:txBody>
      </p:sp>
      <p:sp>
        <p:nvSpPr>
          <p:cNvPr id="3" name="Text Placeholder 2"/>
          <p:cNvSpPr>
            <a:spLocks noGrp="1"/>
          </p:cNvSpPr>
          <p:nvPr>
            <p:ph type="body" idx="1"/>
          </p:nvPr>
        </p:nvSpPr>
        <p:spPr/>
        <p:txBody>
          <a:bodyPr/>
          <a:lstStyle/>
          <a:p>
            <a:r>
              <a:rPr lang="en-US" altLang="zh-TW" sz="2000" dirty="0" smtClean="0"/>
              <a:t>Inputs</a:t>
            </a:r>
          </a:p>
          <a:p>
            <a:pPr marL="527050" lvl="1" indent="-342900">
              <a:buClrTx/>
              <a:buFont typeface="+mj-lt"/>
              <a:buAutoNum type="arabicPeriod"/>
            </a:pPr>
            <a:r>
              <a:rPr lang="zh-TW" altLang="en-US" sz="1800" b="1" dirty="0" smtClean="0"/>
              <a:t>專案管理計畫書 </a:t>
            </a:r>
            <a:r>
              <a:rPr lang="mr-IN" altLang="zh-TW" sz="1800" dirty="0" smtClean="0"/>
              <a:t>–</a:t>
            </a:r>
            <a:r>
              <a:rPr lang="zh-TW" altLang="en-US" sz="1800" dirty="0"/>
              <a:t>監控專案的基礎。</a:t>
            </a:r>
            <a:endParaRPr lang="en-US" altLang="zh-TW" sz="1800" dirty="0" smtClean="0"/>
          </a:p>
          <a:p>
            <a:pPr marL="527050" lvl="1" indent="-342900">
              <a:buClrTx/>
              <a:buFont typeface="+mj-lt"/>
              <a:buAutoNum type="arabicPeriod"/>
            </a:pPr>
            <a:r>
              <a:rPr lang="zh-TW" altLang="en-US" sz="1800" b="1" dirty="0" smtClean="0"/>
              <a:t>核准的變更請求 </a:t>
            </a:r>
            <a:r>
              <a:rPr lang="mr-IN" altLang="zh-TW" sz="1800" dirty="0" smtClean="0"/>
              <a:t>–</a:t>
            </a:r>
            <a:r>
              <a:rPr lang="zh-TW" altLang="en-US" sz="1800" dirty="0"/>
              <a:t>矯正行動、預防行動、缺失修復。</a:t>
            </a:r>
            <a:endParaRPr lang="en-US" altLang="zh-TW" sz="1800" dirty="0" smtClean="0"/>
          </a:p>
          <a:p>
            <a:pPr marL="527050" lvl="1" indent="-342900">
              <a:buClrTx/>
              <a:buFont typeface="+mj-lt"/>
              <a:buAutoNum type="arabicPeriod"/>
            </a:pPr>
            <a:r>
              <a:rPr lang="zh-TW" altLang="en-US" sz="1800" b="1" dirty="0"/>
              <a:t>企業環境因素</a:t>
            </a:r>
            <a:r>
              <a:rPr lang="zh-TW" altLang="en-US" sz="1800" dirty="0"/>
              <a:t> </a:t>
            </a:r>
            <a:r>
              <a:rPr lang="mr-IN" altLang="zh-TW" sz="1800" dirty="0"/>
              <a:t>–</a:t>
            </a:r>
            <a:r>
              <a:rPr lang="zh-TW" altLang="en-US" sz="1800" dirty="0"/>
              <a:t> 公司如何運作，包括組織文化及結構，市場狀況等。</a:t>
            </a:r>
            <a:endParaRPr lang="en-US" altLang="zh-TW" sz="1800" dirty="0"/>
          </a:p>
          <a:p>
            <a:pPr marL="527050" lvl="1" indent="-342900">
              <a:buClrTx/>
              <a:buFont typeface="+mj-lt"/>
              <a:buAutoNum type="arabicPeriod"/>
            </a:pPr>
            <a:r>
              <a:rPr lang="zh-TW" altLang="en-US" sz="1800" b="1" dirty="0" smtClean="0"/>
              <a:t>組織流程資產 </a:t>
            </a:r>
            <a:r>
              <a:rPr lang="mr-IN" altLang="zh-TW" sz="1800" dirty="0" smtClean="0"/>
              <a:t>–</a:t>
            </a:r>
            <a:r>
              <a:rPr lang="zh-TW" altLang="en-US" sz="1800" dirty="0" smtClean="0"/>
              <a:t> </a:t>
            </a:r>
            <a:r>
              <a:rPr lang="zh-TW" altLang="en-US" sz="1800" dirty="0"/>
              <a:t>公司在常態下如何執行專案的結果，包括公司政策及程序，歷史資料及經驗學習等。</a:t>
            </a:r>
            <a:endParaRPr lang="en-US" sz="1800" dirty="0"/>
          </a:p>
        </p:txBody>
      </p:sp>
      <p:sp>
        <p:nvSpPr>
          <p:cNvPr id="4" name="Text Placeholder 3"/>
          <p:cNvSpPr>
            <a:spLocks noGrp="1"/>
          </p:cNvSpPr>
          <p:nvPr>
            <p:ph type="body" idx="2"/>
          </p:nvPr>
        </p:nvSpPr>
        <p:spPr/>
        <p:txBody>
          <a:bodyPr/>
          <a:lstStyle/>
          <a:p>
            <a:r>
              <a:rPr lang="en-US" altLang="zh-TW" sz="2000" dirty="0" smtClean="0"/>
              <a:t>Tools</a:t>
            </a:r>
            <a:r>
              <a:rPr lang="zh-TW" altLang="en-US" sz="2000" dirty="0" smtClean="0"/>
              <a:t> </a:t>
            </a:r>
            <a:r>
              <a:rPr lang="en-US" altLang="zh-TW" sz="2000" dirty="0" smtClean="0"/>
              <a:t>&amp;</a:t>
            </a:r>
            <a:r>
              <a:rPr lang="zh-TW" altLang="en-US" sz="2000" dirty="0" smtClean="0"/>
              <a:t> </a:t>
            </a:r>
            <a:r>
              <a:rPr lang="en-US" altLang="zh-TW" sz="2000" dirty="0" smtClean="0"/>
              <a:t>Techniques</a:t>
            </a:r>
          </a:p>
          <a:p>
            <a:pPr marL="527050" lvl="1" indent="-342900">
              <a:buClrTx/>
              <a:buFont typeface="+mj-lt"/>
              <a:buAutoNum type="arabicPeriod"/>
            </a:pPr>
            <a:r>
              <a:rPr lang="zh-TW" altLang="en-US" sz="1800" b="1" dirty="0" smtClean="0"/>
              <a:t>運用專家判斷 </a:t>
            </a:r>
            <a:r>
              <a:rPr lang="mr-IN" altLang="zh-TW" sz="1800" dirty="0" smtClean="0"/>
              <a:t>–</a:t>
            </a:r>
            <a:r>
              <a:rPr lang="zh-TW" altLang="en-US" sz="1800" dirty="0" smtClean="0"/>
              <a:t> 從專案外部引進專家，聽取他的建議或借重他的專業。</a:t>
            </a:r>
            <a:endParaRPr lang="en-US" altLang="zh-TW" sz="1800" dirty="0"/>
          </a:p>
          <a:p>
            <a:pPr marL="527050" lvl="1" indent="-342900">
              <a:buClrTx/>
              <a:buFont typeface="+mj-lt"/>
              <a:buAutoNum type="arabicPeriod"/>
            </a:pPr>
            <a:r>
              <a:rPr lang="zh-TW" altLang="en-US" sz="1800" b="1" dirty="0" smtClean="0"/>
              <a:t>專案管理資訊系統</a:t>
            </a:r>
            <a:r>
              <a:rPr lang="zh-TW" altLang="en-US" sz="1800" dirty="0" smtClean="0"/>
              <a:t> </a:t>
            </a:r>
            <a:r>
              <a:rPr lang="mr-IN" altLang="zh-TW" sz="1800" dirty="0" smtClean="0"/>
              <a:t>–</a:t>
            </a:r>
            <a:r>
              <a:rPr lang="zh-TW" altLang="en-US" sz="1800" dirty="0" smtClean="0"/>
              <a:t> 在這裡可找到時程及型態管理資訊。</a:t>
            </a:r>
            <a:endParaRPr lang="en-US" altLang="zh-TW" sz="1800" dirty="0" smtClean="0"/>
          </a:p>
          <a:p>
            <a:pPr marL="527050" lvl="1" indent="-342900">
              <a:buClrTx/>
              <a:buFont typeface="+mj-lt"/>
              <a:buAutoNum type="arabicPeriod"/>
            </a:pPr>
            <a:r>
              <a:rPr lang="zh-TW" altLang="en-US" sz="1800" b="1" dirty="0" smtClean="0"/>
              <a:t>會議 </a:t>
            </a:r>
            <a:r>
              <a:rPr lang="mr-IN" altLang="zh-TW" sz="1800" dirty="0" smtClean="0"/>
              <a:t>–</a:t>
            </a:r>
            <a:r>
              <a:rPr lang="zh-TW" altLang="en-US" sz="1800" dirty="0" smtClean="0"/>
              <a:t> 透過會議討論及解決專案相關問題。</a:t>
            </a:r>
            <a:endParaRPr lang="en-US" altLang="zh-TW" sz="18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47</a:t>
            </a:fld>
            <a:endParaRPr lang="en" dirty="0">
              <a:solidFill>
                <a:schemeClr val="bg1"/>
              </a:solidFill>
            </a:endParaRPr>
          </a:p>
        </p:txBody>
      </p:sp>
    </p:spTree>
    <p:extLst>
      <p:ext uri="{BB962C8B-B14F-4D97-AF65-F5344CB8AC3E}">
        <p14:creationId xmlns:p14="http://schemas.microsoft.com/office/powerpoint/2010/main" val="19041779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and Manage Project Work</a:t>
            </a:r>
            <a:r>
              <a:rPr lang="en-US" altLang="zh-TW" dirty="0" smtClean="0"/>
              <a:t> </a:t>
            </a:r>
            <a:r>
              <a:rPr lang="zh-TW" altLang="en-US" dirty="0" smtClean="0"/>
              <a: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311550"/>
            <a:ext cx="7128225" cy="3537900"/>
          </a:xfrm>
        </p:spPr>
        <p:txBody>
          <a:bodyPr/>
          <a:lstStyle/>
          <a:p>
            <a:r>
              <a:rPr lang="en-US" altLang="zh-TW" sz="2000" dirty="0" smtClean="0"/>
              <a:t>Outputs</a:t>
            </a:r>
          </a:p>
          <a:p>
            <a:pPr marL="527050" lvl="1" indent="-342900">
              <a:buClrTx/>
              <a:buFont typeface="+mj-lt"/>
              <a:buAutoNum type="arabicPeriod"/>
            </a:pPr>
            <a:r>
              <a:rPr lang="zh-TW" altLang="en-US" sz="1800" b="1" dirty="0" smtClean="0"/>
              <a:t>交付標的 </a:t>
            </a:r>
            <a:r>
              <a:rPr lang="mr-IN" altLang="zh-TW" sz="1800" b="1" dirty="0" smtClean="0"/>
              <a:t>–</a:t>
            </a:r>
            <a:r>
              <a:rPr lang="zh-TW" altLang="en-US" sz="1800" b="1" dirty="0" smtClean="0"/>
              <a:t> </a:t>
            </a:r>
            <a:r>
              <a:rPr lang="zh-TW" altLang="en-US" sz="1800" i="1" dirty="0" smtClean="0"/>
              <a:t>專案產出的每一件事，可以是給公司內部，或是給客戶。</a:t>
            </a:r>
            <a:endParaRPr lang="en-US" altLang="zh-TW" sz="1800" i="1" dirty="0" smtClean="0"/>
          </a:p>
          <a:p>
            <a:pPr marL="527050" lvl="1" indent="-342900">
              <a:buClrTx/>
              <a:buFont typeface="+mj-lt"/>
              <a:buAutoNum type="arabicPeriod"/>
            </a:pPr>
            <a:r>
              <a:rPr lang="zh-TW" altLang="en-US" sz="1800" b="1" dirty="0" smtClean="0"/>
              <a:t>工作績效資料 </a:t>
            </a:r>
            <a:r>
              <a:rPr lang="mr-IN" altLang="zh-TW" sz="1800" dirty="0" smtClean="0"/>
              <a:t>–</a:t>
            </a:r>
            <a:r>
              <a:rPr lang="zh-TW" altLang="en-US" sz="1800" dirty="0" smtClean="0"/>
              <a:t> 專案活動的原始觀察及確認的衡量值。</a:t>
            </a:r>
            <a:endParaRPr lang="en-US" altLang="zh-TW" sz="1800" dirty="0" smtClean="0"/>
          </a:p>
          <a:p>
            <a:pPr marL="527050" lvl="1" indent="-342900">
              <a:buClrTx/>
              <a:buFont typeface="+mj-lt"/>
              <a:buAutoNum type="arabicPeriod"/>
            </a:pPr>
            <a:r>
              <a:rPr lang="zh-TW" altLang="en-US" sz="1800" b="1" dirty="0" smtClean="0"/>
              <a:t>變更請求 </a:t>
            </a:r>
            <a:r>
              <a:rPr lang="mr-IN" altLang="zh-TW" sz="1800" dirty="0" smtClean="0"/>
              <a:t>–</a:t>
            </a:r>
            <a:r>
              <a:rPr lang="zh-TW" altLang="en-US" sz="1800" dirty="0" smtClean="0"/>
              <a:t> 修正專案文件、交付項目、或基準的建議。</a:t>
            </a:r>
            <a:endParaRPr lang="en-US" altLang="zh-TW" sz="1800" dirty="0" smtClean="0"/>
          </a:p>
          <a:p>
            <a:pPr marL="527050" lvl="1" indent="-342900">
              <a:buClrTx/>
              <a:buFont typeface="+mj-lt"/>
              <a:buAutoNum type="arabicPeriod"/>
            </a:pPr>
            <a:r>
              <a:rPr lang="zh-TW" altLang="en-US" sz="1800" b="1" dirty="0"/>
              <a:t>專案管理</a:t>
            </a:r>
            <a:r>
              <a:rPr lang="zh-TW" altLang="en-US" sz="1800" b="1" dirty="0" smtClean="0"/>
              <a:t>計畫更新 </a:t>
            </a:r>
            <a:r>
              <a:rPr lang="mr-IN" altLang="zh-TW" sz="1800" dirty="0" smtClean="0"/>
              <a:t>–</a:t>
            </a:r>
            <a:r>
              <a:rPr lang="zh-TW" altLang="en-US" sz="1800" dirty="0" smtClean="0"/>
              <a:t> 執行任何變更，都要反映到專案管理計畫書。</a:t>
            </a:r>
            <a:endParaRPr lang="en-US" altLang="zh-TW" sz="1800" dirty="0" smtClean="0"/>
          </a:p>
          <a:p>
            <a:pPr marL="527050" lvl="1" indent="-342900">
              <a:buClrTx/>
              <a:buFont typeface="+mj-lt"/>
              <a:buAutoNum type="arabicPeriod"/>
            </a:pPr>
            <a:r>
              <a:rPr lang="zh-TW" altLang="en-US" sz="1800" b="1" dirty="0" smtClean="0"/>
              <a:t>專案文件更新 </a:t>
            </a:r>
            <a:r>
              <a:rPr lang="mr-IN" altLang="zh-TW" sz="1800" dirty="0" smtClean="0"/>
              <a:t>–</a:t>
            </a:r>
            <a:r>
              <a:rPr lang="zh-TW" altLang="en-US" sz="1800" dirty="0"/>
              <a:t>執行任何變更，都要反映到</a:t>
            </a:r>
            <a:r>
              <a:rPr lang="zh-TW" altLang="en-US" sz="1800" dirty="0" smtClean="0"/>
              <a:t>專案文件。</a:t>
            </a:r>
            <a:endParaRPr lang="en-US" sz="18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48</a:t>
            </a:fld>
            <a:endParaRPr lang="en" dirty="0">
              <a:solidFill>
                <a:schemeClr val="bg1"/>
              </a:solidFill>
            </a:endParaRPr>
          </a:p>
        </p:txBody>
      </p:sp>
    </p:spTree>
    <p:extLst>
      <p:ext uri="{BB962C8B-B14F-4D97-AF65-F5344CB8AC3E}">
        <p14:creationId xmlns:p14="http://schemas.microsoft.com/office/powerpoint/2010/main" val="13198711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4.4 Monitor and Control Project Work</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49</a:t>
            </a:fld>
            <a:endParaRPr lang="en" dirty="0">
              <a:solidFill>
                <a:schemeClr val="bg1"/>
              </a:solidFill>
            </a:endParaRPr>
          </a:p>
        </p:txBody>
      </p:sp>
      <p:pic>
        <p:nvPicPr>
          <p:cNvPr id="4" name="Picture 3"/>
          <p:cNvPicPr>
            <a:picLocks noChangeAspect="1"/>
          </p:cNvPicPr>
          <p:nvPr/>
        </p:nvPicPr>
        <p:blipFill>
          <a:blip r:embed="rId2"/>
          <a:stretch>
            <a:fillRect/>
          </a:stretch>
        </p:blipFill>
        <p:spPr>
          <a:xfrm>
            <a:off x="1104900" y="2406411"/>
            <a:ext cx="7073900" cy="2324100"/>
          </a:xfrm>
          <a:prstGeom prst="rect">
            <a:avLst/>
          </a:prstGeom>
        </p:spPr>
      </p:pic>
      <p:sp>
        <p:nvSpPr>
          <p:cNvPr id="5" name="Rectangle 4"/>
          <p:cNvSpPr/>
          <p:nvPr/>
        </p:nvSpPr>
        <p:spPr>
          <a:xfrm>
            <a:off x="1104900" y="1346461"/>
            <a:ext cx="7073900" cy="738664"/>
          </a:xfrm>
          <a:prstGeom prst="rect">
            <a:avLst/>
          </a:prstGeom>
        </p:spPr>
        <p:txBody>
          <a:bodyPr wrap="square">
            <a:spAutoFit/>
          </a:bodyPr>
          <a:lstStyle/>
          <a:p>
            <a:pPr marL="184150" indent="-173038"/>
            <a:r>
              <a:rPr lang="en-US" b="1" dirty="0"/>
              <a:t>4.4 Monitor and control Project </a:t>
            </a:r>
            <a:r>
              <a:rPr lang="en-US" b="1" dirty="0" smtClean="0"/>
              <a:t>Work </a:t>
            </a:r>
            <a:r>
              <a:rPr lang="en-US" dirty="0" smtClean="0"/>
              <a:t>—</a:t>
            </a:r>
            <a:r>
              <a:rPr lang="en-US" dirty="0"/>
              <a:t>The process of tracking, reviewing, and reporting project progress against the performance objectives de </a:t>
            </a:r>
            <a:r>
              <a:rPr lang="en-US" dirty="0" err="1"/>
              <a:t>ned</a:t>
            </a:r>
            <a:r>
              <a:rPr lang="en-US" dirty="0"/>
              <a:t> in the project management plan. </a:t>
            </a:r>
          </a:p>
        </p:txBody>
      </p:sp>
    </p:spTree>
    <p:extLst>
      <p:ext uri="{BB962C8B-B14F-4D97-AF65-F5344CB8AC3E}">
        <p14:creationId xmlns:p14="http://schemas.microsoft.com/office/powerpoint/2010/main" val="2360986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899" y="276075"/>
            <a:ext cx="6974229" cy="749100"/>
          </a:xfrm>
        </p:spPr>
        <p:txBody>
          <a:bodyPr/>
          <a:lstStyle/>
          <a:p>
            <a:r>
              <a:rPr lang="en-US" dirty="0" smtClean="0"/>
              <a:t>Relationship Among Portfolios, Programs and Projects</a:t>
            </a:r>
            <a:endParaRPr lang="en-US" dirty="0"/>
          </a:p>
        </p:txBody>
      </p:sp>
      <p:sp>
        <p:nvSpPr>
          <p:cNvPr id="3" name="Text Placeholder 2"/>
          <p:cNvSpPr>
            <a:spLocks noGrp="1"/>
          </p:cNvSpPr>
          <p:nvPr>
            <p:ph type="body" idx="1"/>
          </p:nvPr>
        </p:nvSpPr>
        <p:spPr>
          <a:xfrm>
            <a:off x="1104900" y="1224350"/>
            <a:ext cx="3079694" cy="1158571"/>
          </a:xfrm>
        </p:spPr>
        <p:txBody>
          <a:bodyPr/>
          <a:lstStyle/>
          <a:p>
            <a:pPr>
              <a:buNone/>
            </a:pPr>
            <a:r>
              <a:rPr lang="en-US" b="1" dirty="0" smtClean="0"/>
              <a:t>Portfolio</a:t>
            </a:r>
          </a:p>
          <a:p>
            <a:pPr>
              <a:buNone/>
            </a:pPr>
            <a:r>
              <a:rPr lang="en-US" sz="1200" dirty="0" smtClean="0"/>
              <a:t>A portfolio is a group of projects or programs that are linked together by a business goal.</a:t>
            </a:r>
            <a:r>
              <a:rPr lang="en-US" dirty="0" smtClean="0"/>
              <a:t/>
            </a:r>
            <a:br>
              <a:rPr lang="en-US" dirty="0" smtClean="0"/>
            </a:br>
            <a:endParaRPr lang="en-US" dirty="0" smtClean="0"/>
          </a:p>
          <a:p>
            <a:pPr>
              <a:buNone/>
            </a:pPr>
            <a:endParaRPr lang="en-US" dirty="0"/>
          </a:p>
        </p:txBody>
      </p:sp>
      <p:sp>
        <p:nvSpPr>
          <p:cNvPr id="4" name="Text Placeholder 3"/>
          <p:cNvSpPr>
            <a:spLocks noGrp="1"/>
          </p:cNvSpPr>
          <p:nvPr>
            <p:ph type="body" idx="2"/>
          </p:nvPr>
        </p:nvSpPr>
        <p:spPr>
          <a:xfrm>
            <a:off x="1104899" y="2382921"/>
            <a:ext cx="3125091" cy="1246971"/>
          </a:xfrm>
        </p:spPr>
        <p:txBody>
          <a:bodyPr/>
          <a:lstStyle/>
          <a:p>
            <a:pPr>
              <a:buNone/>
            </a:pPr>
            <a:r>
              <a:rPr lang="en-US" b="1" dirty="0" smtClean="0"/>
              <a:t>Program</a:t>
            </a:r>
          </a:p>
          <a:p>
            <a:pPr>
              <a:buNone/>
            </a:pPr>
            <a:r>
              <a:rPr lang="en-US" sz="1200" dirty="0" smtClean="0"/>
              <a:t>A program is </a:t>
            </a:r>
            <a:r>
              <a:rPr lang="en-US" sz="1200" dirty="0"/>
              <a:t>a collection of projects that should be managed together in order to achieve a specific goal or benefit to the company. </a:t>
            </a:r>
          </a:p>
          <a:p>
            <a:pPr>
              <a:buNone/>
            </a:pPr>
            <a:r>
              <a:rPr lang="en-US" sz="1200" dirty="0" smtClean="0"/>
              <a:t>. </a:t>
            </a:r>
            <a:endParaRPr lang="en-US" sz="1200" dirty="0"/>
          </a:p>
          <a:p>
            <a:pPr>
              <a:buNone/>
            </a:pPr>
            <a:endParaRPr lang="en-US" sz="1200" b="1" dirty="0"/>
          </a:p>
        </p:txBody>
      </p:sp>
      <p:sp>
        <p:nvSpPr>
          <p:cNvPr id="5" name="Text Placeholder 4"/>
          <p:cNvSpPr>
            <a:spLocks noGrp="1"/>
          </p:cNvSpPr>
          <p:nvPr>
            <p:ph type="body" idx="3"/>
          </p:nvPr>
        </p:nvSpPr>
        <p:spPr>
          <a:xfrm>
            <a:off x="1104900" y="3629892"/>
            <a:ext cx="3073450" cy="1245723"/>
          </a:xfrm>
        </p:spPr>
        <p:txBody>
          <a:bodyPr/>
          <a:lstStyle/>
          <a:p>
            <a:pPr>
              <a:buNone/>
            </a:pPr>
            <a:r>
              <a:rPr lang="en-US" b="1" dirty="0" smtClean="0"/>
              <a:t>Project</a:t>
            </a:r>
          </a:p>
          <a:p>
            <a:pPr>
              <a:buNone/>
            </a:pPr>
            <a:r>
              <a:rPr lang="en-US" sz="1200" dirty="0"/>
              <a:t>A project </a:t>
            </a:r>
            <a:r>
              <a:rPr lang="en-US" sz="1200" dirty="0" smtClean="0"/>
              <a:t>gathers </a:t>
            </a:r>
            <a:r>
              <a:rPr lang="en-US" sz="1200" dirty="0"/>
              <a:t>a team together to do work that’s </a:t>
            </a:r>
            <a:r>
              <a:rPr lang="en-US" sz="1200" b="1" dirty="0"/>
              <a:t>temporary</a:t>
            </a:r>
            <a:r>
              <a:rPr lang="en-US" sz="1200" dirty="0"/>
              <a:t>, creates a </a:t>
            </a:r>
            <a:r>
              <a:rPr lang="en-US" sz="1200" b="1" dirty="0"/>
              <a:t>unique result</a:t>
            </a:r>
            <a:r>
              <a:rPr lang="en-US" sz="1200" dirty="0"/>
              <a:t>, and is </a:t>
            </a:r>
            <a:r>
              <a:rPr lang="en-US" sz="1200" b="1" dirty="0"/>
              <a:t>progressively elaborated</a:t>
            </a:r>
            <a:r>
              <a:rPr lang="en-US" sz="1200" dirty="0"/>
              <a:t>. </a:t>
            </a:r>
          </a:p>
          <a:p>
            <a:pPr>
              <a:buNone/>
            </a:pPr>
            <a:endParaRPr lang="en-US" b="1" dirty="0"/>
          </a:p>
        </p:txBody>
      </p:sp>
      <p:sp>
        <p:nvSpPr>
          <p:cNvPr id="6" name="Slide Number Placeholder 5"/>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5</a:t>
            </a:fld>
            <a:endParaRPr lang="en" dirty="0">
              <a:solidFill>
                <a:schemeClr val="bg1"/>
              </a:solidFill>
            </a:endParaRPr>
          </a:p>
        </p:txBody>
      </p:sp>
      <p:grpSp>
        <p:nvGrpSpPr>
          <p:cNvPr id="65" name="Group 64"/>
          <p:cNvGrpSpPr/>
          <p:nvPr/>
        </p:nvGrpSpPr>
        <p:grpSpPr>
          <a:xfrm>
            <a:off x="5401346" y="1668645"/>
            <a:ext cx="1934549" cy="2584108"/>
            <a:chOff x="4521670" y="1668645"/>
            <a:chExt cx="1934549" cy="2584108"/>
          </a:xfrm>
        </p:grpSpPr>
        <p:sp>
          <p:nvSpPr>
            <p:cNvPr id="8" name="Rounded Rectangle 7"/>
            <p:cNvSpPr/>
            <p:nvPr/>
          </p:nvSpPr>
          <p:spPr>
            <a:xfrm>
              <a:off x="4892832" y="1668645"/>
              <a:ext cx="1313191" cy="4894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Portfolio</a:t>
              </a:r>
              <a:endParaRPr lang="en-US" dirty="0">
                <a:solidFill>
                  <a:schemeClr val="tx1"/>
                </a:solidFill>
              </a:endParaRPr>
            </a:p>
          </p:txBody>
        </p:sp>
        <p:sp>
          <p:nvSpPr>
            <p:cNvPr id="9" name="Rounded Rectangle 8"/>
            <p:cNvSpPr/>
            <p:nvPr/>
          </p:nvSpPr>
          <p:spPr>
            <a:xfrm>
              <a:off x="4892832" y="3763287"/>
              <a:ext cx="1313191" cy="4894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Project</a:t>
              </a:r>
              <a:endParaRPr lang="en-US" dirty="0">
                <a:solidFill>
                  <a:schemeClr val="tx1"/>
                </a:solidFill>
              </a:endParaRPr>
            </a:p>
          </p:txBody>
        </p:sp>
        <p:sp>
          <p:nvSpPr>
            <p:cNvPr id="10" name="Rounded Rectangle 9"/>
            <p:cNvSpPr/>
            <p:nvPr/>
          </p:nvSpPr>
          <p:spPr>
            <a:xfrm>
              <a:off x="4892832" y="2726269"/>
              <a:ext cx="1313191" cy="4894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Program</a:t>
              </a:r>
              <a:endParaRPr lang="en-US" dirty="0">
                <a:solidFill>
                  <a:schemeClr val="tx1"/>
                </a:solidFill>
              </a:endParaRPr>
            </a:p>
          </p:txBody>
        </p:sp>
        <p:cxnSp>
          <p:nvCxnSpPr>
            <p:cNvPr id="12" name="Elbow Connector 11"/>
            <p:cNvCxnSpPr>
              <a:endCxn id="10" idx="0"/>
            </p:cNvCxnSpPr>
            <p:nvPr/>
          </p:nvCxnSpPr>
          <p:spPr>
            <a:xfrm rot="16200000" flipH="1">
              <a:off x="5271034" y="2447874"/>
              <a:ext cx="556787" cy="1"/>
            </a:xfrm>
            <a:prstGeom prst="bentConnector3">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rot="16200000" flipH="1">
              <a:off x="5264788" y="3494128"/>
              <a:ext cx="556787" cy="1"/>
            </a:xfrm>
            <a:prstGeom prst="bentConnector3">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rot="5400000" flipH="1" flipV="1">
              <a:off x="4462514" y="1980121"/>
              <a:ext cx="506296" cy="3728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9" idx="1"/>
            </p:cNvCxnSpPr>
            <p:nvPr/>
          </p:nvCxnSpPr>
          <p:spPr>
            <a:xfrm rot="10800000">
              <a:off x="4521670" y="2382922"/>
              <a:ext cx="371162" cy="1625099"/>
            </a:xfrm>
            <a:prstGeom prst="bentConnector2">
              <a:avLst/>
            </a:prstGeom>
            <a:ln>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5886503" y="1913378"/>
              <a:ext cx="569716" cy="469543"/>
              <a:chOff x="5886503" y="1913378"/>
              <a:chExt cx="569716" cy="469543"/>
            </a:xfrm>
          </p:grpSpPr>
          <p:cxnSp>
            <p:nvCxnSpPr>
              <p:cNvPr id="50" name="Elbow Connector 49"/>
              <p:cNvCxnSpPr/>
              <p:nvPr/>
            </p:nvCxnSpPr>
            <p:spPr>
              <a:xfrm>
                <a:off x="5886503" y="2166526"/>
                <a:ext cx="569716" cy="216395"/>
              </a:xfrm>
              <a:prstGeom prst="bentConnector3">
                <a:avLst>
                  <a:gd name="adj1" fmla="val -259"/>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Elbow Connector 52"/>
              <p:cNvCxnSpPr>
                <a:endCxn id="8" idx="3"/>
              </p:cNvCxnSpPr>
              <p:nvPr/>
            </p:nvCxnSpPr>
            <p:spPr>
              <a:xfrm rot="16200000" flipV="1">
                <a:off x="6096350" y="2023052"/>
                <a:ext cx="469543" cy="2501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5886501" y="2996917"/>
              <a:ext cx="569716" cy="469543"/>
              <a:chOff x="5886503" y="1913378"/>
              <a:chExt cx="569716" cy="469543"/>
            </a:xfrm>
          </p:grpSpPr>
          <p:cxnSp>
            <p:nvCxnSpPr>
              <p:cNvPr id="63" name="Elbow Connector 62"/>
              <p:cNvCxnSpPr/>
              <p:nvPr/>
            </p:nvCxnSpPr>
            <p:spPr>
              <a:xfrm>
                <a:off x="5886503" y="2166526"/>
                <a:ext cx="569716" cy="216395"/>
              </a:xfrm>
              <a:prstGeom prst="bentConnector3">
                <a:avLst>
                  <a:gd name="adj1" fmla="val -259"/>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Elbow Connector 63"/>
              <p:cNvCxnSpPr/>
              <p:nvPr/>
            </p:nvCxnSpPr>
            <p:spPr>
              <a:xfrm rot="16200000" flipV="1">
                <a:off x="6096350" y="2023052"/>
                <a:ext cx="469543" cy="2501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495534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Monitor</a:t>
            </a:r>
            <a:r>
              <a:rPr lang="zh-TW" altLang="en-US" dirty="0" smtClean="0"/>
              <a:t> </a:t>
            </a:r>
            <a:r>
              <a:rPr lang="en-US" altLang="zh-TW" dirty="0" smtClean="0"/>
              <a:t>and</a:t>
            </a:r>
            <a:r>
              <a:rPr lang="zh-TW" altLang="en-US" dirty="0" smtClean="0"/>
              <a:t> </a:t>
            </a:r>
            <a:r>
              <a:rPr lang="en-US" altLang="zh-TW" dirty="0" smtClean="0"/>
              <a:t>Control</a:t>
            </a:r>
            <a:r>
              <a:rPr lang="zh-TW" altLang="en-US" dirty="0" smtClean="0"/>
              <a:t> </a:t>
            </a:r>
            <a:r>
              <a:rPr lang="en-US" altLang="zh-TW" dirty="0" smtClean="0"/>
              <a:t>Project</a:t>
            </a:r>
            <a:r>
              <a:rPr lang="zh-TW" altLang="en-US" dirty="0" smtClean="0"/>
              <a:t> </a:t>
            </a:r>
            <a:r>
              <a:rPr lang="en-US" altLang="zh-TW" dirty="0" smtClean="0"/>
              <a:t>Work</a:t>
            </a:r>
            <a:r>
              <a:rPr lang="zh-TW" altLang="en-US" dirty="0" smtClean="0"/>
              <a:t> </a:t>
            </a:r>
            <a:r>
              <a:rPr lang="en-US" altLang="zh-TW" dirty="0" smtClean="0"/>
              <a:t>Data</a:t>
            </a:r>
            <a:r>
              <a:rPr lang="zh-TW" altLang="en-US" dirty="0" smtClean="0"/>
              <a:t> </a:t>
            </a:r>
            <a:r>
              <a:rPr lang="en-US" altLang="zh-TW" dirty="0" smtClean="0"/>
              <a:t>Flow</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50</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397" y="1071291"/>
            <a:ext cx="3206664" cy="3843886"/>
          </a:xfrm>
          <a:prstGeom prst="rect">
            <a:avLst/>
          </a:prstGeom>
        </p:spPr>
      </p:pic>
    </p:spTree>
    <p:extLst>
      <p:ext uri="{BB962C8B-B14F-4D97-AF65-F5344CB8AC3E}">
        <p14:creationId xmlns:p14="http://schemas.microsoft.com/office/powerpoint/2010/main" val="9640342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 and Control Project Work </a:t>
            </a:r>
            <a:r>
              <a:rPr lang="en-US" altLang="zh-TW" dirty="0" smtClean="0"/>
              <a:t>-</a:t>
            </a:r>
            <a:r>
              <a:rPr lang="zh-TW" altLang="en-US" dirty="0" smtClean="0"/>
              <a:t> </a:t>
            </a:r>
            <a:r>
              <a:rPr lang="en-US" altLang="zh-TW" dirty="0" smtClean="0"/>
              <a:t>Inputs</a:t>
            </a:r>
            <a:r>
              <a:rPr lang="zh-TW" altLang="en-US" dirty="0" smtClean="0"/>
              <a:t> </a:t>
            </a:r>
            <a:r>
              <a:rPr lang="en-US" altLang="zh-TW" dirty="0" smtClean="0"/>
              <a:t>and</a:t>
            </a:r>
            <a:r>
              <a:rPr lang="zh-TW" altLang="en-US" dirty="0" smtClean="0"/>
              <a:t> </a:t>
            </a:r>
            <a:r>
              <a:rPr lang="en-US" altLang="zh-TW" dirty="0" smtClean="0"/>
              <a:t>Tools</a:t>
            </a:r>
            <a:endParaRPr lang="en-US" dirty="0"/>
          </a:p>
        </p:txBody>
      </p:sp>
      <p:sp>
        <p:nvSpPr>
          <p:cNvPr id="3" name="Text Placeholder 2"/>
          <p:cNvSpPr>
            <a:spLocks noGrp="1"/>
          </p:cNvSpPr>
          <p:nvPr>
            <p:ph type="body" idx="1"/>
          </p:nvPr>
        </p:nvSpPr>
        <p:spPr>
          <a:xfrm>
            <a:off x="1101375" y="1023451"/>
            <a:ext cx="3681900" cy="3936855"/>
          </a:xfrm>
        </p:spPr>
        <p:txBody>
          <a:bodyPr/>
          <a:lstStyle/>
          <a:p>
            <a:r>
              <a:rPr lang="en-US" altLang="zh-TW" sz="1600" dirty="0" smtClean="0"/>
              <a:t>Inputs</a:t>
            </a:r>
          </a:p>
          <a:p>
            <a:pPr marL="393700" lvl="1" indent="-342900">
              <a:buClrTx/>
              <a:buFont typeface="+mj-lt"/>
              <a:buAutoNum type="arabicPeriod"/>
            </a:pPr>
            <a:r>
              <a:rPr lang="zh-TW" altLang="en-US" sz="1600" b="1" dirty="0"/>
              <a:t>專案管理計畫書 </a:t>
            </a:r>
            <a:r>
              <a:rPr lang="mr-IN" altLang="zh-TW" sz="1600" dirty="0"/>
              <a:t>–</a:t>
            </a:r>
            <a:r>
              <a:rPr lang="zh-TW" altLang="en-US" sz="1600" dirty="0"/>
              <a:t> </a:t>
            </a:r>
            <a:r>
              <a:rPr lang="zh-TW" altLang="en-US" sz="1600" dirty="0" smtClean="0"/>
              <a:t>監控專案的基礎。</a:t>
            </a:r>
            <a:endParaRPr lang="en-US" altLang="zh-TW" sz="1600" dirty="0" smtClean="0"/>
          </a:p>
          <a:p>
            <a:pPr marL="393700" lvl="1" indent="-342900">
              <a:buClrTx/>
              <a:buFont typeface="+mj-lt"/>
              <a:buAutoNum type="arabicPeriod"/>
            </a:pPr>
            <a:r>
              <a:rPr lang="zh-TW" altLang="en-US" sz="1600" b="1" dirty="0" smtClean="0"/>
              <a:t>時程預測 </a:t>
            </a:r>
            <a:r>
              <a:rPr lang="en-US" altLang="zh-TW" sz="1600" dirty="0" smtClean="0"/>
              <a:t>-</a:t>
            </a:r>
            <a:r>
              <a:rPr lang="zh-TW" altLang="en-US" sz="1600" dirty="0"/>
              <a:t>計算完工尚須</a:t>
            </a:r>
            <a:r>
              <a:rPr lang="zh-TW" altLang="en-US" sz="1600" dirty="0" smtClean="0"/>
              <a:t>的時間估計</a:t>
            </a:r>
            <a:r>
              <a:rPr lang="zh-TW" altLang="en-US" sz="1600" dirty="0"/>
              <a:t>。</a:t>
            </a:r>
            <a:endParaRPr lang="en-US" altLang="zh-TW" sz="1600" dirty="0" smtClean="0"/>
          </a:p>
          <a:p>
            <a:pPr marL="393700" lvl="1" indent="-342900">
              <a:buClrTx/>
              <a:buFont typeface="+mj-lt"/>
              <a:buAutoNum type="arabicPeriod"/>
            </a:pPr>
            <a:r>
              <a:rPr lang="zh-TW" altLang="en-US" sz="1600" b="1" dirty="0" smtClean="0"/>
              <a:t>成本預測 </a:t>
            </a:r>
            <a:r>
              <a:rPr lang="mr-IN" altLang="zh-TW" sz="1600" dirty="0" smtClean="0"/>
              <a:t>–</a:t>
            </a:r>
            <a:r>
              <a:rPr lang="zh-TW" altLang="en-US" sz="1600" dirty="0" smtClean="0"/>
              <a:t> 計算完工尚須的成本估計。</a:t>
            </a:r>
            <a:endParaRPr lang="en-US" altLang="zh-TW" sz="1600" dirty="0"/>
          </a:p>
          <a:p>
            <a:pPr marL="393700" lvl="1" indent="-342900">
              <a:buClrTx/>
              <a:buFont typeface="+mj-lt"/>
              <a:buAutoNum type="arabicPeriod"/>
            </a:pPr>
            <a:r>
              <a:rPr lang="zh-TW" altLang="en-US" sz="1600" b="1" dirty="0" smtClean="0"/>
              <a:t>已確認的變更 </a:t>
            </a:r>
            <a:r>
              <a:rPr lang="mr-IN" altLang="zh-TW" sz="1600" dirty="0" smtClean="0"/>
              <a:t>–</a:t>
            </a:r>
            <a:r>
              <a:rPr lang="zh-TW" altLang="en-US" sz="1600" dirty="0"/>
              <a:t>矯正行動、預防行動、缺失修復。。</a:t>
            </a:r>
            <a:endParaRPr lang="en-US" altLang="zh-TW" sz="1600" dirty="0" smtClean="0"/>
          </a:p>
          <a:p>
            <a:pPr marL="393700" lvl="1" indent="-342900">
              <a:buClrTx/>
              <a:buFont typeface="+mj-lt"/>
              <a:buAutoNum type="arabicPeriod"/>
            </a:pPr>
            <a:r>
              <a:rPr lang="zh-TW" altLang="en-US" sz="1600" b="1" dirty="0" smtClean="0"/>
              <a:t>工作績效資訊 </a:t>
            </a:r>
            <a:r>
              <a:rPr lang="mr-IN" altLang="zh-TW" sz="1600" dirty="0" smtClean="0"/>
              <a:t>–</a:t>
            </a:r>
            <a:r>
              <a:rPr lang="zh-TW" altLang="en-US" sz="1600" dirty="0" smtClean="0"/>
              <a:t> 分析收集來的績效資料，並加以整合。</a:t>
            </a:r>
            <a:endParaRPr lang="en-US" altLang="zh-TW" sz="1600" dirty="0"/>
          </a:p>
          <a:p>
            <a:pPr marL="393700" lvl="1" indent="-342900">
              <a:buClrTx/>
              <a:buFont typeface="+mj-lt"/>
              <a:buAutoNum type="arabicPeriod"/>
            </a:pPr>
            <a:r>
              <a:rPr lang="zh-TW" altLang="en-US" sz="1600" b="1" dirty="0"/>
              <a:t>企業環境因素</a:t>
            </a:r>
            <a:r>
              <a:rPr lang="zh-TW" altLang="en-US" sz="1600" dirty="0"/>
              <a:t> </a:t>
            </a:r>
            <a:r>
              <a:rPr lang="mr-IN" altLang="zh-TW" sz="1600" dirty="0"/>
              <a:t>–</a:t>
            </a:r>
            <a:r>
              <a:rPr lang="zh-TW" altLang="en-US" sz="1600" dirty="0"/>
              <a:t> 公司如何運作，包括組織文化及結構，市場狀況等。</a:t>
            </a:r>
            <a:endParaRPr lang="en-US" altLang="zh-TW" sz="1600" dirty="0"/>
          </a:p>
          <a:p>
            <a:pPr marL="393700" lvl="1" indent="-342900">
              <a:buClrTx/>
              <a:buFont typeface="+mj-lt"/>
              <a:buAutoNum type="arabicPeriod"/>
            </a:pPr>
            <a:r>
              <a:rPr lang="zh-TW" altLang="en-US" sz="1600" b="1" dirty="0" smtClean="0"/>
              <a:t>組織流程資產 </a:t>
            </a:r>
            <a:r>
              <a:rPr lang="mr-IN" altLang="zh-TW" sz="1600" dirty="0" smtClean="0"/>
              <a:t>–</a:t>
            </a:r>
            <a:r>
              <a:rPr lang="zh-TW" altLang="en-US" sz="1600" dirty="0" smtClean="0"/>
              <a:t> </a:t>
            </a:r>
            <a:r>
              <a:rPr lang="zh-TW" altLang="en-US" sz="1600" dirty="0"/>
              <a:t>公司在常態下如何執行專案的結果，包括公司政策及程序，歷史資料及經驗學習等。</a:t>
            </a:r>
            <a:endParaRPr lang="en-US" sz="1600" dirty="0"/>
          </a:p>
        </p:txBody>
      </p:sp>
      <p:sp>
        <p:nvSpPr>
          <p:cNvPr id="4" name="Text Placeholder 3"/>
          <p:cNvSpPr>
            <a:spLocks noGrp="1"/>
          </p:cNvSpPr>
          <p:nvPr>
            <p:ph type="body" idx="2"/>
          </p:nvPr>
        </p:nvSpPr>
        <p:spPr>
          <a:xfrm>
            <a:off x="5004949" y="1023452"/>
            <a:ext cx="3681900" cy="3537900"/>
          </a:xfrm>
        </p:spPr>
        <p:txBody>
          <a:bodyPr/>
          <a:lstStyle/>
          <a:p>
            <a:r>
              <a:rPr lang="en-US" altLang="zh-TW" sz="1600" dirty="0" smtClean="0"/>
              <a:t>Tools</a:t>
            </a:r>
            <a:r>
              <a:rPr lang="zh-TW" altLang="en-US" sz="1600" dirty="0" smtClean="0"/>
              <a:t> </a:t>
            </a:r>
            <a:r>
              <a:rPr lang="en-US" altLang="zh-TW" sz="1600" dirty="0" smtClean="0"/>
              <a:t>&amp;</a:t>
            </a:r>
            <a:r>
              <a:rPr lang="zh-TW" altLang="en-US" sz="1600" dirty="0" smtClean="0"/>
              <a:t> </a:t>
            </a:r>
            <a:r>
              <a:rPr lang="en-US" altLang="zh-TW" sz="1600" dirty="0" smtClean="0"/>
              <a:t>Techniques</a:t>
            </a:r>
          </a:p>
          <a:p>
            <a:pPr marL="527050" lvl="1" indent="-342900">
              <a:buClrTx/>
              <a:buFont typeface="+mj-lt"/>
              <a:buAutoNum type="arabicPeriod"/>
            </a:pPr>
            <a:r>
              <a:rPr lang="zh-TW" altLang="en-US" sz="1600" b="1" dirty="0" smtClean="0"/>
              <a:t>運用專家判斷 </a:t>
            </a:r>
            <a:r>
              <a:rPr lang="mr-IN" altLang="zh-TW" sz="1600" dirty="0" smtClean="0"/>
              <a:t>–</a:t>
            </a:r>
            <a:r>
              <a:rPr lang="zh-TW" altLang="en-US" sz="1600" dirty="0" smtClean="0"/>
              <a:t> 從專案外部引進專家，聽取他的建議或借重他的專業。</a:t>
            </a:r>
            <a:endParaRPr lang="en-US" altLang="zh-TW" sz="1600" dirty="0"/>
          </a:p>
          <a:p>
            <a:pPr marL="527050" lvl="1" indent="-342900">
              <a:buClrTx/>
              <a:buFont typeface="+mj-lt"/>
              <a:buAutoNum type="arabicPeriod"/>
            </a:pPr>
            <a:r>
              <a:rPr lang="zh-TW" altLang="en-US" sz="1600" b="1" dirty="0" smtClean="0"/>
              <a:t>分析技術</a:t>
            </a:r>
            <a:r>
              <a:rPr lang="zh-TW" altLang="en-US" sz="1600" dirty="0" smtClean="0"/>
              <a:t> </a:t>
            </a:r>
            <a:r>
              <a:rPr lang="mr-IN" altLang="zh-TW" sz="1600" dirty="0" smtClean="0"/>
              <a:t>–</a:t>
            </a:r>
            <a:r>
              <a:rPr lang="zh-TW" altLang="en-US" sz="1600" dirty="0" smtClean="0"/>
              <a:t> 預測專案結果的技術。</a:t>
            </a:r>
            <a:endParaRPr lang="en-US" altLang="zh-TW" sz="1600" dirty="0" smtClean="0"/>
          </a:p>
          <a:p>
            <a:pPr marL="527050" lvl="1" indent="-342900">
              <a:buClrTx/>
              <a:buFont typeface="+mj-lt"/>
              <a:buAutoNum type="arabicPeriod"/>
            </a:pPr>
            <a:r>
              <a:rPr lang="zh-TW" altLang="en-US" sz="1600" b="1" dirty="0"/>
              <a:t>專案管理資訊系統</a:t>
            </a:r>
            <a:r>
              <a:rPr lang="zh-TW" altLang="en-US" sz="1600" dirty="0"/>
              <a:t> </a:t>
            </a:r>
            <a:r>
              <a:rPr lang="mr-IN" altLang="zh-TW" sz="1600" dirty="0"/>
              <a:t>–</a:t>
            </a:r>
            <a:r>
              <a:rPr lang="zh-TW" altLang="en-US" sz="1600" dirty="0"/>
              <a:t> 在這裡可找到時程及型態管理資訊。</a:t>
            </a:r>
            <a:endParaRPr lang="en-US" altLang="zh-TW" sz="1600" dirty="0"/>
          </a:p>
          <a:p>
            <a:pPr marL="527050" lvl="1" indent="-342900">
              <a:buClrTx/>
              <a:buFont typeface="+mj-lt"/>
              <a:buAutoNum type="arabicPeriod"/>
            </a:pPr>
            <a:r>
              <a:rPr lang="zh-TW" altLang="en-US" sz="1600" b="1" dirty="0"/>
              <a:t>會議 </a:t>
            </a:r>
            <a:r>
              <a:rPr lang="mr-IN" altLang="zh-TW" sz="1600" dirty="0"/>
              <a:t>–</a:t>
            </a:r>
            <a:r>
              <a:rPr lang="zh-TW" altLang="en-US" sz="1600" dirty="0"/>
              <a:t> 透過會議討論及解決專案相關問題。</a:t>
            </a:r>
            <a:endParaRPr lang="en-US" altLang="zh-TW" sz="1600" dirty="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51</a:t>
            </a:fld>
            <a:endParaRPr lang="en" dirty="0">
              <a:solidFill>
                <a:schemeClr val="bg1"/>
              </a:solidFill>
            </a:endParaRPr>
          </a:p>
        </p:txBody>
      </p:sp>
    </p:spTree>
    <p:extLst>
      <p:ext uri="{BB962C8B-B14F-4D97-AF65-F5344CB8AC3E}">
        <p14:creationId xmlns:p14="http://schemas.microsoft.com/office/powerpoint/2010/main" val="20483524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 and Control Project Work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311550"/>
            <a:ext cx="7128225" cy="3537900"/>
          </a:xfrm>
        </p:spPr>
        <p:txBody>
          <a:bodyPr/>
          <a:lstStyle/>
          <a:p>
            <a:r>
              <a:rPr lang="en-US" altLang="zh-TW" sz="2000" dirty="0" smtClean="0"/>
              <a:t>Outputs</a:t>
            </a:r>
          </a:p>
          <a:p>
            <a:pPr marL="527050" lvl="1" indent="-342900">
              <a:buClrTx/>
              <a:buFont typeface="+mj-lt"/>
              <a:buAutoNum type="arabicPeriod"/>
            </a:pPr>
            <a:r>
              <a:rPr lang="zh-TW" altLang="en-US" sz="1800" b="1" dirty="0"/>
              <a:t>變更申請 </a:t>
            </a:r>
            <a:r>
              <a:rPr lang="mr-IN" altLang="zh-TW" sz="1800" dirty="0"/>
              <a:t>–</a:t>
            </a:r>
            <a:r>
              <a:rPr lang="zh-TW" altLang="en-US" sz="1800" dirty="0"/>
              <a:t> </a:t>
            </a:r>
            <a:r>
              <a:rPr lang="zh-TW" altLang="en-US" sz="1800" dirty="0" smtClean="0"/>
              <a:t>提出修正</a:t>
            </a:r>
            <a:r>
              <a:rPr lang="zh-TW" altLang="en-US" sz="1800" dirty="0"/>
              <a:t>專案文件、交付項目、或基準的建議。</a:t>
            </a:r>
            <a:endParaRPr lang="en-US" altLang="zh-TW" sz="1800" dirty="0"/>
          </a:p>
          <a:p>
            <a:pPr marL="527050" lvl="1" indent="-342900">
              <a:buClrTx/>
              <a:buFont typeface="+mj-lt"/>
              <a:buAutoNum type="arabicPeriod"/>
            </a:pPr>
            <a:r>
              <a:rPr lang="zh-TW" altLang="en-US" sz="1800" b="1" dirty="0" smtClean="0"/>
              <a:t>工作績效報告 </a:t>
            </a:r>
            <a:r>
              <a:rPr lang="mr-IN" altLang="zh-TW" sz="1800" dirty="0" smtClean="0"/>
              <a:t>–</a:t>
            </a:r>
            <a:r>
              <a:rPr lang="zh-TW" altLang="en-US" sz="1800" dirty="0" smtClean="0"/>
              <a:t> 以實體或電子方式呈現績效資訊。</a:t>
            </a:r>
            <a:endParaRPr lang="en-US" altLang="zh-TW" sz="1800" dirty="0" smtClean="0"/>
          </a:p>
          <a:p>
            <a:pPr marL="527050" lvl="1" indent="-342900">
              <a:buClrTx/>
              <a:buFont typeface="+mj-lt"/>
              <a:buAutoNum type="arabicPeriod"/>
            </a:pPr>
            <a:r>
              <a:rPr lang="zh-TW" altLang="en-US" sz="1800" b="1" dirty="0" smtClean="0"/>
              <a:t>專案</a:t>
            </a:r>
            <a:r>
              <a:rPr lang="zh-TW" altLang="en-US" sz="1800" b="1" dirty="0"/>
              <a:t>管理</a:t>
            </a:r>
            <a:r>
              <a:rPr lang="zh-TW" altLang="en-US" sz="1800" b="1" dirty="0" smtClean="0"/>
              <a:t>計畫更新 </a:t>
            </a:r>
            <a:r>
              <a:rPr lang="mr-IN" altLang="zh-TW" sz="1800" dirty="0" smtClean="0"/>
              <a:t>–</a:t>
            </a:r>
            <a:r>
              <a:rPr lang="zh-TW" altLang="en-US" sz="1800" dirty="0" smtClean="0"/>
              <a:t> 執行任何變更，都要反映到專案管理計畫書。</a:t>
            </a:r>
            <a:endParaRPr lang="en-US" altLang="zh-TW" sz="1800" dirty="0" smtClean="0"/>
          </a:p>
          <a:p>
            <a:pPr marL="527050" lvl="1" indent="-342900">
              <a:buClrTx/>
              <a:buFont typeface="+mj-lt"/>
              <a:buAutoNum type="arabicPeriod"/>
            </a:pPr>
            <a:r>
              <a:rPr lang="zh-TW" altLang="en-US" sz="1800" b="1" dirty="0" smtClean="0"/>
              <a:t>專案文件更新 </a:t>
            </a:r>
            <a:r>
              <a:rPr lang="mr-IN" altLang="zh-TW" sz="1800" dirty="0" smtClean="0"/>
              <a:t>–</a:t>
            </a:r>
            <a:r>
              <a:rPr lang="zh-TW" altLang="en-US" sz="1800" dirty="0"/>
              <a:t>執行任何變更，都要反映到</a:t>
            </a:r>
            <a:r>
              <a:rPr lang="zh-TW" altLang="en-US" sz="1800" dirty="0" smtClean="0"/>
              <a:t>專案文件。</a:t>
            </a:r>
            <a:endParaRPr lang="en-US" sz="18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52</a:t>
            </a:fld>
            <a:endParaRPr lang="en" dirty="0">
              <a:solidFill>
                <a:schemeClr val="bg1"/>
              </a:solidFill>
            </a:endParaRPr>
          </a:p>
        </p:txBody>
      </p:sp>
    </p:spTree>
    <p:extLst>
      <p:ext uri="{BB962C8B-B14F-4D97-AF65-F5344CB8AC3E}">
        <p14:creationId xmlns:p14="http://schemas.microsoft.com/office/powerpoint/2010/main" val="3670925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4.5 Perform Integrated Change Control</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53</a:t>
            </a:fld>
            <a:endParaRPr lang="en" dirty="0">
              <a:solidFill>
                <a:schemeClr val="bg1"/>
              </a:solidFill>
            </a:endParaRPr>
          </a:p>
        </p:txBody>
      </p:sp>
      <p:pic>
        <p:nvPicPr>
          <p:cNvPr id="4" name="Picture 3"/>
          <p:cNvPicPr>
            <a:picLocks noChangeAspect="1"/>
          </p:cNvPicPr>
          <p:nvPr/>
        </p:nvPicPr>
        <p:blipFill>
          <a:blip r:embed="rId2"/>
          <a:stretch>
            <a:fillRect/>
          </a:stretch>
        </p:blipFill>
        <p:spPr>
          <a:xfrm>
            <a:off x="1104900" y="2440094"/>
            <a:ext cx="7035800" cy="2032000"/>
          </a:xfrm>
          <a:prstGeom prst="rect">
            <a:avLst/>
          </a:prstGeom>
        </p:spPr>
      </p:pic>
      <p:sp>
        <p:nvSpPr>
          <p:cNvPr id="5" name="Rectangle 4"/>
          <p:cNvSpPr/>
          <p:nvPr/>
        </p:nvSpPr>
        <p:spPr>
          <a:xfrm>
            <a:off x="1104900" y="1255581"/>
            <a:ext cx="7199856" cy="954107"/>
          </a:xfrm>
          <a:prstGeom prst="rect">
            <a:avLst/>
          </a:prstGeom>
        </p:spPr>
        <p:txBody>
          <a:bodyPr wrap="square">
            <a:spAutoFit/>
          </a:bodyPr>
          <a:lstStyle/>
          <a:p>
            <a:pPr marL="184150" indent="-173038"/>
            <a:r>
              <a:rPr lang="en-US" b="1" dirty="0"/>
              <a:t>4.5 Perform Integrated change </a:t>
            </a:r>
            <a:r>
              <a:rPr lang="en-US" b="1" dirty="0" smtClean="0"/>
              <a:t>control </a:t>
            </a:r>
            <a:r>
              <a:rPr lang="en-US" dirty="0" smtClean="0"/>
              <a:t>—</a:t>
            </a:r>
            <a:r>
              <a:rPr lang="en-US" dirty="0"/>
              <a:t>The process of reviewing all change requests; approving changes and managing changes to deliverables, organizational process assets, project documents, and the project management plan; and communicating their disposition. </a:t>
            </a:r>
          </a:p>
        </p:txBody>
      </p:sp>
    </p:spTree>
    <p:extLst>
      <p:ext uri="{BB962C8B-B14F-4D97-AF65-F5344CB8AC3E}">
        <p14:creationId xmlns:p14="http://schemas.microsoft.com/office/powerpoint/2010/main" val="19855373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Integrated Change Control Data Flow</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54</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75" y="1025175"/>
            <a:ext cx="5406950" cy="3877025"/>
          </a:xfrm>
          <a:prstGeom prst="rect">
            <a:avLst/>
          </a:prstGeom>
        </p:spPr>
      </p:pic>
    </p:spTree>
    <p:extLst>
      <p:ext uri="{BB962C8B-B14F-4D97-AF65-F5344CB8AC3E}">
        <p14:creationId xmlns:p14="http://schemas.microsoft.com/office/powerpoint/2010/main" val="13831625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Perform Integrated Change Control </a:t>
            </a:r>
            <a:r>
              <a:rPr lang="en-US" altLang="zh-TW" b="1" dirty="0" smtClean="0"/>
              <a:t>-</a:t>
            </a:r>
            <a:r>
              <a:rPr lang="zh-TW" altLang="en-US" b="1" dirty="0" smtClean="0"/>
              <a:t> </a:t>
            </a:r>
            <a:r>
              <a:rPr lang="en-US" altLang="zh-TW" b="1" dirty="0" smtClean="0"/>
              <a:t>Inputs</a:t>
            </a:r>
            <a:r>
              <a:rPr lang="zh-TW" altLang="en-US" b="1" dirty="0" smtClean="0"/>
              <a:t> </a:t>
            </a:r>
            <a:r>
              <a:rPr lang="en-US" altLang="zh-TW" b="1" dirty="0" smtClean="0"/>
              <a:t>and</a:t>
            </a:r>
            <a:r>
              <a:rPr lang="zh-TW" altLang="en-US" b="1" dirty="0" smtClean="0"/>
              <a:t> </a:t>
            </a:r>
            <a:r>
              <a:rPr lang="en-US" altLang="zh-TW" b="1" dirty="0" smtClean="0"/>
              <a:t>Tools</a:t>
            </a:r>
            <a:endParaRPr lang="en-US" b="1" dirty="0"/>
          </a:p>
        </p:txBody>
      </p:sp>
      <p:sp>
        <p:nvSpPr>
          <p:cNvPr id="3" name="Text Placeholder 2"/>
          <p:cNvSpPr>
            <a:spLocks noGrp="1"/>
          </p:cNvSpPr>
          <p:nvPr>
            <p:ph type="body" idx="1"/>
          </p:nvPr>
        </p:nvSpPr>
        <p:spPr/>
        <p:txBody>
          <a:bodyPr/>
          <a:lstStyle/>
          <a:p>
            <a:r>
              <a:rPr lang="en-US" altLang="zh-TW" sz="1600" dirty="0" smtClean="0"/>
              <a:t>Inputs</a:t>
            </a:r>
          </a:p>
          <a:p>
            <a:pPr marL="527050" lvl="1" indent="-342900">
              <a:buClrTx/>
              <a:buFont typeface="+mj-lt"/>
              <a:buAutoNum type="arabicPeriod"/>
            </a:pPr>
            <a:r>
              <a:rPr lang="zh-TW" altLang="en-US" sz="1600" b="1" dirty="0"/>
              <a:t>專案管理計畫書 </a:t>
            </a:r>
            <a:r>
              <a:rPr lang="mr-IN" altLang="zh-TW" sz="1600" dirty="0" smtClean="0"/>
              <a:t>–</a:t>
            </a:r>
            <a:r>
              <a:rPr lang="zh-TW" altLang="en-US" sz="1600" dirty="0"/>
              <a:t>監控專案的基礎。</a:t>
            </a:r>
            <a:endParaRPr lang="en-US" altLang="zh-TW" sz="1600" dirty="0"/>
          </a:p>
          <a:p>
            <a:pPr marL="527050" lvl="1" indent="-342900">
              <a:buClrTx/>
              <a:buFont typeface="+mj-lt"/>
              <a:buAutoNum type="arabicPeriod"/>
            </a:pPr>
            <a:r>
              <a:rPr lang="zh-TW" altLang="en-US" sz="1600" b="1" dirty="0"/>
              <a:t>工作績效資訊 </a:t>
            </a:r>
            <a:r>
              <a:rPr lang="mr-IN" altLang="zh-TW" sz="1600" dirty="0"/>
              <a:t>–</a:t>
            </a:r>
            <a:r>
              <a:rPr lang="zh-TW" altLang="en-US" sz="1600" dirty="0"/>
              <a:t> 分析收集來的績效資料，並加以整合。</a:t>
            </a:r>
            <a:endParaRPr lang="en-US" altLang="zh-TW" sz="1600" dirty="0"/>
          </a:p>
          <a:p>
            <a:pPr marL="527050" lvl="1" indent="-342900">
              <a:buClrTx/>
              <a:buFont typeface="+mj-lt"/>
              <a:buAutoNum type="arabicPeriod"/>
            </a:pPr>
            <a:r>
              <a:rPr lang="zh-TW" altLang="en-US" sz="1600" b="1" dirty="0" smtClean="0"/>
              <a:t>核准</a:t>
            </a:r>
            <a:r>
              <a:rPr lang="zh-TW" altLang="en-US" sz="1600" b="1" dirty="0"/>
              <a:t>的變更請求 </a:t>
            </a:r>
            <a:r>
              <a:rPr lang="mr-IN" altLang="zh-TW" sz="1600" dirty="0" smtClean="0"/>
              <a:t>–</a:t>
            </a:r>
            <a:r>
              <a:rPr lang="zh-TW" altLang="en-US" sz="1600" dirty="0" smtClean="0"/>
              <a:t>矯正行動、預防行動、缺失修復。</a:t>
            </a:r>
            <a:endParaRPr lang="en-US" altLang="zh-TW" sz="1600" dirty="0"/>
          </a:p>
          <a:p>
            <a:pPr marL="527050" lvl="1" indent="-342900">
              <a:buClrTx/>
              <a:buFont typeface="+mj-lt"/>
              <a:buAutoNum type="arabicPeriod"/>
            </a:pPr>
            <a:r>
              <a:rPr lang="zh-TW" altLang="en-US" sz="1600" b="1" dirty="0"/>
              <a:t>企業環境因素</a:t>
            </a:r>
            <a:r>
              <a:rPr lang="zh-TW" altLang="en-US" sz="1600" dirty="0"/>
              <a:t> </a:t>
            </a:r>
            <a:r>
              <a:rPr lang="mr-IN" altLang="zh-TW" sz="1600" dirty="0"/>
              <a:t>–</a:t>
            </a:r>
            <a:r>
              <a:rPr lang="zh-TW" altLang="en-US" sz="1600" dirty="0"/>
              <a:t> 公司如何運作，包括組織文化及結構，市場狀況等。</a:t>
            </a:r>
            <a:endParaRPr lang="en-US" altLang="zh-TW" sz="1600" dirty="0"/>
          </a:p>
          <a:p>
            <a:pPr marL="527050" lvl="1" indent="-342900">
              <a:buClrTx/>
              <a:buFont typeface="+mj-lt"/>
              <a:buAutoNum type="arabicPeriod"/>
            </a:pPr>
            <a:r>
              <a:rPr lang="zh-TW" altLang="en-US" sz="1600" b="1" dirty="0" smtClean="0"/>
              <a:t>組織流程資產 </a:t>
            </a:r>
            <a:r>
              <a:rPr lang="mr-IN" altLang="zh-TW" sz="1600" dirty="0" smtClean="0"/>
              <a:t>–</a:t>
            </a:r>
            <a:r>
              <a:rPr lang="zh-TW" altLang="en-US" sz="1600" dirty="0" smtClean="0"/>
              <a:t> </a:t>
            </a:r>
            <a:r>
              <a:rPr lang="zh-TW" altLang="en-US" sz="1600" dirty="0"/>
              <a:t>公司在常態下如何執行專案的結果，包括公司政策及程序，歷史資料及經驗學習等。</a:t>
            </a:r>
            <a:endParaRPr lang="en-US" sz="1600" dirty="0"/>
          </a:p>
        </p:txBody>
      </p:sp>
      <p:sp>
        <p:nvSpPr>
          <p:cNvPr id="4" name="Text Placeholder 3"/>
          <p:cNvSpPr>
            <a:spLocks noGrp="1"/>
          </p:cNvSpPr>
          <p:nvPr>
            <p:ph type="body" idx="2"/>
          </p:nvPr>
        </p:nvSpPr>
        <p:spPr/>
        <p:txBody>
          <a:bodyPr/>
          <a:lstStyle/>
          <a:p>
            <a:r>
              <a:rPr lang="en-US" altLang="zh-TW" sz="1600" dirty="0" smtClean="0"/>
              <a:t>Tools</a:t>
            </a:r>
            <a:r>
              <a:rPr lang="zh-TW" altLang="en-US" sz="1600" dirty="0" smtClean="0"/>
              <a:t> </a:t>
            </a:r>
            <a:r>
              <a:rPr lang="en-US" altLang="zh-TW" sz="1600" dirty="0" smtClean="0"/>
              <a:t>&amp;</a:t>
            </a:r>
            <a:r>
              <a:rPr lang="zh-TW" altLang="en-US" sz="1600" dirty="0" smtClean="0"/>
              <a:t> </a:t>
            </a:r>
            <a:r>
              <a:rPr lang="en-US" altLang="zh-TW" sz="1600" dirty="0" smtClean="0"/>
              <a:t>Techniques</a:t>
            </a:r>
          </a:p>
          <a:p>
            <a:pPr marL="527050" lvl="1" indent="-342900">
              <a:buClrTx/>
              <a:buFont typeface="+mj-lt"/>
              <a:buAutoNum type="arabicPeriod"/>
            </a:pPr>
            <a:r>
              <a:rPr lang="zh-TW" altLang="en-US" sz="1600" b="1" dirty="0"/>
              <a:t>運用專家判斷 </a:t>
            </a:r>
            <a:r>
              <a:rPr lang="mr-IN" altLang="zh-TW" sz="1600" dirty="0"/>
              <a:t>–</a:t>
            </a:r>
            <a:r>
              <a:rPr lang="zh-TW" altLang="en-US" sz="1600" dirty="0"/>
              <a:t> 從專案外部引進專家，聽取他的建議或借重他的專業。</a:t>
            </a:r>
            <a:endParaRPr lang="en-US" altLang="zh-TW" sz="1600" dirty="0"/>
          </a:p>
          <a:p>
            <a:pPr marL="527050" lvl="1" indent="-342900">
              <a:buClrTx/>
              <a:buFont typeface="+mj-lt"/>
              <a:buAutoNum type="arabicPeriod"/>
            </a:pPr>
            <a:r>
              <a:rPr lang="zh-TW" altLang="en-US" sz="1600" b="1" dirty="0" smtClean="0"/>
              <a:t>會議 </a:t>
            </a:r>
            <a:r>
              <a:rPr lang="mr-IN" altLang="zh-TW" sz="1600" dirty="0"/>
              <a:t>–</a:t>
            </a:r>
            <a:r>
              <a:rPr lang="zh-TW" altLang="en-US" sz="1600" dirty="0"/>
              <a:t> 透過會議討論及解決專案相關問題</a:t>
            </a:r>
            <a:r>
              <a:rPr lang="zh-TW" altLang="en-US" sz="1600" dirty="0" smtClean="0"/>
              <a:t>。</a:t>
            </a:r>
            <a:endParaRPr lang="en-US" altLang="zh-TW" sz="1600" dirty="0" smtClean="0"/>
          </a:p>
          <a:p>
            <a:pPr marL="527050" lvl="1" indent="-342900">
              <a:buClrTx/>
              <a:buFont typeface="+mj-lt"/>
              <a:buAutoNum type="arabicPeriod"/>
            </a:pPr>
            <a:r>
              <a:rPr lang="zh-TW" altLang="en-US" sz="1600" b="1" dirty="0" smtClean="0"/>
              <a:t>變更控制工具 </a:t>
            </a:r>
            <a:r>
              <a:rPr lang="mr-IN" altLang="zh-TW" sz="1600" dirty="0"/>
              <a:t>–</a:t>
            </a:r>
            <a:r>
              <a:rPr lang="zh-TW" altLang="en-US" sz="1600" dirty="0"/>
              <a:t> </a:t>
            </a:r>
            <a:r>
              <a:rPr lang="zh-TW" altLang="en-US" sz="1600" dirty="0" smtClean="0"/>
              <a:t>用來管理及儲存變更。</a:t>
            </a:r>
            <a:endParaRPr lang="en-US" altLang="zh-TW" sz="1600" dirty="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55</a:t>
            </a:fld>
            <a:endParaRPr lang="en" dirty="0">
              <a:solidFill>
                <a:schemeClr val="bg1"/>
              </a:solidFill>
            </a:endParaRPr>
          </a:p>
        </p:txBody>
      </p:sp>
    </p:spTree>
    <p:extLst>
      <p:ext uri="{BB962C8B-B14F-4D97-AF65-F5344CB8AC3E}">
        <p14:creationId xmlns:p14="http://schemas.microsoft.com/office/powerpoint/2010/main" val="3129525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Who</a:t>
            </a:r>
            <a:r>
              <a:rPr lang="zh-TW" altLang="en-US" dirty="0" smtClean="0"/>
              <a:t> </a:t>
            </a:r>
            <a:r>
              <a:rPr lang="en-US" altLang="zh-TW" dirty="0" smtClean="0"/>
              <a:t>can</a:t>
            </a:r>
            <a:r>
              <a:rPr lang="zh-TW" altLang="en-US" dirty="0" smtClean="0"/>
              <a:t> </a:t>
            </a:r>
            <a:r>
              <a:rPr lang="en-US" altLang="zh-TW" dirty="0" smtClean="0"/>
              <a:t>approve</a:t>
            </a:r>
            <a:r>
              <a:rPr lang="zh-TW" altLang="en-US" dirty="0" smtClean="0"/>
              <a:t> </a:t>
            </a:r>
            <a:r>
              <a:rPr lang="en-US" altLang="zh-TW" dirty="0" smtClean="0"/>
              <a:t>changes?</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dirty="0" smtClean="0"/>
              <a:t> </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56</a:t>
            </a:fld>
            <a:endParaRPr lang="en"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654436836"/>
              </p:ext>
            </p:extLst>
          </p:nvPr>
        </p:nvGraphicFramePr>
        <p:xfrm>
          <a:off x="1323584" y="1377864"/>
          <a:ext cx="6906016" cy="3444240"/>
        </p:xfrm>
        <a:graphic>
          <a:graphicData uri="http://schemas.openxmlformats.org/drawingml/2006/table">
            <a:tbl>
              <a:tblPr firstRow="1" bandRow="1">
                <a:tableStyleId>{39D8D6CC-FFCD-4AFF-81F8-B98A0481E720}</a:tableStyleId>
              </a:tblPr>
              <a:tblGrid>
                <a:gridCol w="3453008"/>
                <a:gridCol w="3453008"/>
              </a:tblGrid>
              <a:tr h="982232">
                <a:tc>
                  <a:txBody>
                    <a:bodyPr/>
                    <a:lstStyle/>
                    <a:p>
                      <a:pPr marL="0" marR="0" lvl="0" indent="0" algn="l" defTabSz="914400" rtl="0" eaLnBrk="0" fontAlgn="base" latinLnBrk="0" hangingPunct="0">
                        <a:lnSpc>
                          <a:spcPct val="100000"/>
                        </a:lnSpc>
                        <a:spcBef>
                          <a:spcPct val="25000"/>
                        </a:spcBef>
                        <a:spcAft>
                          <a:spcPct val="0"/>
                        </a:spcAft>
                        <a:buClrTx/>
                        <a:buSzPct val="50000"/>
                        <a:buFontTx/>
                        <a:buNone/>
                        <a:tabLst>
                          <a:tab pos="914400" algn="l"/>
                        </a:tabLst>
                      </a:pPr>
                      <a:r>
                        <a:rPr kumimoji="0" lang="en-US" sz="1600" b="1" i="0" u="none" strike="noStrike" cap="none" normalizeH="0" baseline="0" dirty="0" smtClean="0">
                          <a:ln>
                            <a:noFill/>
                          </a:ln>
                          <a:solidFill>
                            <a:schemeClr val="tx1"/>
                          </a:solidFill>
                          <a:effectLst/>
                          <a:latin typeface="Arial" charset="0"/>
                        </a:rPr>
                        <a:t>Changes to Project Charter</a:t>
                      </a: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14400" algn="l"/>
                        </a:tabLst>
                      </a:pPr>
                      <a:r>
                        <a:rPr kumimoji="0" lang="en-US" sz="1600" b="1" i="0" u="none" strike="noStrike" cap="none" normalizeH="0" baseline="0" dirty="0" smtClean="0">
                          <a:ln>
                            <a:noFill/>
                          </a:ln>
                          <a:solidFill>
                            <a:schemeClr val="tx1"/>
                          </a:solidFill>
                          <a:effectLst/>
                          <a:latin typeface="Arial" charset="0"/>
                        </a:rPr>
                        <a:t>Project Sponsor</a:t>
                      </a:r>
                      <a:r>
                        <a:rPr kumimoji="0" lang="en-US" sz="1600" b="0" i="0" u="none" strike="noStrike" cap="none" normalizeH="0" baseline="0" dirty="0" smtClean="0">
                          <a:ln>
                            <a:noFill/>
                          </a:ln>
                          <a:solidFill>
                            <a:schemeClr val="tx1"/>
                          </a:solidFill>
                          <a:effectLst/>
                          <a:latin typeface="Arial" charset="0"/>
                        </a:rPr>
                        <a:t> who signed/approved the Project Charter.  The Project Manager can provide input.</a:t>
                      </a:r>
                    </a:p>
                  </a:txBody>
                  <a:tcPr anchor="ctr" horzOverflow="overflow"/>
                </a:tc>
              </a:tr>
              <a:tr h="370840">
                <a:tc>
                  <a:txBody>
                    <a:bodyPr/>
                    <a:lstStyle/>
                    <a:p>
                      <a:pPr marL="0" marR="0" lvl="0" indent="0" algn="l" defTabSz="914400" rtl="0" eaLnBrk="0" fontAlgn="base" latinLnBrk="0" hangingPunct="0">
                        <a:lnSpc>
                          <a:spcPct val="100000"/>
                        </a:lnSpc>
                        <a:spcBef>
                          <a:spcPct val="25000"/>
                        </a:spcBef>
                        <a:spcAft>
                          <a:spcPct val="0"/>
                        </a:spcAft>
                        <a:buClrTx/>
                        <a:buSzPct val="50000"/>
                        <a:buFontTx/>
                        <a:buNone/>
                        <a:tabLst>
                          <a:tab pos="914400" algn="l"/>
                        </a:tabLst>
                      </a:pPr>
                      <a:r>
                        <a:rPr kumimoji="0" lang="en-US" sz="1600" b="1" i="0" u="none" strike="noStrike" cap="none" normalizeH="0" baseline="0" dirty="0" smtClean="0">
                          <a:ln>
                            <a:noFill/>
                          </a:ln>
                          <a:solidFill>
                            <a:schemeClr val="tx1"/>
                          </a:solidFill>
                          <a:effectLst/>
                          <a:latin typeface="Arial" charset="0"/>
                        </a:rPr>
                        <a:t>Changes to Project Baselines or any Constraints</a:t>
                      </a:r>
                    </a:p>
                  </a:txBody>
                  <a:tcPr anchor="ctr" horzOverflow="overflow"/>
                </a:tc>
                <a:tc>
                  <a:txBody>
                    <a:bodyPr/>
                    <a:lstStyle/>
                    <a:p>
                      <a:pPr marL="0" marR="0" lvl="0" indent="0" algn="l" defTabSz="914400" rtl="0" eaLnBrk="0" fontAlgn="base" latinLnBrk="0" hangingPunct="0">
                        <a:lnSpc>
                          <a:spcPct val="100000"/>
                        </a:lnSpc>
                        <a:spcBef>
                          <a:spcPct val="25000"/>
                        </a:spcBef>
                        <a:spcAft>
                          <a:spcPct val="0"/>
                        </a:spcAft>
                        <a:buClrTx/>
                        <a:buSzPct val="50000"/>
                        <a:buFontTx/>
                        <a:buNone/>
                        <a:tabLst>
                          <a:tab pos="914400" algn="l"/>
                        </a:tabLst>
                      </a:pPr>
                      <a:r>
                        <a:rPr kumimoji="0" lang="en-US" sz="1600" b="1" i="0" u="none" strike="noStrike" cap="none" normalizeH="0" baseline="0" dirty="0" smtClean="0">
                          <a:ln>
                            <a:noFill/>
                          </a:ln>
                          <a:solidFill>
                            <a:schemeClr val="tx1"/>
                          </a:solidFill>
                          <a:effectLst/>
                          <a:latin typeface="Arial" charset="0"/>
                        </a:rPr>
                        <a:t>The Change Control Board </a:t>
                      </a:r>
                      <a:r>
                        <a:rPr kumimoji="0" lang="en-US" sz="1600" b="0" i="0" u="none" strike="noStrike" cap="none" normalizeH="0" baseline="0" dirty="0" smtClean="0">
                          <a:ln>
                            <a:noFill/>
                          </a:ln>
                          <a:solidFill>
                            <a:schemeClr val="tx1"/>
                          </a:solidFill>
                          <a:effectLst/>
                          <a:latin typeface="Arial" charset="0"/>
                        </a:rPr>
                        <a:t>or </a:t>
                      </a:r>
                      <a:r>
                        <a:rPr kumimoji="0" lang="en-US" sz="1600" b="1" i="0" u="none" strike="noStrike" cap="none" normalizeH="0" baseline="0" dirty="0" smtClean="0">
                          <a:ln>
                            <a:noFill/>
                          </a:ln>
                          <a:solidFill>
                            <a:schemeClr val="tx1"/>
                          </a:solidFill>
                          <a:effectLst/>
                          <a:latin typeface="Arial" charset="0"/>
                        </a:rPr>
                        <a:t>Sponsor</a:t>
                      </a:r>
                      <a:r>
                        <a:rPr kumimoji="0" lang="en-US" sz="1600" b="0" i="0" u="none" strike="noStrike" cap="none" normalizeH="0" baseline="0" dirty="0" smtClean="0">
                          <a:ln>
                            <a:noFill/>
                          </a:ln>
                          <a:solidFill>
                            <a:schemeClr val="tx1"/>
                          </a:solidFill>
                          <a:effectLst/>
                          <a:latin typeface="Arial" charset="0"/>
                        </a:rPr>
                        <a:t> needs to be involved.  The Project Manager can recommend options.</a:t>
                      </a:r>
                    </a:p>
                  </a:txBody>
                  <a:tcPr anchor="ctr" horzOverflow="overflow"/>
                </a:tc>
              </a:tr>
              <a:tr h="370840">
                <a:tc>
                  <a:txBody>
                    <a:bodyPr/>
                    <a:lstStyle/>
                    <a:p>
                      <a:pPr marL="0" marR="0" lvl="0" indent="0" algn="l" defTabSz="914400" rtl="0" eaLnBrk="0" fontAlgn="base" latinLnBrk="0" hangingPunct="0">
                        <a:lnSpc>
                          <a:spcPct val="100000"/>
                        </a:lnSpc>
                        <a:spcBef>
                          <a:spcPct val="25000"/>
                        </a:spcBef>
                        <a:spcAft>
                          <a:spcPct val="0"/>
                        </a:spcAft>
                        <a:buClrTx/>
                        <a:buSzPct val="50000"/>
                        <a:buFontTx/>
                        <a:buNone/>
                        <a:tabLst>
                          <a:tab pos="914400" algn="l"/>
                        </a:tabLst>
                      </a:pPr>
                      <a:r>
                        <a:rPr kumimoji="0" lang="en-US" sz="1600" b="1" i="0" u="none" strike="noStrike" cap="none" normalizeH="0" baseline="0" dirty="0" smtClean="0">
                          <a:ln>
                            <a:noFill/>
                          </a:ln>
                          <a:solidFill>
                            <a:schemeClr val="tx1"/>
                          </a:solidFill>
                          <a:effectLst/>
                          <a:latin typeface="Arial" charset="0"/>
                        </a:rPr>
                        <a:t>Changes within the Project Plan</a:t>
                      </a:r>
                    </a:p>
                  </a:txBody>
                  <a:tcPr anchor="ctr" horzOverflow="overflow"/>
                </a:tc>
                <a:tc>
                  <a:txBody>
                    <a:bodyPr/>
                    <a:lstStyle/>
                    <a:p>
                      <a:pPr marL="0" marR="0" lvl="0" indent="0" algn="l" defTabSz="914400" rtl="0" eaLnBrk="0" fontAlgn="base" latinLnBrk="0" hangingPunct="0">
                        <a:lnSpc>
                          <a:spcPct val="100000"/>
                        </a:lnSpc>
                        <a:spcBef>
                          <a:spcPct val="25000"/>
                        </a:spcBef>
                        <a:spcAft>
                          <a:spcPct val="0"/>
                        </a:spcAft>
                        <a:buClrTx/>
                        <a:buSzPct val="50000"/>
                        <a:buFontTx/>
                        <a:buNone/>
                        <a:tabLst>
                          <a:tab pos="914400" algn="l"/>
                        </a:tabLst>
                      </a:pPr>
                      <a:r>
                        <a:rPr kumimoji="0" lang="en-US" sz="1600" b="1" i="0" u="none" strike="noStrike" cap="none" normalizeH="0" baseline="0" dirty="0" smtClean="0">
                          <a:ln>
                            <a:noFill/>
                          </a:ln>
                          <a:solidFill>
                            <a:schemeClr val="tx1"/>
                          </a:solidFill>
                          <a:effectLst/>
                          <a:latin typeface="Arial" charset="0"/>
                        </a:rPr>
                        <a:t>Project Manager</a:t>
                      </a:r>
                      <a:r>
                        <a:rPr kumimoji="0" lang="en-US" sz="1600" b="0" i="0" u="none" strike="noStrike" cap="none" normalizeH="0" baseline="0" dirty="0" smtClean="0">
                          <a:ln>
                            <a:noFill/>
                          </a:ln>
                          <a:solidFill>
                            <a:schemeClr val="tx1"/>
                          </a:solidFill>
                          <a:effectLst/>
                          <a:latin typeface="Arial" charset="0"/>
                        </a:rPr>
                        <a:t> can make the change if the change is within the Project Manager’s authority and does not require changes to any project baselines.</a:t>
                      </a:r>
                    </a:p>
                  </a:txBody>
                  <a:tcPr anchor="ctr" horzOverflow="overflow"/>
                </a:tc>
              </a:tr>
            </a:tbl>
          </a:graphicData>
        </a:graphic>
      </p:graphicFrame>
    </p:spTree>
    <p:extLst>
      <p:ext uri="{BB962C8B-B14F-4D97-AF65-F5344CB8AC3E}">
        <p14:creationId xmlns:p14="http://schemas.microsoft.com/office/powerpoint/2010/main" val="14287014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4.6</a:t>
            </a:r>
            <a:r>
              <a:rPr lang="zh-TW" altLang="en-US" dirty="0" smtClean="0"/>
              <a:t> </a:t>
            </a:r>
            <a:r>
              <a:rPr lang="en-US" dirty="0" smtClean="0"/>
              <a:t>Closing Project or Phase</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57</a:t>
            </a:fld>
            <a:endParaRPr lang="en" dirty="0">
              <a:solidFill>
                <a:schemeClr val="bg1"/>
              </a:solidFill>
            </a:endParaRPr>
          </a:p>
        </p:txBody>
      </p:sp>
      <p:pic>
        <p:nvPicPr>
          <p:cNvPr id="4" name="Picture 3"/>
          <p:cNvPicPr>
            <a:picLocks noChangeAspect="1"/>
          </p:cNvPicPr>
          <p:nvPr/>
        </p:nvPicPr>
        <p:blipFill>
          <a:blip r:embed="rId2"/>
          <a:stretch>
            <a:fillRect/>
          </a:stretch>
        </p:blipFill>
        <p:spPr>
          <a:xfrm>
            <a:off x="1104900" y="1906241"/>
            <a:ext cx="6870700" cy="1651000"/>
          </a:xfrm>
          <a:prstGeom prst="rect">
            <a:avLst/>
          </a:prstGeom>
        </p:spPr>
      </p:pic>
      <p:sp>
        <p:nvSpPr>
          <p:cNvPr id="5" name="Rectangle 4"/>
          <p:cNvSpPr/>
          <p:nvPr/>
        </p:nvSpPr>
        <p:spPr>
          <a:xfrm>
            <a:off x="1104900" y="1204098"/>
            <a:ext cx="7112174" cy="523220"/>
          </a:xfrm>
          <a:prstGeom prst="rect">
            <a:avLst/>
          </a:prstGeom>
        </p:spPr>
        <p:txBody>
          <a:bodyPr wrap="square">
            <a:spAutoFit/>
          </a:bodyPr>
          <a:lstStyle/>
          <a:p>
            <a:pPr marL="184150" indent="-173038"/>
            <a:r>
              <a:rPr lang="en-US" b="1" dirty="0"/>
              <a:t>4.6 Close Project or </a:t>
            </a:r>
            <a:r>
              <a:rPr lang="en-US" b="1" dirty="0" smtClean="0"/>
              <a:t>Phase </a:t>
            </a:r>
            <a:r>
              <a:rPr lang="en-US" dirty="0" smtClean="0"/>
              <a:t>—</a:t>
            </a:r>
            <a:r>
              <a:rPr lang="en-US" dirty="0"/>
              <a:t>The process of </a:t>
            </a:r>
            <a:r>
              <a:rPr lang="en-US" dirty="0" smtClean="0"/>
              <a:t>finalizing </a:t>
            </a:r>
            <a:r>
              <a:rPr lang="en-US" dirty="0"/>
              <a:t>all activities across all of the Project Management Process Groups to formally complete the phase or project. </a:t>
            </a:r>
          </a:p>
        </p:txBody>
      </p:sp>
    </p:spTree>
    <p:extLst>
      <p:ext uri="{BB962C8B-B14F-4D97-AF65-F5344CB8AC3E}">
        <p14:creationId xmlns:p14="http://schemas.microsoft.com/office/powerpoint/2010/main" val="497640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 Project Data Flow</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58</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331" y="1085846"/>
            <a:ext cx="5943600" cy="3810000"/>
          </a:xfrm>
          <a:prstGeom prst="rect">
            <a:avLst/>
          </a:prstGeom>
        </p:spPr>
      </p:pic>
    </p:spTree>
    <p:extLst>
      <p:ext uri="{BB962C8B-B14F-4D97-AF65-F5344CB8AC3E}">
        <p14:creationId xmlns:p14="http://schemas.microsoft.com/office/powerpoint/2010/main" val="17762901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Closing Project or </a:t>
            </a:r>
            <a:r>
              <a:rPr lang="en-US" dirty="0" smtClean="0"/>
              <a:t>Phase</a:t>
            </a:r>
            <a:r>
              <a:rPr lang="zh-TW" altLang="en-US" dirty="0" smtClean="0"/>
              <a:t> </a:t>
            </a:r>
            <a:r>
              <a:rPr lang="en-US" altLang="zh-TW" dirty="0" smtClean="0"/>
              <a:t>-</a:t>
            </a:r>
            <a:r>
              <a:rPr lang="zh-TW" altLang="en-US" dirty="0" smtClean="0"/>
              <a:t> </a:t>
            </a:r>
            <a:r>
              <a:rPr lang="en-US" altLang="zh-TW" dirty="0" smtClean="0"/>
              <a:t>Inputs</a:t>
            </a:r>
            <a:r>
              <a:rPr lang="zh-TW" altLang="en-US" dirty="0" smtClean="0"/>
              <a:t> </a:t>
            </a:r>
            <a:r>
              <a:rPr lang="en-US" altLang="zh-TW" dirty="0" smtClean="0"/>
              <a:t>and</a:t>
            </a:r>
            <a:r>
              <a:rPr lang="zh-TW" altLang="en-US" dirty="0" smtClean="0"/>
              <a:t> </a:t>
            </a:r>
            <a:r>
              <a:rPr lang="en-US" altLang="zh-TW" dirty="0" smtClean="0"/>
              <a:t>Tools</a:t>
            </a:r>
            <a:endParaRPr lang="en-US" dirty="0"/>
          </a:p>
        </p:txBody>
      </p:sp>
      <p:sp>
        <p:nvSpPr>
          <p:cNvPr id="3" name="Text Placeholder 2"/>
          <p:cNvSpPr>
            <a:spLocks noGrp="1"/>
          </p:cNvSpPr>
          <p:nvPr>
            <p:ph type="body" idx="1"/>
          </p:nvPr>
        </p:nvSpPr>
        <p:spPr>
          <a:xfrm>
            <a:off x="1101375" y="1023451"/>
            <a:ext cx="3681900" cy="3936855"/>
          </a:xfrm>
        </p:spPr>
        <p:txBody>
          <a:bodyPr/>
          <a:lstStyle/>
          <a:p>
            <a:r>
              <a:rPr lang="en-US" altLang="zh-TW" sz="2000" dirty="0" smtClean="0"/>
              <a:t>Inputs</a:t>
            </a:r>
          </a:p>
          <a:p>
            <a:pPr marL="527050" lvl="1" indent="-342900">
              <a:buClrTx/>
              <a:buFont typeface="+mj-lt"/>
              <a:buAutoNum type="arabicPeriod"/>
            </a:pPr>
            <a:r>
              <a:rPr lang="zh-TW" altLang="en-US" sz="1800" b="1" dirty="0"/>
              <a:t>專案管理計畫書 </a:t>
            </a:r>
            <a:r>
              <a:rPr lang="mr-IN" altLang="zh-TW" sz="1800" dirty="0"/>
              <a:t>–</a:t>
            </a:r>
            <a:r>
              <a:rPr lang="zh-TW" altLang="en-US" sz="1800" dirty="0"/>
              <a:t> </a:t>
            </a:r>
            <a:r>
              <a:rPr lang="zh-TW" altLang="en-US" sz="1800" dirty="0" smtClean="0"/>
              <a:t>監控專案的基礎。</a:t>
            </a:r>
            <a:endParaRPr lang="en-US" altLang="zh-TW" sz="1800" dirty="0" smtClean="0"/>
          </a:p>
          <a:p>
            <a:pPr marL="527050" lvl="1" indent="-342900">
              <a:buClrTx/>
              <a:buFont typeface="+mj-lt"/>
              <a:buAutoNum type="arabicPeriod"/>
            </a:pPr>
            <a:r>
              <a:rPr lang="zh-TW" altLang="en-US" sz="1800" b="1" dirty="0" smtClean="0"/>
              <a:t>已接受的交付標的 </a:t>
            </a:r>
            <a:r>
              <a:rPr lang="mr-IN" altLang="zh-TW" sz="1800" dirty="0" smtClean="0"/>
              <a:t>–</a:t>
            </a:r>
            <a:r>
              <a:rPr lang="zh-TW" altLang="en-US" sz="1800" dirty="0" smtClean="0"/>
              <a:t>專案產出的任何事物。</a:t>
            </a:r>
            <a:endParaRPr lang="en-US" altLang="zh-TW" sz="1800" dirty="0" smtClean="0"/>
          </a:p>
          <a:p>
            <a:pPr marL="527050" lvl="1" indent="-342900">
              <a:buClrTx/>
              <a:buFont typeface="+mj-lt"/>
              <a:buAutoNum type="arabicPeriod"/>
            </a:pPr>
            <a:r>
              <a:rPr lang="zh-TW" altLang="en-US" sz="1800" b="1" dirty="0" smtClean="0"/>
              <a:t>組織流程資產 </a:t>
            </a:r>
            <a:r>
              <a:rPr lang="mr-IN" altLang="zh-TW" sz="1800" dirty="0" smtClean="0"/>
              <a:t>–</a:t>
            </a:r>
            <a:r>
              <a:rPr lang="zh-TW" altLang="en-US" sz="1800" dirty="0" smtClean="0"/>
              <a:t> </a:t>
            </a:r>
            <a:r>
              <a:rPr lang="zh-TW" altLang="en-US" sz="1800" dirty="0"/>
              <a:t>公司在常態下如何執行專案的結果，包括公司政策及程序，歷史資料及經驗學習等。</a:t>
            </a:r>
            <a:endParaRPr lang="en-US" sz="1800" dirty="0"/>
          </a:p>
        </p:txBody>
      </p:sp>
      <p:sp>
        <p:nvSpPr>
          <p:cNvPr id="4" name="Text Placeholder 3"/>
          <p:cNvSpPr>
            <a:spLocks noGrp="1"/>
          </p:cNvSpPr>
          <p:nvPr>
            <p:ph type="body" idx="2"/>
          </p:nvPr>
        </p:nvSpPr>
        <p:spPr>
          <a:xfrm>
            <a:off x="5004949" y="1023452"/>
            <a:ext cx="3681900" cy="3537900"/>
          </a:xfrm>
        </p:spPr>
        <p:txBody>
          <a:bodyPr/>
          <a:lstStyle/>
          <a:p>
            <a:r>
              <a:rPr lang="en-US" altLang="zh-TW" sz="2000" dirty="0" smtClean="0"/>
              <a:t>Tools</a:t>
            </a:r>
            <a:r>
              <a:rPr lang="zh-TW" altLang="en-US" sz="2000" dirty="0" smtClean="0"/>
              <a:t> </a:t>
            </a:r>
            <a:r>
              <a:rPr lang="en-US" altLang="zh-TW" sz="2000" dirty="0" smtClean="0"/>
              <a:t>&amp;</a:t>
            </a:r>
            <a:r>
              <a:rPr lang="zh-TW" altLang="en-US" sz="2000" dirty="0" smtClean="0"/>
              <a:t> </a:t>
            </a:r>
            <a:r>
              <a:rPr lang="en-US" altLang="zh-TW" sz="2000" dirty="0" smtClean="0"/>
              <a:t>Techniques</a:t>
            </a:r>
          </a:p>
          <a:p>
            <a:pPr marL="527050" lvl="1" indent="-342900">
              <a:buClrTx/>
              <a:buFont typeface="+mj-lt"/>
              <a:buAutoNum type="arabicPeriod"/>
            </a:pPr>
            <a:r>
              <a:rPr lang="zh-TW" altLang="en-US" sz="1800" b="1" dirty="0" smtClean="0"/>
              <a:t>運用專家判斷 </a:t>
            </a:r>
            <a:r>
              <a:rPr lang="mr-IN" altLang="zh-TW" sz="1800" dirty="0" smtClean="0"/>
              <a:t>–</a:t>
            </a:r>
            <a:r>
              <a:rPr lang="zh-TW" altLang="en-US" sz="1800" dirty="0" smtClean="0"/>
              <a:t> 從專案外部引進專家，聽取他的建議或借重他的專業。</a:t>
            </a:r>
            <a:endParaRPr lang="en-US" altLang="zh-TW" sz="1800" dirty="0"/>
          </a:p>
          <a:p>
            <a:pPr marL="527050" lvl="1" indent="-342900">
              <a:buClrTx/>
              <a:buFont typeface="+mj-lt"/>
              <a:buAutoNum type="arabicPeriod"/>
            </a:pPr>
            <a:r>
              <a:rPr lang="zh-TW" altLang="en-US" sz="1800" b="1" dirty="0" smtClean="0"/>
              <a:t>分析技術</a:t>
            </a:r>
            <a:r>
              <a:rPr lang="zh-TW" altLang="en-US" sz="1800" dirty="0" smtClean="0"/>
              <a:t> </a:t>
            </a:r>
            <a:r>
              <a:rPr lang="mr-IN" altLang="zh-TW" sz="1800" dirty="0" smtClean="0"/>
              <a:t>–</a:t>
            </a:r>
            <a:r>
              <a:rPr lang="zh-TW" altLang="en-US" sz="1800" dirty="0" smtClean="0"/>
              <a:t>專案結束的技術如迴歸分析或趨勢分析。</a:t>
            </a:r>
            <a:endParaRPr lang="en-US" altLang="zh-TW" sz="1800" dirty="0" smtClean="0"/>
          </a:p>
          <a:p>
            <a:pPr marL="527050" lvl="1" indent="-342900">
              <a:buClrTx/>
              <a:buFont typeface="+mj-lt"/>
              <a:buAutoNum type="arabicPeriod"/>
            </a:pPr>
            <a:r>
              <a:rPr lang="zh-TW" altLang="en-US" sz="1800" b="1" dirty="0" smtClean="0"/>
              <a:t>會議 </a:t>
            </a:r>
            <a:r>
              <a:rPr lang="mr-IN" altLang="zh-TW" sz="1800" dirty="0"/>
              <a:t>–</a:t>
            </a:r>
            <a:r>
              <a:rPr lang="zh-TW" altLang="en-US" sz="1800" dirty="0"/>
              <a:t> 透過會議討論及解決專案相關問題。</a:t>
            </a:r>
            <a:endParaRPr lang="en-US" altLang="zh-TW" sz="1800" dirty="0"/>
          </a:p>
          <a:p>
            <a:pPr marL="527050" lvl="1" indent="-342900">
              <a:buClrTx/>
              <a:buFont typeface="+mj-lt"/>
              <a:buAutoNum type="arabicPeriod"/>
            </a:pPr>
            <a:endParaRPr lang="en-US" altLang="zh-TW" sz="18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59</a:t>
            </a:fld>
            <a:endParaRPr lang="en" dirty="0">
              <a:solidFill>
                <a:schemeClr val="bg1"/>
              </a:solidFill>
            </a:endParaRPr>
          </a:p>
        </p:txBody>
      </p:sp>
    </p:spTree>
    <p:extLst>
      <p:ext uri="{BB962C8B-B14F-4D97-AF65-F5344CB8AC3E}">
        <p14:creationId xmlns:p14="http://schemas.microsoft.com/office/powerpoint/2010/main" val="12615841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Values of Portfolios, Programs and Projects</a:t>
            </a:r>
            <a:endParaRPr lang="en-US" dirty="0"/>
          </a:p>
        </p:txBody>
      </p:sp>
      <p:sp>
        <p:nvSpPr>
          <p:cNvPr id="3" name="Text Placeholder 2"/>
          <p:cNvSpPr>
            <a:spLocks noGrp="1"/>
          </p:cNvSpPr>
          <p:nvPr>
            <p:ph type="body" idx="1"/>
          </p:nvPr>
        </p:nvSpPr>
        <p:spPr/>
        <p:txBody>
          <a:bodyPr/>
          <a:lstStyle/>
          <a:p>
            <a:pPr>
              <a:buNone/>
            </a:pPr>
            <a:r>
              <a:rPr lang="en-US" b="1" dirty="0" smtClean="0"/>
              <a:t>Portfolio</a:t>
            </a:r>
          </a:p>
          <a:p>
            <a:pPr>
              <a:buNone/>
            </a:pPr>
            <a:r>
              <a:rPr lang="en-US" sz="1400" dirty="0" smtClean="0"/>
              <a:t>Portfolio managers divide up the projects, programs, and operations your company is doing so that they align with business goals. That way, they can be sure that projects get the most out of managing their timelines, budgets, and resource commitments so that the company’s goals are met. </a:t>
            </a:r>
            <a:endParaRPr lang="en-US" sz="1400" dirty="0"/>
          </a:p>
        </p:txBody>
      </p:sp>
      <p:sp>
        <p:nvSpPr>
          <p:cNvPr id="4" name="Text Placeholder 3"/>
          <p:cNvSpPr>
            <a:spLocks noGrp="1"/>
          </p:cNvSpPr>
          <p:nvPr>
            <p:ph type="body" idx="2"/>
          </p:nvPr>
        </p:nvSpPr>
        <p:spPr/>
        <p:txBody>
          <a:bodyPr/>
          <a:lstStyle/>
          <a:p>
            <a:pPr>
              <a:buNone/>
            </a:pPr>
            <a:r>
              <a:rPr lang="en-US" b="1" dirty="0" smtClean="0"/>
              <a:t>Program</a:t>
            </a:r>
          </a:p>
          <a:p>
            <a:pPr>
              <a:buNone/>
            </a:pPr>
            <a:r>
              <a:rPr lang="en-US" sz="1400" dirty="0"/>
              <a:t>Program managers focus on the places where projects depend on each other and coordinate activities to make sure that the work gets done in the most direct way possible. </a:t>
            </a:r>
          </a:p>
          <a:p>
            <a:pPr>
              <a:buNone/>
            </a:pPr>
            <a:endParaRPr lang="en-US" sz="1400" b="1" dirty="0"/>
          </a:p>
        </p:txBody>
      </p:sp>
      <p:sp>
        <p:nvSpPr>
          <p:cNvPr id="5" name="Text Placeholder 4"/>
          <p:cNvSpPr>
            <a:spLocks noGrp="1"/>
          </p:cNvSpPr>
          <p:nvPr>
            <p:ph type="body" idx="3"/>
          </p:nvPr>
        </p:nvSpPr>
        <p:spPr/>
        <p:txBody>
          <a:bodyPr/>
          <a:lstStyle/>
          <a:p>
            <a:pPr>
              <a:buNone/>
            </a:pPr>
            <a:r>
              <a:rPr lang="en-US" b="1" dirty="0" smtClean="0"/>
              <a:t>Project</a:t>
            </a:r>
          </a:p>
          <a:p>
            <a:pPr>
              <a:buNone/>
            </a:pPr>
            <a:r>
              <a:rPr lang="en-US" sz="1400" dirty="0"/>
              <a:t>Project managers keep the team focused on the business value the project is providing. By constantly helping each team member to understand how his or her work impacts the project’s value, project managers make sure that everyone on the team makes the best decisions to keep the project on track. </a:t>
            </a:r>
          </a:p>
          <a:p>
            <a:pPr>
              <a:buNone/>
            </a:pPr>
            <a:endParaRPr lang="en-US" sz="1400" dirty="0"/>
          </a:p>
        </p:txBody>
      </p:sp>
      <p:sp>
        <p:nvSpPr>
          <p:cNvPr id="6" name="Slide Number Placeholder 5"/>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6</a:t>
            </a:fld>
            <a:endParaRPr lang="en" dirty="0">
              <a:solidFill>
                <a:schemeClr val="bg1"/>
              </a:solidFill>
            </a:endParaRPr>
          </a:p>
        </p:txBody>
      </p:sp>
    </p:spTree>
    <p:extLst>
      <p:ext uri="{BB962C8B-B14F-4D97-AF65-F5344CB8AC3E}">
        <p14:creationId xmlns:p14="http://schemas.microsoft.com/office/powerpoint/2010/main" val="182886956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Closing Project or Phase</a:t>
            </a:r>
            <a:r>
              <a:rPr lang="zh-TW" altLang="en-US" dirty="0"/>
              <a: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311550"/>
            <a:ext cx="7128225" cy="3537900"/>
          </a:xfrm>
        </p:spPr>
        <p:txBody>
          <a:bodyPr/>
          <a:lstStyle/>
          <a:p>
            <a:r>
              <a:rPr lang="en-US" altLang="zh-TW" sz="2000" dirty="0" smtClean="0"/>
              <a:t>Outputs</a:t>
            </a:r>
          </a:p>
          <a:p>
            <a:pPr marL="527050" lvl="1" indent="-342900">
              <a:buClrTx/>
              <a:buFont typeface="+mj-lt"/>
              <a:buAutoNum type="arabicPeriod"/>
            </a:pPr>
            <a:r>
              <a:rPr lang="zh-TW" altLang="en-US" sz="1800" b="1" dirty="0" smtClean="0"/>
              <a:t>最終產品、服務或結果移轉 </a:t>
            </a:r>
            <a:r>
              <a:rPr lang="mr-IN" altLang="zh-TW" sz="1800" dirty="0" smtClean="0"/>
              <a:t>–</a:t>
            </a:r>
            <a:r>
              <a:rPr lang="zh-TW" altLang="en-US" sz="1800" dirty="0" smtClean="0"/>
              <a:t> 移轉專案核准產出的最終</a:t>
            </a:r>
            <a:r>
              <a:rPr lang="zh-TW" altLang="en-US" sz="1800" dirty="0"/>
              <a:t>產品、服務或結果</a:t>
            </a:r>
            <a:r>
              <a:rPr lang="zh-TW" altLang="en-US" sz="1800" dirty="0" smtClean="0"/>
              <a:t>。</a:t>
            </a:r>
            <a:endParaRPr lang="en-US" altLang="zh-TW" sz="1800" dirty="0"/>
          </a:p>
          <a:p>
            <a:pPr marL="527050" lvl="1" indent="-342900">
              <a:buClrTx/>
              <a:buFont typeface="+mj-lt"/>
              <a:buAutoNum type="arabicPeriod"/>
            </a:pPr>
            <a:r>
              <a:rPr lang="zh-TW" altLang="en-US" sz="1800" b="1" dirty="0" smtClean="0"/>
              <a:t>組織流程資產更新 </a:t>
            </a:r>
            <a:r>
              <a:rPr lang="mr-IN" altLang="zh-TW" sz="1800" dirty="0" smtClean="0"/>
              <a:t>–</a:t>
            </a:r>
            <a:r>
              <a:rPr lang="zh-TW" altLang="en-US" sz="1800" dirty="0" smtClean="0"/>
              <a:t>包括專案檔案、專案結束文件、經驗學習或歷史資訊的更新。</a:t>
            </a:r>
            <a:endParaRPr lang="en-US" sz="18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60</a:t>
            </a:fld>
            <a:endParaRPr lang="en" dirty="0">
              <a:solidFill>
                <a:schemeClr val="bg1"/>
              </a:solidFill>
            </a:endParaRPr>
          </a:p>
        </p:txBody>
      </p:sp>
    </p:spTree>
    <p:extLst>
      <p:ext uri="{BB962C8B-B14F-4D97-AF65-F5344CB8AC3E}">
        <p14:creationId xmlns:p14="http://schemas.microsoft.com/office/powerpoint/2010/main" val="9092296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ctrTitle"/>
          </p:nvPr>
        </p:nvSpPr>
        <p:spPr>
          <a:xfrm>
            <a:off x="479512" y="92598"/>
            <a:ext cx="8375120" cy="3831220"/>
          </a:xfrm>
          <a:prstGeom prst="rect">
            <a:avLst/>
          </a:prstGeom>
        </p:spPr>
        <p:txBody>
          <a:bodyPr lIns="91425" tIns="91425" rIns="91425" bIns="91425" anchor="t" anchorCtr="0">
            <a:noAutofit/>
          </a:bodyPr>
          <a:lstStyle/>
          <a:p>
            <a:r>
              <a:rPr lang="en" sz="1800" dirty="0" smtClean="0">
                <a:solidFill>
                  <a:schemeClr val="bg1">
                    <a:lumMod val="75000"/>
                  </a:schemeClr>
                </a:solidFill>
              </a:rPr>
              <a:t>1.</a:t>
            </a:r>
            <a:r>
              <a:rPr lang="en-US" sz="1800" dirty="0" smtClean="0">
                <a:solidFill>
                  <a:schemeClr val="bg1">
                    <a:lumMod val="75000"/>
                  </a:schemeClr>
                </a:solidFill>
              </a:rPr>
              <a:t> Introduction</a:t>
            </a:r>
            <a:r>
              <a:rPr lang="en-US" sz="1800" i="1" dirty="0" smtClean="0">
                <a:solidFill>
                  <a:schemeClr val="bg1">
                    <a:lumMod val="75000"/>
                  </a:schemeClr>
                </a:solidFill>
              </a:rPr>
              <a:t/>
            </a:r>
            <a:br>
              <a:rPr lang="en-US" sz="1800" i="1" dirty="0" smtClean="0">
                <a:solidFill>
                  <a:schemeClr val="bg1">
                    <a:lumMod val="75000"/>
                  </a:schemeClr>
                </a:solidFill>
              </a:rPr>
            </a:br>
            <a:r>
              <a:rPr lang="en-US" sz="1800" dirty="0" smtClean="0">
                <a:solidFill>
                  <a:schemeClr val="bg1">
                    <a:lumMod val="75000"/>
                  </a:schemeClr>
                </a:solidFill>
              </a:rPr>
              <a:t>2 </a:t>
            </a:r>
            <a:r>
              <a:rPr lang="en-US" sz="1800" dirty="0">
                <a:solidFill>
                  <a:schemeClr val="bg1">
                    <a:lumMod val="75000"/>
                  </a:schemeClr>
                </a:solidFill>
              </a:rPr>
              <a:t> Organizations, constraints, and </a:t>
            </a:r>
            <a:r>
              <a:rPr lang="en-US" sz="1800" dirty="0" smtClean="0">
                <a:solidFill>
                  <a:schemeClr val="bg1">
                    <a:lumMod val="75000"/>
                  </a:schemeClr>
                </a:solidFill>
              </a:rPr>
              <a:t>projects</a:t>
            </a:r>
            <a:r>
              <a:rPr lang="en-US" sz="1800" i="1" dirty="0" smtClean="0">
                <a:solidFill>
                  <a:schemeClr val="bg1">
                    <a:lumMod val="75000"/>
                  </a:schemeClr>
                </a:solidFill>
              </a:rPr>
              <a:t> </a:t>
            </a:r>
            <a:r>
              <a:rPr lang="en-US" sz="2400" b="1" dirty="0">
                <a:solidFill>
                  <a:schemeClr val="bg1">
                    <a:lumMod val="75000"/>
                  </a:schemeClr>
                </a:solidFill>
              </a:rPr>
              <a:t/>
            </a:r>
            <a:br>
              <a:rPr lang="en-US" sz="2400" b="1" dirty="0">
                <a:solidFill>
                  <a:schemeClr val="bg1">
                    <a:lumMod val="75000"/>
                  </a:schemeClr>
                </a:solidFill>
              </a:rPr>
            </a:br>
            <a:r>
              <a:rPr lang="en-US" sz="1800" b="1" dirty="0">
                <a:solidFill>
                  <a:schemeClr val="bg1">
                    <a:lumMod val="75000"/>
                  </a:schemeClr>
                </a:solidFill>
              </a:rPr>
              <a:t>3  </a:t>
            </a:r>
            <a:r>
              <a:rPr lang="en-US" sz="1800" dirty="0">
                <a:solidFill>
                  <a:schemeClr val="bg1">
                    <a:lumMod val="75000"/>
                  </a:schemeClr>
                </a:solidFill>
              </a:rPr>
              <a:t>The process framework: </a:t>
            </a:r>
            <a:r>
              <a:rPr lang="en-US" sz="1800" i="1" dirty="0">
                <a:solidFill>
                  <a:schemeClr val="bg1">
                    <a:lumMod val="75000"/>
                  </a:schemeClr>
                </a:solidFill>
              </a:rPr>
              <a:t>It all fits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4  Project integration management: </a:t>
            </a:r>
            <a:r>
              <a:rPr lang="en-US" sz="1800" i="1" dirty="0">
                <a:solidFill>
                  <a:schemeClr val="bg1">
                    <a:lumMod val="75000"/>
                  </a:schemeClr>
                </a:solidFill>
              </a:rPr>
              <a:t>Getting the job done </a:t>
            </a:r>
            <a:r>
              <a:rPr lang="en-US" sz="2400" dirty="0">
                <a:solidFill>
                  <a:schemeClr val="bg1"/>
                </a:solidFill>
              </a:rPr>
              <a:t/>
            </a:r>
            <a:br>
              <a:rPr lang="en-US" sz="2400" dirty="0">
                <a:solidFill>
                  <a:schemeClr val="bg1"/>
                </a:solidFill>
              </a:rPr>
            </a:br>
            <a:r>
              <a:rPr lang="en-US" sz="2400" dirty="0">
                <a:solidFill>
                  <a:schemeClr val="bg1"/>
                </a:solidFill>
              </a:rPr>
              <a:t>5  Scope management: </a:t>
            </a:r>
            <a:r>
              <a:rPr lang="en-US" sz="2400" i="1" dirty="0">
                <a:solidFill>
                  <a:schemeClr val="bg1"/>
                </a:solidFill>
              </a:rPr>
              <a:t>Doing the right stuff </a:t>
            </a:r>
            <a:r>
              <a:rPr lang="en-US" sz="2400" dirty="0">
                <a:solidFill>
                  <a:schemeClr val="bg1"/>
                </a:solidFill>
              </a:rPr>
              <a:t/>
            </a:r>
            <a:br>
              <a:rPr lang="en-US" sz="2400" dirty="0">
                <a:solidFill>
                  <a:schemeClr val="bg1"/>
                </a:solidFill>
              </a:rPr>
            </a:br>
            <a:r>
              <a:rPr lang="en-US" sz="1800" dirty="0">
                <a:solidFill>
                  <a:schemeClr val="bg1">
                    <a:lumMod val="75000"/>
                  </a:schemeClr>
                </a:solidFill>
              </a:rPr>
              <a:t>6  Time management: </a:t>
            </a:r>
            <a:r>
              <a:rPr lang="en-US" sz="1800" i="1" dirty="0">
                <a:solidFill>
                  <a:schemeClr val="bg1">
                    <a:lumMod val="75000"/>
                  </a:schemeClr>
                </a:solidFill>
              </a:rPr>
              <a:t>Getting it done on time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7  Cost management: </a:t>
            </a:r>
            <a:r>
              <a:rPr lang="en-US" sz="1800" i="1" dirty="0">
                <a:solidFill>
                  <a:schemeClr val="bg1">
                    <a:lumMod val="75000"/>
                  </a:schemeClr>
                </a:solidFill>
              </a:rPr>
              <a:t>Watching the bottom line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8  Quality management: </a:t>
            </a:r>
            <a:r>
              <a:rPr lang="en-US" sz="1800" i="1" dirty="0">
                <a:solidFill>
                  <a:schemeClr val="bg1">
                    <a:lumMod val="75000"/>
                  </a:schemeClr>
                </a:solidFill>
              </a:rPr>
              <a:t>Getting it right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9  Human resource management: </a:t>
            </a:r>
            <a:r>
              <a:rPr lang="en-US" sz="1800" i="1" dirty="0">
                <a:solidFill>
                  <a:schemeClr val="bg1">
                    <a:lumMod val="75000"/>
                  </a:schemeClr>
                </a:solidFill>
              </a:rPr>
              <a:t>Getting the team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10  Communications management: </a:t>
            </a:r>
            <a:r>
              <a:rPr lang="en-US" sz="1800" i="1" dirty="0">
                <a:solidFill>
                  <a:schemeClr val="bg1">
                    <a:lumMod val="75000"/>
                  </a:schemeClr>
                </a:solidFill>
              </a:rPr>
              <a:t>Getting the word out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11  Project risk management: </a:t>
            </a:r>
            <a:r>
              <a:rPr lang="en-US" sz="1800" i="1" dirty="0">
                <a:solidFill>
                  <a:schemeClr val="bg1">
                    <a:lumMod val="75000"/>
                  </a:schemeClr>
                </a:solidFill>
              </a:rPr>
              <a:t>Planning for the unknown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12  Procurement management: </a:t>
            </a:r>
            <a:r>
              <a:rPr lang="en-US" sz="1800" i="1" dirty="0">
                <a:solidFill>
                  <a:schemeClr val="bg1">
                    <a:lumMod val="75000"/>
                  </a:schemeClr>
                </a:solidFill>
              </a:rPr>
              <a:t>Getting some help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13  Stakeholder management: </a:t>
            </a:r>
            <a:r>
              <a:rPr lang="en-US" sz="1800" i="1" dirty="0">
                <a:solidFill>
                  <a:schemeClr val="bg1">
                    <a:lumMod val="75000"/>
                  </a:schemeClr>
                </a:solidFill>
              </a:rPr>
              <a:t>Keeping everyone engaged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14  Professional responsibility: </a:t>
            </a:r>
            <a:r>
              <a:rPr lang="en-US" sz="1800" i="1" dirty="0">
                <a:solidFill>
                  <a:schemeClr val="bg1">
                    <a:lumMod val="75000"/>
                  </a:schemeClr>
                </a:solidFill>
              </a:rPr>
              <a:t>Making good choices </a:t>
            </a:r>
            <a:endParaRPr lang="en-US" sz="1800" dirty="0">
              <a:solidFill>
                <a:schemeClr val="bg1">
                  <a:lumMod val="75000"/>
                </a:schemeClr>
              </a:solidFill>
              <a:effectLst/>
            </a:endParaRPr>
          </a:p>
        </p:txBody>
      </p:sp>
      <p:sp>
        <p:nvSpPr>
          <p:cNvPr id="129" name="Shape 129"/>
          <p:cNvSpPr txBox="1">
            <a:spLocks noGrp="1"/>
          </p:cNvSpPr>
          <p:nvPr>
            <p:ph type="sldNum" idx="4294967295"/>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61</a:t>
            </a:fld>
            <a:endParaRPr lang="en" dirty="0"/>
          </a:p>
        </p:txBody>
      </p:sp>
    </p:spTree>
    <p:extLst>
      <p:ext uri="{BB962C8B-B14F-4D97-AF65-F5344CB8AC3E}">
        <p14:creationId xmlns:p14="http://schemas.microsoft.com/office/powerpoint/2010/main" val="15027504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62</a:t>
            </a:fld>
            <a:endParaRPr lang="en"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728" y="144780"/>
            <a:ext cx="8458200" cy="4998720"/>
          </a:xfrm>
          <a:prstGeom prst="rect">
            <a:avLst/>
          </a:prstGeom>
        </p:spPr>
      </p:pic>
    </p:spTree>
    <p:extLst>
      <p:ext uri="{BB962C8B-B14F-4D97-AF65-F5344CB8AC3E}">
        <p14:creationId xmlns:p14="http://schemas.microsoft.com/office/powerpoint/2010/main" val="11620876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Chapter 5 – Project Scope Management</a:t>
            </a:r>
            <a:endParaRPr lang="en-US" dirty="0"/>
          </a:p>
        </p:txBody>
      </p:sp>
      <p:sp>
        <p:nvSpPr>
          <p:cNvPr id="3" name="Text Placeholder 2"/>
          <p:cNvSpPr>
            <a:spLocks noGrp="1"/>
          </p:cNvSpPr>
          <p:nvPr>
            <p:ph type="body" idx="1"/>
          </p:nvPr>
        </p:nvSpPr>
        <p:spPr/>
        <p:txBody>
          <a:bodyPr/>
          <a:lstStyle/>
          <a:p>
            <a:pPr eaLnBrk="1" hangingPunct="1">
              <a:defRPr/>
            </a:pPr>
            <a:r>
              <a:rPr lang="en-US" altLang="en-US" sz="2000" b="1" dirty="0"/>
              <a:t>Project Scope Management</a:t>
            </a:r>
          </a:p>
          <a:p>
            <a:pPr marL="355600" lvl="1" indent="-177800" eaLnBrk="1" hangingPunct="1">
              <a:defRPr/>
            </a:pPr>
            <a:r>
              <a:rPr lang="en-US" altLang="en-US" sz="1800" dirty="0"/>
              <a:t>Processes required to ensure that the project includes all, and only, work required</a:t>
            </a:r>
          </a:p>
          <a:p>
            <a:pPr marL="355600" lvl="1" indent="-177800" eaLnBrk="1" hangingPunct="1">
              <a:defRPr/>
            </a:pPr>
            <a:r>
              <a:rPr lang="en-US" altLang="en-US" sz="1800" dirty="0"/>
              <a:t>Defining what “is/is not” included in the project</a:t>
            </a:r>
          </a:p>
          <a:p>
            <a:pPr marL="355600" lvl="1" indent="-177800" eaLnBrk="1" hangingPunct="1">
              <a:defRPr/>
            </a:pPr>
            <a:r>
              <a:rPr lang="en-US" altLang="en-US" sz="1800" b="1" dirty="0"/>
              <a:t>Project scope</a:t>
            </a:r>
            <a:r>
              <a:rPr lang="en-US" altLang="en-US" sz="1800" dirty="0"/>
              <a:t> – work that must be done – measured against project plan</a:t>
            </a:r>
          </a:p>
          <a:p>
            <a:pPr marL="355600" lvl="1" indent="-177800" eaLnBrk="1" hangingPunct="1">
              <a:defRPr/>
            </a:pPr>
            <a:r>
              <a:rPr lang="en-US" altLang="en-US" sz="1800" b="1" dirty="0"/>
              <a:t>Product scope</a:t>
            </a:r>
            <a:r>
              <a:rPr lang="en-US" altLang="en-US" sz="1800" dirty="0"/>
              <a:t> – features and functions included in the product or service – measured against requirements</a:t>
            </a:r>
          </a:p>
          <a:p>
            <a:pPr marL="355600" indent="-177800"/>
            <a:endParaRPr lang="en-US" sz="18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63</a:t>
            </a:fld>
            <a:endParaRPr lang="en" dirty="0">
              <a:solidFill>
                <a:schemeClr val="bg1"/>
              </a:solidFill>
            </a:endParaRPr>
          </a:p>
        </p:txBody>
      </p:sp>
    </p:spTree>
    <p:extLst>
      <p:ext uri="{BB962C8B-B14F-4D97-AF65-F5344CB8AC3E}">
        <p14:creationId xmlns:p14="http://schemas.microsoft.com/office/powerpoint/2010/main" val="2044075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Project</a:t>
            </a:r>
            <a:r>
              <a:rPr lang="zh-TW" altLang="en-US" dirty="0" smtClean="0"/>
              <a:t> </a:t>
            </a:r>
            <a:r>
              <a:rPr lang="en-US" altLang="zh-TW" dirty="0" smtClean="0"/>
              <a:t>Scope</a:t>
            </a:r>
            <a:r>
              <a:rPr lang="zh-TW" altLang="en-US" dirty="0" smtClean="0"/>
              <a:t> </a:t>
            </a:r>
            <a:r>
              <a:rPr lang="en-US" altLang="zh-TW" dirty="0" smtClean="0"/>
              <a:t>Management</a:t>
            </a:r>
            <a:endParaRPr lang="en-US" dirty="0"/>
          </a:p>
        </p:txBody>
      </p:sp>
      <p:sp>
        <p:nvSpPr>
          <p:cNvPr id="3" name="Text Placeholder 2"/>
          <p:cNvSpPr>
            <a:spLocks noGrp="1"/>
          </p:cNvSpPr>
          <p:nvPr>
            <p:ph type="body" idx="1"/>
          </p:nvPr>
        </p:nvSpPr>
        <p:spPr/>
        <p:txBody>
          <a:bodyPr/>
          <a:lstStyle/>
          <a:p>
            <a:pPr marL="177800" indent="-177800"/>
            <a:r>
              <a:rPr lang="en-US" altLang="x-none" sz="2000" dirty="0"/>
              <a:t>Primarily concerned with defining and controlling what</a:t>
            </a:r>
            <a:r>
              <a:rPr lang="en-US" altLang="x-none" sz="2000" b="1" dirty="0"/>
              <a:t> </a:t>
            </a:r>
            <a:r>
              <a:rPr lang="en-US" altLang="x-none" sz="2000" b="1" dirty="0">
                <a:solidFill>
                  <a:srgbClr val="005CB8"/>
                </a:solidFill>
              </a:rPr>
              <a:t>IS</a:t>
            </a:r>
            <a:r>
              <a:rPr lang="en-US" altLang="x-none" sz="2000" b="1" dirty="0"/>
              <a:t> </a:t>
            </a:r>
            <a:r>
              <a:rPr lang="en-US" altLang="x-none" sz="2000" dirty="0"/>
              <a:t>and</a:t>
            </a:r>
            <a:r>
              <a:rPr lang="en-US" altLang="x-none" sz="2000" b="1" dirty="0"/>
              <a:t> </a:t>
            </a:r>
            <a:r>
              <a:rPr lang="en-US" altLang="x-none" sz="2000" b="1" dirty="0">
                <a:solidFill>
                  <a:srgbClr val="005CB8"/>
                </a:solidFill>
              </a:rPr>
              <a:t>IS NOT</a:t>
            </a:r>
            <a:r>
              <a:rPr lang="en-US" altLang="x-none" sz="2000" b="1" dirty="0"/>
              <a:t> </a:t>
            </a:r>
            <a:r>
              <a:rPr lang="en-US" altLang="x-none" sz="2000" dirty="0"/>
              <a:t>included in the project.</a:t>
            </a:r>
            <a:endParaRPr lang="en-US" altLang="zh-TW" sz="2000" dirty="0" smtClean="0"/>
          </a:p>
          <a:p>
            <a:pPr marL="177800" indent="-177800"/>
            <a:r>
              <a:rPr lang="zh-TW" altLang="en-US" sz="2000" dirty="0" smtClean="0"/>
              <a:t>產品範疇 </a:t>
            </a:r>
            <a:r>
              <a:rPr lang="en-US" altLang="zh-TW" sz="2000" dirty="0" smtClean="0"/>
              <a:t>(product</a:t>
            </a:r>
            <a:r>
              <a:rPr lang="zh-TW" altLang="en-US" sz="2000" dirty="0" smtClean="0"/>
              <a:t> </a:t>
            </a:r>
            <a:r>
              <a:rPr lang="en-US" altLang="zh-TW" sz="2000" dirty="0" smtClean="0"/>
              <a:t>scope)</a:t>
            </a:r>
            <a:r>
              <a:rPr lang="zh-TW" altLang="en-US" sz="2000" dirty="0" smtClean="0"/>
              <a:t> </a:t>
            </a:r>
            <a:r>
              <a:rPr lang="mr-IN" altLang="zh-TW" sz="2000" dirty="0" smtClean="0"/>
              <a:t>–</a:t>
            </a:r>
            <a:r>
              <a:rPr lang="zh-TW" altLang="en-US" sz="2000" dirty="0" smtClean="0"/>
              <a:t> 產品或服務的特色與功能。根據產品需求來衡量產品範疇是否完成。</a:t>
            </a:r>
            <a:endParaRPr lang="en-US" altLang="zh-TW" sz="2000" dirty="0" smtClean="0"/>
          </a:p>
          <a:p>
            <a:pPr marL="177800" indent="-177800"/>
            <a:r>
              <a:rPr lang="zh-TW" altLang="en-US" sz="2000" dirty="0" smtClean="0"/>
              <a:t>專案範疇 </a:t>
            </a:r>
            <a:r>
              <a:rPr lang="en-US" altLang="zh-TW" sz="2000" dirty="0" smtClean="0"/>
              <a:t>(project</a:t>
            </a:r>
            <a:r>
              <a:rPr lang="zh-TW" altLang="en-US" sz="2000" dirty="0" smtClean="0"/>
              <a:t> </a:t>
            </a:r>
            <a:r>
              <a:rPr lang="en-US" altLang="zh-TW" sz="2000" dirty="0" smtClean="0"/>
              <a:t>scope)</a:t>
            </a:r>
            <a:r>
              <a:rPr lang="zh-TW" altLang="en-US" sz="2000" dirty="0" smtClean="0"/>
              <a:t> </a:t>
            </a:r>
            <a:r>
              <a:rPr lang="mr-IN" altLang="zh-TW" sz="2000" dirty="0" smtClean="0"/>
              <a:t>–</a:t>
            </a:r>
            <a:r>
              <a:rPr lang="zh-TW" altLang="en-US" sz="2000" dirty="0" smtClean="0"/>
              <a:t> 建造產品所需要完成的工作。根據專案管理計畫來衡量專案範疇</a:t>
            </a:r>
            <a:r>
              <a:rPr lang="zh-TW" altLang="en-US" sz="2000" dirty="0"/>
              <a:t>是否完成。</a:t>
            </a:r>
            <a:endParaRPr lang="en-US" altLang="zh-TW" sz="2000" dirty="0" smtClean="0"/>
          </a:p>
          <a:p>
            <a:pPr marL="177800" indent="-177800"/>
            <a:r>
              <a:rPr lang="zh-TW" altLang="en-US" sz="2000" dirty="0" smtClean="0"/>
              <a:t>範疇蔓延 </a:t>
            </a:r>
            <a:r>
              <a:rPr lang="en-US" altLang="zh-TW" sz="2000" dirty="0" smtClean="0"/>
              <a:t>(scope</a:t>
            </a:r>
            <a:r>
              <a:rPr lang="zh-TW" altLang="en-US" sz="2000" dirty="0" smtClean="0"/>
              <a:t> </a:t>
            </a:r>
            <a:r>
              <a:rPr lang="en-US" altLang="zh-TW" sz="2000" dirty="0" smtClean="0"/>
              <a:t>creep)</a:t>
            </a:r>
            <a:r>
              <a:rPr lang="zh-TW" altLang="en-US" sz="2000" dirty="0" smtClean="0"/>
              <a:t> </a:t>
            </a:r>
            <a:r>
              <a:rPr lang="mr-IN" altLang="zh-TW" sz="2000" dirty="0" smtClean="0"/>
              <a:t>–</a:t>
            </a:r>
            <a:r>
              <a:rPr lang="zh-TW" altLang="en-US" sz="2000" dirty="0" smtClean="0"/>
              <a:t> 造成團隊額外工作的失控變更。</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64</a:t>
            </a:fld>
            <a:endParaRPr lang="en" dirty="0">
              <a:solidFill>
                <a:schemeClr val="bg1"/>
              </a:solidFill>
            </a:endParaRPr>
          </a:p>
        </p:txBody>
      </p:sp>
    </p:spTree>
    <p:extLst>
      <p:ext uri="{BB962C8B-B14F-4D97-AF65-F5344CB8AC3E}">
        <p14:creationId xmlns:p14="http://schemas.microsoft.com/office/powerpoint/2010/main" val="5638764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 Plan Scope Management</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65</a:t>
            </a:fld>
            <a:endParaRPr lang="en" dirty="0">
              <a:solidFill>
                <a:schemeClr val="bg1"/>
              </a:solidFill>
            </a:endParaRPr>
          </a:p>
        </p:txBody>
      </p:sp>
      <p:sp>
        <p:nvSpPr>
          <p:cNvPr id="4" name="Rectangle 3"/>
          <p:cNvSpPr/>
          <p:nvPr/>
        </p:nvSpPr>
        <p:spPr>
          <a:xfrm>
            <a:off x="1104900" y="1318083"/>
            <a:ext cx="6724500" cy="738664"/>
          </a:xfrm>
          <a:prstGeom prst="rect">
            <a:avLst/>
          </a:prstGeom>
        </p:spPr>
        <p:txBody>
          <a:bodyPr wrap="square">
            <a:spAutoFit/>
          </a:bodyPr>
          <a:lstStyle/>
          <a:p>
            <a:r>
              <a:rPr lang="en-US" b="1" dirty="0"/>
              <a:t>5.1 Plan Scope </a:t>
            </a:r>
            <a:r>
              <a:rPr lang="en-US" b="1" dirty="0" smtClean="0"/>
              <a:t>Management </a:t>
            </a:r>
            <a:r>
              <a:rPr lang="en-US" dirty="0" smtClean="0"/>
              <a:t>—</a:t>
            </a:r>
            <a:r>
              <a:rPr lang="en-US" dirty="0"/>
              <a:t>The process of creating a scope management plan that documents how the project scope will be defined, validated, and controlled.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2349655"/>
            <a:ext cx="6832600" cy="1574800"/>
          </a:xfrm>
          <a:prstGeom prst="rect">
            <a:avLst/>
          </a:prstGeom>
        </p:spPr>
      </p:pic>
    </p:spTree>
    <p:extLst>
      <p:ext uri="{BB962C8B-B14F-4D97-AF65-F5344CB8AC3E}">
        <p14:creationId xmlns:p14="http://schemas.microsoft.com/office/powerpoint/2010/main" val="19432754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Scope </a:t>
            </a:r>
            <a:r>
              <a:rPr lang="en-US" dirty="0" smtClean="0"/>
              <a:t>Management Data Flow</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66</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734" y="1025175"/>
            <a:ext cx="4972832" cy="3904524"/>
          </a:xfrm>
          <a:prstGeom prst="rect">
            <a:avLst/>
          </a:prstGeom>
        </p:spPr>
      </p:pic>
    </p:spTree>
    <p:extLst>
      <p:ext uri="{BB962C8B-B14F-4D97-AF65-F5344CB8AC3E}">
        <p14:creationId xmlns:p14="http://schemas.microsoft.com/office/powerpoint/2010/main" val="18132952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Scope Management </a:t>
            </a:r>
            <a:r>
              <a:rPr lang="en-US" altLang="zh-TW" dirty="0" smtClean="0"/>
              <a:t>-</a:t>
            </a:r>
            <a:r>
              <a:rPr lang="zh-TW" altLang="en-US" dirty="0" smtClean="0"/>
              <a:t> </a:t>
            </a:r>
            <a:r>
              <a:rPr lang="en-US" altLang="zh-TW" dirty="0" smtClean="0"/>
              <a:t>Inputs</a:t>
            </a:r>
            <a:r>
              <a:rPr lang="zh-TW" altLang="en-US" dirty="0" smtClean="0"/>
              <a:t> </a:t>
            </a:r>
            <a:r>
              <a:rPr lang="en-US" altLang="zh-TW" dirty="0" smtClean="0"/>
              <a:t>and</a:t>
            </a:r>
            <a:r>
              <a:rPr lang="zh-TW" altLang="en-US" dirty="0" smtClean="0"/>
              <a:t> </a:t>
            </a:r>
            <a:r>
              <a:rPr lang="en-US" altLang="zh-TW" dirty="0" smtClean="0"/>
              <a:t>Tools</a:t>
            </a:r>
            <a:endParaRPr lang="en-US" dirty="0"/>
          </a:p>
        </p:txBody>
      </p:sp>
      <p:sp>
        <p:nvSpPr>
          <p:cNvPr id="3" name="Text Placeholder 2"/>
          <p:cNvSpPr>
            <a:spLocks noGrp="1"/>
          </p:cNvSpPr>
          <p:nvPr>
            <p:ph type="body" idx="1"/>
          </p:nvPr>
        </p:nvSpPr>
        <p:spPr>
          <a:xfrm>
            <a:off x="1101375" y="1023451"/>
            <a:ext cx="3681900" cy="3936855"/>
          </a:xfrm>
        </p:spPr>
        <p:txBody>
          <a:bodyPr/>
          <a:lstStyle/>
          <a:p>
            <a:r>
              <a:rPr lang="en-US" altLang="zh-TW" sz="2000" dirty="0" smtClean="0"/>
              <a:t>Inputs</a:t>
            </a:r>
          </a:p>
          <a:p>
            <a:pPr marL="527050" lvl="1" indent="-342900">
              <a:buClrTx/>
              <a:buFont typeface="+mj-lt"/>
              <a:buAutoNum type="arabicPeriod"/>
            </a:pPr>
            <a:r>
              <a:rPr lang="zh-TW" altLang="en-US" sz="1800" b="1" dirty="0"/>
              <a:t>專案管理計畫書 </a:t>
            </a:r>
            <a:r>
              <a:rPr lang="mr-IN" altLang="zh-TW" sz="1800" dirty="0"/>
              <a:t>–</a:t>
            </a:r>
            <a:r>
              <a:rPr lang="zh-TW" altLang="en-US" sz="1800" dirty="0"/>
              <a:t> </a:t>
            </a:r>
            <a:r>
              <a:rPr lang="zh-TW" altLang="en-US" sz="1800" dirty="0" smtClean="0"/>
              <a:t>監控專案的基礎，提供規劃</a:t>
            </a:r>
            <a:r>
              <a:rPr lang="zh-TW" altLang="en-US" sz="1800" dirty="0"/>
              <a:t>及管理專案範疇的方法</a:t>
            </a:r>
            <a:r>
              <a:rPr lang="zh-TW" altLang="en-US" sz="1800" dirty="0" smtClean="0"/>
              <a:t>。</a:t>
            </a:r>
            <a:endParaRPr lang="en-US" altLang="zh-TW" sz="1800" dirty="0" smtClean="0"/>
          </a:p>
          <a:p>
            <a:pPr marL="527050" lvl="1" indent="-342900">
              <a:buClrTx/>
              <a:buFont typeface="+mj-lt"/>
              <a:buAutoNum type="arabicPeriod"/>
            </a:pPr>
            <a:r>
              <a:rPr lang="zh-TW" altLang="en-US" sz="1800" b="1" dirty="0" smtClean="0"/>
              <a:t>專案核准書 </a:t>
            </a:r>
            <a:r>
              <a:rPr lang="mr-IN" altLang="zh-TW" sz="1800" dirty="0" smtClean="0"/>
              <a:t>–</a:t>
            </a:r>
            <a:r>
              <a:rPr lang="zh-TW" altLang="en-US" sz="1800" dirty="0" smtClean="0"/>
              <a:t> 高層次</a:t>
            </a:r>
            <a:r>
              <a:rPr lang="zh-TW" altLang="en-US" sz="1800" dirty="0"/>
              <a:t>的專案</a:t>
            </a:r>
            <a:r>
              <a:rPr lang="zh-TW" altLang="en-US" sz="1800" dirty="0" smtClean="0"/>
              <a:t>說明及專案</a:t>
            </a:r>
            <a:r>
              <a:rPr lang="zh-TW" altLang="en-US" sz="1800" dirty="0"/>
              <a:t>工作說明書</a:t>
            </a:r>
            <a:r>
              <a:rPr lang="en-US" altLang="zh-TW" sz="1800" dirty="0"/>
              <a:t>(SOW)</a:t>
            </a:r>
            <a:r>
              <a:rPr lang="zh-TW" altLang="en-US" sz="1800" dirty="0"/>
              <a:t>的產品特徵</a:t>
            </a:r>
            <a:r>
              <a:rPr lang="zh-TW" altLang="en-US" sz="1800" dirty="0" smtClean="0"/>
              <a:t>。</a:t>
            </a:r>
            <a:endParaRPr lang="en-US" altLang="zh-TW" sz="1800" dirty="0" smtClean="0"/>
          </a:p>
          <a:p>
            <a:pPr marL="527050" lvl="1" indent="-342900">
              <a:buClrTx/>
              <a:buFont typeface="+mj-lt"/>
              <a:buAutoNum type="arabicPeriod"/>
            </a:pPr>
            <a:r>
              <a:rPr lang="zh-TW" altLang="en-US" sz="1800" b="1" dirty="0"/>
              <a:t>企業環境因素</a:t>
            </a:r>
            <a:r>
              <a:rPr lang="zh-TW" altLang="en-US" sz="1800" dirty="0"/>
              <a:t> </a:t>
            </a:r>
            <a:r>
              <a:rPr lang="mr-IN" altLang="zh-TW" sz="1800" dirty="0"/>
              <a:t>–</a:t>
            </a:r>
            <a:r>
              <a:rPr lang="zh-TW" altLang="en-US" sz="1800" dirty="0"/>
              <a:t> 公司如何</a:t>
            </a:r>
            <a:r>
              <a:rPr lang="zh-TW" altLang="en-US" sz="1800" dirty="0" smtClean="0"/>
              <a:t>運作，包括組織文化及結構，市場狀況等。</a:t>
            </a:r>
            <a:endParaRPr lang="en-US" altLang="zh-TW" sz="1800" dirty="0"/>
          </a:p>
          <a:p>
            <a:pPr marL="527050" lvl="1" indent="-342900">
              <a:buClrTx/>
              <a:buFont typeface="+mj-lt"/>
              <a:buAutoNum type="arabicPeriod"/>
            </a:pPr>
            <a:r>
              <a:rPr lang="zh-TW" altLang="en-US" sz="1800" b="1" dirty="0" smtClean="0"/>
              <a:t>組織流程資產 </a:t>
            </a:r>
            <a:r>
              <a:rPr lang="mr-IN" altLang="zh-TW" sz="1800" dirty="0" smtClean="0"/>
              <a:t>–</a:t>
            </a:r>
            <a:r>
              <a:rPr lang="zh-TW" altLang="en-US" sz="1800" dirty="0" smtClean="0"/>
              <a:t> </a:t>
            </a:r>
            <a:r>
              <a:rPr lang="zh-TW" altLang="en-US" sz="1800" dirty="0"/>
              <a:t>公司在常態下如何執行專案的</a:t>
            </a:r>
            <a:r>
              <a:rPr lang="zh-TW" altLang="en-US" sz="1800" dirty="0" smtClean="0"/>
              <a:t>結果，包括公司政策及程序，歷史資料及經驗學習等。</a:t>
            </a:r>
            <a:endParaRPr lang="en-US" sz="1800" dirty="0"/>
          </a:p>
        </p:txBody>
      </p:sp>
      <p:sp>
        <p:nvSpPr>
          <p:cNvPr id="4" name="Text Placeholder 3"/>
          <p:cNvSpPr>
            <a:spLocks noGrp="1"/>
          </p:cNvSpPr>
          <p:nvPr>
            <p:ph type="body" idx="2"/>
          </p:nvPr>
        </p:nvSpPr>
        <p:spPr>
          <a:xfrm>
            <a:off x="5004949" y="1023452"/>
            <a:ext cx="3681900" cy="3537900"/>
          </a:xfrm>
        </p:spPr>
        <p:txBody>
          <a:bodyPr/>
          <a:lstStyle/>
          <a:p>
            <a:r>
              <a:rPr lang="en-US" altLang="zh-TW" sz="2000" dirty="0" smtClean="0"/>
              <a:t>Tools</a:t>
            </a:r>
            <a:r>
              <a:rPr lang="zh-TW" altLang="en-US" sz="2000" dirty="0" smtClean="0"/>
              <a:t> </a:t>
            </a:r>
            <a:r>
              <a:rPr lang="en-US" altLang="zh-TW" sz="2000" dirty="0" smtClean="0"/>
              <a:t>&amp;</a:t>
            </a:r>
            <a:r>
              <a:rPr lang="zh-TW" altLang="en-US" sz="2000" dirty="0" smtClean="0"/>
              <a:t> </a:t>
            </a:r>
            <a:r>
              <a:rPr lang="en-US" altLang="zh-TW" sz="2000" dirty="0" smtClean="0"/>
              <a:t>Techniques</a:t>
            </a:r>
          </a:p>
          <a:p>
            <a:pPr marL="527050" lvl="1" indent="-342900">
              <a:buClrTx/>
              <a:buFont typeface="+mj-lt"/>
              <a:buAutoNum type="arabicPeriod"/>
            </a:pPr>
            <a:r>
              <a:rPr lang="zh-TW" altLang="en-US" sz="1800" b="1" dirty="0" smtClean="0"/>
              <a:t>專家判斷 </a:t>
            </a:r>
            <a:r>
              <a:rPr lang="mr-IN" altLang="zh-TW" sz="1800" dirty="0" smtClean="0"/>
              <a:t>–</a:t>
            </a:r>
            <a:r>
              <a:rPr lang="zh-TW" altLang="en-US" sz="1800" dirty="0" smtClean="0"/>
              <a:t> 從專案外部引進專家，聽取他的建議或借重他的專業。</a:t>
            </a:r>
            <a:endParaRPr lang="en-US" altLang="zh-TW" sz="1800" dirty="0"/>
          </a:p>
          <a:p>
            <a:pPr marL="527050" lvl="1" indent="-342900">
              <a:buClrTx/>
              <a:buFont typeface="+mj-lt"/>
              <a:buAutoNum type="arabicPeriod"/>
            </a:pPr>
            <a:r>
              <a:rPr lang="zh-TW" altLang="en-US" sz="1800" b="1" dirty="0" smtClean="0"/>
              <a:t>會議 </a:t>
            </a:r>
            <a:r>
              <a:rPr lang="mr-IN" altLang="zh-TW" sz="1800" dirty="0"/>
              <a:t>–</a:t>
            </a:r>
            <a:r>
              <a:rPr lang="zh-TW" altLang="en-US" sz="1800" dirty="0"/>
              <a:t> 透過會議討論及解決專案相關問題。</a:t>
            </a:r>
            <a:endParaRPr lang="en-US" altLang="zh-TW" sz="1800" dirty="0"/>
          </a:p>
          <a:p>
            <a:pPr marL="357188" lvl="1" indent="-173038"/>
            <a:endParaRPr lang="en-US" altLang="zh-TW" sz="18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67</a:t>
            </a:fld>
            <a:endParaRPr lang="en" dirty="0">
              <a:solidFill>
                <a:schemeClr val="bg1"/>
              </a:solidFill>
            </a:endParaRPr>
          </a:p>
        </p:txBody>
      </p:sp>
    </p:spTree>
    <p:extLst>
      <p:ext uri="{BB962C8B-B14F-4D97-AF65-F5344CB8AC3E}">
        <p14:creationId xmlns:p14="http://schemas.microsoft.com/office/powerpoint/2010/main" val="19651020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Scope Management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311550"/>
            <a:ext cx="7128225" cy="3537900"/>
          </a:xfrm>
        </p:spPr>
        <p:txBody>
          <a:bodyPr/>
          <a:lstStyle/>
          <a:p>
            <a:r>
              <a:rPr lang="en-US" altLang="zh-TW" sz="1600" dirty="0" smtClean="0"/>
              <a:t>Outputs</a:t>
            </a:r>
          </a:p>
          <a:p>
            <a:pPr marL="527050" lvl="1" indent="-342900">
              <a:buClrTx/>
              <a:buFont typeface="+mj-lt"/>
              <a:buAutoNum type="arabicPeriod"/>
            </a:pPr>
            <a:r>
              <a:rPr lang="zh-TW" altLang="en-US" sz="1600" b="1" dirty="0" smtClean="0"/>
              <a:t>需求管理計畫書 </a:t>
            </a:r>
            <a:r>
              <a:rPr lang="mr-IN" altLang="zh-TW" sz="1600" dirty="0" smtClean="0"/>
              <a:t>–</a:t>
            </a:r>
            <a:r>
              <a:rPr lang="zh-TW" altLang="en-US" sz="1600" dirty="0" smtClean="0"/>
              <a:t> 說明</a:t>
            </a:r>
            <a:r>
              <a:rPr lang="zh-TW" altLang="en-US" sz="1600" dirty="0"/>
              <a:t>將如何分析、記錄及管理</a:t>
            </a:r>
            <a:r>
              <a:rPr lang="zh-TW" altLang="en-US" sz="1600" dirty="0" smtClean="0"/>
              <a:t>需求，包含：</a:t>
            </a:r>
            <a:endParaRPr lang="en-US" altLang="zh-TW" sz="1600" dirty="0" smtClean="0"/>
          </a:p>
          <a:p>
            <a:pPr marL="641350" lvl="5" indent="-285750">
              <a:buFont typeface="Wingdings" charset="2"/>
              <a:buChar char="§"/>
            </a:pPr>
            <a:r>
              <a:rPr lang="zh-TW" altLang="en-US" sz="1600" dirty="0"/>
              <a:t>如何規劃、追蹤及報告需求</a:t>
            </a:r>
            <a:r>
              <a:rPr lang="zh-TW" altLang="en-US" sz="1600" dirty="0" smtClean="0"/>
              <a:t>活動</a:t>
            </a:r>
            <a:endParaRPr lang="en-US" altLang="zh-TW" sz="1600" dirty="0" smtClean="0"/>
          </a:p>
          <a:p>
            <a:pPr marL="641350" lvl="5" indent="-285750">
              <a:buFont typeface="Wingdings" charset="2"/>
              <a:buChar char="§"/>
            </a:pPr>
            <a:r>
              <a:rPr lang="zh-TW" altLang="en-US" sz="1600" dirty="0"/>
              <a:t>如何啟動產品變更申請，如何分析其影響，如何進行追溯、追蹤及報告，以及變更核准的授權等級</a:t>
            </a:r>
            <a:r>
              <a:rPr lang="zh-TW" altLang="en-US" sz="1600" dirty="0" smtClean="0"/>
              <a:t>。</a:t>
            </a:r>
            <a:endParaRPr lang="en-US" altLang="zh-TW" sz="1600" dirty="0" smtClean="0"/>
          </a:p>
          <a:p>
            <a:pPr marL="641350" lvl="5" indent="-285750">
              <a:buFont typeface="Wingdings" charset="2"/>
              <a:buChar char="§"/>
            </a:pPr>
            <a:r>
              <a:rPr lang="zh-TW" altLang="en-US" sz="1600" dirty="0"/>
              <a:t>排定需求優先順序的</a:t>
            </a:r>
            <a:r>
              <a:rPr lang="zh-TW" altLang="en-US" sz="1600" dirty="0" smtClean="0"/>
              <a:t>流程</a:t>
            </a:r>
            <a:endParaRPr lang="en-US" altLang="zh-TW" sz="1600" dirty="0" smtClean="0"/>
          </a:p>
          <a:p>
            <a:pPr marL="641350" lvl="5" indent="-285750">
              <a:buFont typeface="Wingdings" charset="2"/>
              <a:buChar char="§"/>
            </a:pPr>
            <a:r>
              <a:rPr lang="zh-TW" altLang="en-US" sz="1600" dirty="0" smtClean="0"/>
              <a:t>產品</a:t>
            </a:r>
            <a:r>
              <a:rPr lang="zh-TW" altLang="en-US" sz="1600" dirty="0"/>
              <a:t>衡量指標及其使用</a:t>
            </a:r>
            <a:r>
              <a:rPr lang="zh-TW" altLang="en-US" sz="1600" dirty="0" smtClean="0"/>
              <a:t>理由</a:t>
            </a:r>
            <a:endParaRPr lang="en-US" altLang="zh-TW" sz="1600" dirty="0" smtClean="0"/>
          </a:p>
          <a:p>
            <a:pPr marL="641350" lvl="5" indent="-285750">
              <a:buFont typeface="Wingdings" charset="2"/>
              <a:buChar char="§"/>
            </a:pPr>
            <a:r>
              <a:rPr lang="zh-TW" altLang="en-US" sz="1600" dirty="0" smtClean="0"/>
              <a:t>建立追溯</a:t>
            </a:r>
            <a:r>
              <a:rPr lang="zh-TW" altLang="en-US" sz="1600" dirty="0"/>
              <a:t>矩陣</a:t>
            </a:r>
            <a:endParaRPr lang="en-US" altLang="zh-TW" sz="1600" dirty="0" smtClean="0"/>
          </a:p>
          <a:p>
            <a:pPr marL="527050" lvl="1" indent="-342900">
              <a:buClrTx/>
              <a:buFont typeface="+mj-lt"/>
              <a:buAutoNum type="arabicPeriod" startAt="2"/>
            </a:pPr>
            <a:r>
              <a:rPr lang="zh-TW" altLang="en-US" sz="1600" b="1" dirty="0" smtClean="0"/>
              <a:t>範疇管理</a:t>
            </a:r>
            <a:r>
              <a:rPr lang="zh-TW" altLang="en-US" sz="1600" b="1" dirty="0"/>
              <a:t>計畫</a:t>
            </a:r>
            <a:r>
              <a:rPr lang="zh-TW" altLang="en-US" sz="1600" b="1" dirty="0" smtClean="0"/>
              <a:t>書 </a:t>
            </a:r>
            <a:r>
              <a:rPr lang="mr-IN" altLang="zh-TW" sz="1600" dirty="0" smtClean="0"/>
              <a:t>–</a:t>
            </a:r>
            <a:r>
              <a:rPr lang="zh-TW" altLang="en-US" sz="1600" dirty="0" smtClean="0"/>
              <a:t> 說明</a:t>
            </a:r>
            <a:r>
              <a:rPr lang="zh-TW" altLang="en-US" sz="1600" dirty="0"/>
              <a:t>將如何定義、發展、監督、控制及驗證專案</a:t>
            </a:r>
            <a:r>
              <a:rPr lang="zh-TW" altLang="en-US" sz="1600" dirty="0" smtClean="0"/>
              <a:t>範疇，包含：</a:t>
            </a:r>
            <a:endParaRPr lang="en-US" altLang="zh-TW" sz="1600" dirty="0" smtClean="0"/>
          </a:p>
          <a:p>
            <a:pPr marL="622300" lvl="1" indent="-279400">
              <a:buFont typeface="Wingdings" charset="2"/>
              <a:buChar char="§"/>
            </a:pPr>
            <a:r>
              <a:rPr lang="zh-TW" altLang="en-US" sz="1600" dirty="0"/>
              <a:t>發展詳細專案範疇說明書的流程</a:t>
            </a:r>
            <a:r>
              <a:rPr lang="zh-TW" altLang="en-US" sz="1600" dirty="0" smtClean="0"/>
              <a:t>。</a:t>
            </a:r>
            <a:endParaRPr lang="en-US" altLang="zh-TW" sz="1600" dirty="0" smtClean="0"/>
          </a:p>
          <a:p>
            <a:pPr marL="622300" lvl="1" indent="-279400">
              <a:buFont typeface="Wingdings" charset="2"/>
              <a:buChar char="§"/>
            </a:pPr>
            <a:r>
              <a:rPr lang="mr-IN" sz="1600" dirty="0" err="1" smtClean="0"/>
              <a:t>建立</a:t>
            </a:r>
            <a:r>
              <a:rPr lang="zh-TW" altLang="en-US" sz="1600" dirty="0" smtClean="0"/>
              <a:t>、維護、核准</a:t>
            </a:r>
            <a:r>
              <a:rPr lang="mr-IN" sz="1600" dirty="0" err="1" smtClean="0"/>
              <a:t>工作分解結構</a:t>
            </a:r>
            <a:r>
              <a:rPr lang="mr-IN" sz="1600" dirty="0"/>
              <a:t>(WBS)</a:t>
            </a:r>
            <a:r>
              <a:rPr lang="mr-IN" sz="1600" dirty="0" err="1"/>
              <a:t>的流程</a:t>
            </a:r>
            <a:r>
              <a:rPr lang="mr-IN" sz="1600" dirty="0" smtClean="0"/>
              <a:t>。</a:t>
            </a:r>
            <a:endParaRPr lang="en-US" sz="1600" dirty="0" smtClean="0"/>
          </a:p>
          <a:p>
            <a:pPr marL="622300" lvl="1" indent="-279400">
              <a:buFont typeface="Wingdings" charset="2"/>
              <a:buChar char="§"/>
            </a:pPr>
            <a:r>
              <a:rPr lang="zh-TW" altLang="en-US" sz="1600" dirty="0"/>
              <a:t>專案交付標的正式驗收的流程</a:t>
            </a:r>
            <a:r>
              <a:rPr lang="zh-TW" altLang="en-US" sz="1600" dirty="0" smtClean="0"/>
              <a:t>。</a:t>
            </a:r>
            <a:endParaRPr lang="en-US" altLang="zh-TW" sz="1600" dirty="0" smtClean="0"/>
          </a:p>
          <a:p>
            <a:pPr marL="622300" lvl="1" indent="-279400">
              <a:buFont typeface="Wingdings" charset="2"/>
              <a:buChar char="§"/>
            </a:pPr>
            <a:r>
              <a:rPr lang="zh-TW" altLang="en-US" sz="1600" dirty="0"/>
              <a:t>專案範疇說明書之變更申請的流程</a:t>
            </a:r>
            <a:r>
              <a:rPr lang="zh-TW" altLang="en-US" sz="1600" dirty="0" smtClean="0"/>
              <a:t>。                                                          </a:t>
            </a:r>
            <a:endParaRPr lang="en-US"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68</a:t>
            </a:fld>
            <a:endParaRPr lang="en" dirty="0">
              <a:solidFill>
                <a:schemeClr val="bg1"/>
              </a:solidFill>
            </a:endParaRPr>
          </a:p>
        </p:txBody>
      </p:sp>
    </p:spTree>
    <p:extLst>
      <p:ext uri="{BB962C8B-B14F-4D97-AF65-F5344CB8AC3E}">
        <p14:creationId xmlns:p14="http://schemas.microsoft.com/office/powerpoint/2010/main" val="13198026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5.2 Collect Requirements</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69</a:t>
            </a:fld>
            <a:endParaRPr lang="en" dirty="0">
              <a:solidFill>
                <a:schemeClr val="bg1"/>
              </a:solidFill>
            </a:endParaRPr>
          </a:p>
        </p:txBody>
      </p:sp>
      <p:sp>
        <p:nvSpPr>
          <p:cNvPr id="4" name="Rectangle 3"/>
          <p:cNvSpPr/>
          <p:nvPr/>
        </p:nvSpPr>
        <p:spPr>
          <a:xfrm>
            <a:off x="1104900" y="1313070"/>
            <a:ext cx="6724500" cy="523220"/>
          </a:xfrm>
          <a:prstGeom prst="rect">
            <a:avLst/>
          </a:prstGeom>
        </p:spPr>
        <p:txBody>
          <a:bodyPr wrap="square">
            <a:spAutoFit/>
          </a:bodyPr>
          <a:lstStyle/>
          <a:p>
            <a:r>
              <a:rPr lang="en-US" b="1" dirty="0"/>
              <a:t>5.2 Collect </a:t>
            </a:r>
            <a:r>
              <a:rPr lang="en-US" b="1" dirty="0" smtClean="0"/>
              <a:t>Requirements </a:t>
            </a:r>
            <a:r>
              <a:rPr lang="en-US" dirty="0" smtClean="0"/>
              <a:t>—</a:t>
            </a:r>
            <a:r>
              <a:rPr lang="en-US" dirty="0"/>
              <a:t>The process of determining, documenting, and managing stakeholder needs and requirements to meet project objectives.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2124185"/>
            <a:ext cx="6705600" cy="2921000"/>
          </a:xfrm>
          <a:prstGeom prst="rect">
            <a:avLst/>
          </a:prstGeom>
        </p:spPr>
      </p:pic>
    </p:spTree>
    <p:extLst>
      <p:ext uri="{BB962C8B-B14F-4D97-AF65-F5344CB8AC3E}">
        <p14:creationId xmlns:p14="http://schemas.microsoft.com/office/powerpoint/2010/main" val="2141901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Management Office (PMO)</a:t>
            </a:r>
            <a:endParaRPr lang="en-US" dirty="0"/>
          </a:p>
        </p:txBody>
      </p:sp>
      <p:sp>
        <p:nvSpPr>
          <p:cNvPr id="3" name="Text Placeholder 2"/>
          <p:cNvSpPr>
            <a:spLocks noGrp="1"/>
          </p:cNvSpPr>
          <p:nvPr>
            <p:ph type="body" idx="1"/>
          </p:nvPr>
        </p:nvSpPr>
        <p:spPr>
          <a:xfrm>
            <a:off x="1166993" y="1158587"/>
            <a:ext cx="7455583" cy="1413163"/>
          </a:xfrm>
        </p:spPr>
        <p:txBody>
          <a:bodyPr/>
          <a:lstStyle/>
          <a:p>
            <a:pPr>
              <a:buNone/>
            </a:pPr>
            <a:r>
              <a:rPr lang="en-US" b="1" dirty="0"/>
              <a:t>P</a:t>
            </a:r>
            <a:r>
              <a:rPr lang="en-US" b="1" dirty="0" smtClean="0"/>
              <a:t>roject </a:t>
            </a:r>
            <a:r>
              <a:rPr lang="en-US" b="1" dirty="0"/>
              <a:t>M</a:t>
            </a:r>
            <a:r>
              <a:rPr lang="en-US" b="1" dirty="0" smtClean="0"/>
              <a:t>anagement Office </a:t>
            </a:r>
            <a:r>
              <a:rPr lang="en-US" b="1" dirty="0"/>
              <a:t>(PMO) </a:t>
            </a:r>
            <a:endParaRPr lang="en-US" b="1" dirty="0" smtClean="0"/>
          </a:p>
          <a:p>
            <a:pPr>
              <a:buNone/>
            </a:pPr>
            <a:r>
              <a:rPr lang="en-US" sz="1200" dirty="0" smtClean="0"/>
              <a:t>is </a:t>
            </a:r>
            <a:r>
              <a:rPr lang="en-US" sz="1200" dirty="0"/>
              <a:t>a management structure that standardizes the project-related governance processes and facilitates the sharing of resources, methodologies, tools, and techniques. The responsibilities of a PMO can range from providing project management support functions to actually being responsible for the direct management of one or more projects. </a:t>
            </a:r>
          </a:p>
          <a:p>
            <a:pPr>
              <a:buNone/>
            </a:pPr>
            <a:endParaRPr lang="en-US" sz="1200" dirty="0"/>
          </a:p>
        </p:txBody>
      </p:sp>
      <p:sp>
        <p:nvSpPr>
          <p:cNvPr id="4" name="Text Placeholder 3"/>
          <p:cNvSpPr>
            <a:spLocks noGrp="1"/>
          </p:cNvSpPr>
          <p:nvPr>
            <p:ph type="body" idx="2"/>
          </p:nvPr>
        </p:nvSpPr>
        <p:spPr>
          <a:xfrm>
            <a:off x="1166992" y="2571750"/>
            <a:ext cx="2423100" cy="2201600"/>
          </a:xfrm>
        </p:spPr>
        <p:txBody>
          <a:bodyPr/>
          <a:lstStyle/>
          <a:p>
            <a:pPr>
              <a:buNone/>
            </a:pPr>
            <a:r>
              <a:rPr lang="en-US" b="1" dirty="0" smtClean="0"/>
              <a:t>Supportive</a:t>
            </a:r>
          </a:p>
          <a:p>
            <a:pPr>
              <a:buNone/>
            </a:pPr>
            <a:r>
              <a:rPr lang="en-US" sz="1200" dirty="0" smtClean="0"/>
              <a:t>They lay </a:t>
            </a:r>
            <a:r>
              <a:rPr lang="en-US" sz="1200" dirty="0"/>
              <a:t>out the standards for how you should communicate your project’s scope, resources, schedule, and status as your project progresses from its initial stages through to delivery and closing. </a:t>
            </a:r>
          </a:p>
          <a:p>
            <a:pPr>
              <a:buNone/>
            </a:pPr>
            <a:endParaRPr lang="en-US" sz="1200" b="1" dirty="0"/>
          </a:p>
        </p:txBody>
      </p:sp>
      <p:sp>
        <p:nvSpPr>
          <p:cNvPr id="5" name="Text Placeholder 4"/>
          <p:cNvSpPr>
            <a:spLocks noGrp="1"/>
          </p:cNvSpPr>
          <p:nvPr>
            <p:ph type="body" idx="3"/>
          </p:nvPr>
        </p:nvSpPr>
        <p:spPr>
          <a:xfrm>
            <a:off x="6199477" y="2571750"/>
            <a:ext cx="2423100" cy="2201600"/>
          </a:xfrm>
        </p:spPr>
        <p:txBody>
          <a:bodyPr/>
          <a:lstStyle/>
          <a:p>
            <a:pPr>
              <a:buNone/>
            </a:pPr>
            <a:r>
              <a:rPr lang="en-US" b="1" dirty="0" smtClean="0"/>
              <a:t>Directive</a:t>
            </a:r>
          </a:p>
          <a:p>
            <a:pPr>
              <a:buNone/>
            </a:pPr>
            <a:r>
              <a:rPr lang="en-US" sz="1200" dirty="0" smtClean="0"/>
              <a:t>They take </a:t>
            </a:r>
            <a:r>
              <a:rPr lang="en-US" sz="1200" dirty="0"/>
              <a:t>a directive approach actually provide project managers to project teams</a:t>
            </a:r>
            <a:r>
              <a:rPr lang="en-US" sz="1200" dirty="0" smtClean="0"/>
              <a:t>.</a:t>
            </a:r>
            <a:endParaRPr lang="en-US" sz="1200" dirty="0"/>
          </a:p>
          <a:p>
            <a:pPr>
              <a:buNone/>
            </a:pPr>
            <a:endParaRPr lang="en-US" b="1" dirty="0"/>
          </a:p>
        </p:txBody>
      </p:sp>
      <p:sp>
        <p:nvSpPr>
          <p:cNvPr id="6" name="Slide Number Placeholder 5"/>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7</a:t>
            </a:fld>
            <a:endParaRPr lang="en" dirty="0">
              <a:solidFill>
                <a:schemeClr val="bg1"/>
              </a:solidFill>
            </a:endParaRPr>
          </a:p>
        </p:txBody>
      </p:sp>
      <p:sp>
        <p:nvSpPr>
          <p:cNvPr id="8" name="Text Placeholder 3"/>
          <p:cNvSpPr txBox="1">
            <a:spLocks/>
          </p:cNvSpPr>
          <p:nvPr/>
        </p:nvSpPr>
        <p:spPr>
          <a:xfrm>
            <a:off x="3590092" y="2571750"/>
            <a:ext cx="2423100" cy="22016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8700"/>
              </a:buClr>
              <a:buSzPct val="100000"/>
              <a:buFont typeface="Roboto"/>
              <a:buChar char="▸"/>
              <a:defRPr sz="2000" b="0" i="0" u="none" strike="noStrike" cap="none">
                <a:solidFill>
                  <a:srgbClr val="222222"/>
                </a:solidFill>
                <a:latin typeface="Roboto"/>
                <a:ea typeface="Roboto"/>
                <a:cs typeface="Roboto"/>
                <a:sym typeface="Roboto"/>
              </a:defRPr>
            </a:lvl1pPr>
            <a:lvl2pPr marR="0" lvl="1" algn="l" rtl="0">
              <a:lnSpc>
                <a:spcPct val="100000"/>
              </a:lnSpc>
              <a:spcBef>
                <a:spcPts val="0"/>
              </a:spcBef>
              <a:spcAft>
                <a:spcPts val="0"/>
              </a:spcAft>
              <a:buClr>
                <a:srgbClr val="FF8700"/>
              </a:buClr>
              <a:buSzPct val="100000"/>
              <a:buFont typeface="Roboto"/>
              <a:buChar char="▹"/>
              <a:defRPr sz="2000" b="0" i="0" u="none" strike="noStrike" cap="none">
                <a:solidFill>
                  <a:srgbClr val="222222"/>
                </a:solidFill>
                <a:latin typeface="Roboto"/>
                <a:ea typeface="Roboto"/>
                <a:cs typeface="Roboto"/>
                <a:sym typeface="Roboto"/>
              </a:defRPr>
            </a:lvl2pPr>
            <a:lvl3pPr marR="0" lvl="2" algn="l" rtl="0">
              <a:lnSpc>
                <a:spcPct val="100000"/>
              </a:lnSpc>
              <a:spcBef>
                <a:spcPts val="0"/>
              </a:spcBef>
              <a:spcAft>
                <a:spcPts val="0"/>
              </a:spcAft>
              <a:buClr>
                <a:srgbClr val="FF8700"/>
              </a:buClr>
              <a:buSzPct val="100000"/>
              <a:buFont typeface="Roboto"/>
              <a:buChar char="▹"/>
              <a:defRPr sz="2000" b="0" i="0" u="none" strike="noStrike" cap="none">
                <a:solidFill>
                  <a:srgbClr val="222222"/>
                </a:solidFill>
                <a:latin typeface="Roboto"/>
                <a:ea typeface="Roboto"/>
                <a:cs typeface="Roboto"/>
                <a:sym typeface="Roboto"/>
              </a:defRPr>
            </a:lvl3pPr>
            <a:lvl4pPr marR="0" lvl="3" algn="l" rtl="0">
              <a:lnSpc>
                <a:spcPct val="100000"/>
              </a:lnSpc>
              <a:spcBef>
                <a:spcPts val="0"/>
              </a:spcBef>
              <a:spcAft>
                <a:spcPts val="0"/>
              </a:spcAft>
              <a:buClr>
                <a:srgbClr val="FF8700"/>
              </a:buClr>
              <a:buSzPct val="100000"/>
              <a:buFont typeface="Roboto"/>
              <a:buChar char="▹"/>
              <a:defRPr sz="2000" b="0" i="0" u="none" strike="noStrike" cap="none">
                <a:solidFill>
                  <a:srgbClr val="222222"/>
                </a:solidFill>
                <a:latin typeface="Roboto"/>
                <a:ea typeface="Roboto"/>
                <a:cs typeface="Roboto"/>
                <a:sym typeface="Roboto"/>
              </a:defRPr>
            </a:lvl4pPr>
            <a:lvl5pPr marR="0" lvl="4" algn="l" rtl="0">
              <a:lnSpc>
                <a:spcPct val="100000"/>
              </a:lnSpc>
              <a:spcBef>
                <a:spcPts val="0"/>
              </a:spcBef>
              <a:spcAft>
                <a:spcPts val="0"/>
              </a:spcAft>
              <a:buClr>
                <a:srgbClr val="FF8700"/>
              </a:buClr>
              <a:buSzPct val="100000"/>
              <a:buFont typeface="Roboto"/>
              <a:buChar char="▹"/>
              <a:defRPr sz="2000" b="0" i="0" u="none" strike="noStrike" cap="none">
                <a:solidFill>
                  <a:srgbClr val="222222"/>
                </a:solidFill>
                <a:latin typeface="Roboto"/>
                <a:ea typeface="Roboto"/>
                <a:cs typeface="Roboto"/>
                <a:sym typeface="Roboto"/>
              </a:defRPr>
            </a:lvl5pPr>
            <a:lvl6pPr marR="0" lvl="5" algn="l" rtl="0">
              <a:lnSpc>
                <a:spcPct val="100000"/>
              </a:lnSpc>
              <a:spcBef>
                <a:spcPts val="0"/>
              </a:spcBef>
              <a:spcAft>
                <a:spcPts val="0"/>
              </a:spcAft>
              <a:buClr>
                <a:srgbClr val="FF8700"/>
              </a:buClr>
              <a:buSzPct val="100000"/>
              <a:buFont typeface="Roboto"/>
              <a:buChar char="▹"/>
              <a:defRPr sz="2000" b="0" i="0" u="none" strike="noStrike" cap="none">
                <a:solidFill>
                  <a:srgbClr val="222222"/>
                </a:solidFill>
                <a:latin typeface="Roboto"/>
                <a:ea typeface="Roboto"/>
                <a:cs typeface="Roboto"/>
                <a:sym typeface="Roboto"/>
              </a:defRPr>
            </a:lvl6pPr>
            <a:lvl7pPr marR="0" lvl="6" algn="l" rtl="0">
              <a:lnSpc>
                <a:spcPct val="100000"/>
              </a:lnSpc>
              <a:spcBef>
                <a:spcPts val="0"/>
              </a:spcBef>
              <a:spcAft>
                <a:spcPts val="0"/>
              </a:spcAft>
              <a:buClr>
                <a:srgbClr val="FF8700"/>
              </a:buClr>
              <a:buSzPct val="100000"/>
              <a:buFont typeface="Roboto"/>
              <a:buChar char="▹"/>
              <a:defRPr sz="2000" b="0" i="0" u="none" strike="noStrike" cap="none">
                <a:solidFill>
                  <a:srgbClr val="222222"/>
                </a:solidFill>
                <a:latin typeface="Roboto"/>
                <a:ea typeface="Roboto"/>
                <a:cs typeface="Roboto"/>
                <a:sym typeface="Roboto"/>
              </a:defRPr>
            </a:lvl7pPr>
            <a:lvl8pPr marR="0" lvl="7" algn="l" rtl="0">
              <a:lnSpc>
                <a:spcPct val="100000"/>
              </a:lnSpc>
              <a:spcBef>
                <a:spcPts val="0"/>
              </a:spcBef>
              <a:spcAft>
                <a:spcPts val="0"/>
              </a:spcAft>
              <a:buClr>
                <a:srgbClr val="FF8700"/>
              </a:buClr>
              <a:buSzPct val="100000"/>
              <a:buFont typeface="Roboto"/>
              <a:buChar char="▹"/>
              <a:defRPr sz="2000" b="0" i="0" u="none" strike="noStrike" cap="none">
                <a:solidFill>
                  <a:srgbClr val="222222"/>
                </a:solidFill>
                <a:latin typeface="Roboto"/>
                <a:ea typeface="Roboto"/>
                <a:cs typeface="Roboto"/>
                <a:sym typeface="Roboto"/>
              </a:defRPr>
            </a:lvl8pPr>
            <a:lvl9pPr marR="0" lvl="8" algn="l" rtl="0">
              <a:lnSpc>
                <a:spcPct val="100000"/>
              </a:lnSpc>
              <a:spcBef>
                <a:spcPts val="0"/>
              </a:spcBef>
              <a:spcAft>
                <a:spcPts val="0"/>
              </a:spcAft>
              <a:buClr>
                <a:srgbClr val="FF8700"/>
              </a:buClr>
              <a:buSzPct val="100000"/>
              <a:buFont typeface="Roboto"/>
              <a:buChar char="▹"/>
              <a:defRPr sz="2000" b="0" i="0" u="none" strike="noStrike" cap="none">
                <a:solidFill>
                  <a:srgbClr val="222222"/>
                </a:solidFill>
                <a:latin typeface="Roboto"/>
                <a:ea typeface="Roboto"/>
                <a:cs typeface="Roboto"/>
                <a:sym typeface="Roboto"/>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Controlling</a:t>
            </a:r>
          </a:p>
          <a:p>
            <a:pPr>
              <a:buClrTx/>
              <a:buSzTx/>
              <a:buNone/>
            </a:pPr>
            <a:r>
              <a:rPr lang="en-US" sz="1200" dirty="0"/>
              <a:t>Like supportive PMOs, they’ll tell you what templates you should fill out and prescribe a framework for doing project management in your company. </a:t>
            </a:r>
            <a:r>
              <a:rPr lang="en-US" sz="1200" dirty="0" smtClean="0"/>
              <a:t> They also periodically </a:t>
            </a:r>
            <a:r>
              <a:rPr lang="en-US" sz="1200" dirty="0"/>
              <a:t>review the work that you’re doing on your project to make sure you’re following their guidelines. </a:t>
            </a:r>
          </a:p>
          <a:p>
            <a:pPr marL="0" marR="0" lvl="0" indent="0" defTabSz="914400" eaLnBrk="1" fontAlgn="auto" latinLnBrk="0" hangingPunct="1">
              <a:lnSpc>
                <a:spcPct val="100000"/>
              </a:lnSpc>
              <a:spcBef>
                <a:spcPts val="0"/>
              </a:spcBef>
              <a:spcAft>
                <a:spcPts val="0"/>
              </a:spcAft>
              <a:buClrTx/>
              <a:buSzTx/>
              <a:buFontTx/>
              <a:buNone/>
              <a:tabLst/>
              <a:defRPr/>
            </a:pPr>
            <a:endParaRPr lang="en-US" b="1" dirty="0"/>
          </a:p>
        </p:txBody>
      </p:sp>
    </p:spTree>
    <p:extLst>
      <p:ext uri="{BB962C8B-B14F-4D97-AF65-F5344CB8AC3E}">
        <p14:creationId xmlns:p14="http://schemas.microsoft.com/office/powerpoint/2010/main" val="34706164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 </a:t>
            </a:r>
            <a:r>
              <a:rPr lang="en-US" dirty="0" smtClean="0"/>
              <a:t>Requirements Data </a:t>
            </a:r>
            <a:r>
              <a:rPr lang="en-US" dirty="0"/>
              <a:t>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70</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254" y="1025175"/>
            <a:ext cx="4471792" cy="3908551"/>
          </a:xfrm>
          <a:prstGeom prst="rect">
            <a:avLst/>
          </a:prstGeom>
        </p:spPr>
      </p:pic>
    </p:spTree>
    <p:extLst>
      <p:ext uri="{BB962C8B-B14F-4D97-AF65-F5344CB8AC3E}">
        <p14:creationId xmlns:p14="http://schemas.microsoft.com/office/powerpoint/2010/main" val="10040611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 Requirements </a:t>
            </a:r>
            <a:r>
              <a:rPr lang="en-US"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186591" cy="3936855"/>
          </a:xfrm>
        </p:spPr>
        <p:txBody>
          <a:bodyPr/>
          <a:lstStyle/>
          <a:p>
            <a:r>
              <a:rPr lang="en-US" altLang="zh-TW" sz="1800" dirty="0" smtClean="0"/>
              <a:t>Inputs</a:t>
            </a:r>
          </a:p>
          <a:p>
            <a:pPr marL="527050" lvl="1" indent="-342900">
              <a:buClrTx/>
              <a:buFont typeface="+mj-lt"/>
              <a:buAutoNum type="arabicPeriod"/>
            </a:pPr>
            <a:r>
              <a:rPr lang="zh-TW" altLang="en-US" sz="1800" b="1" dirty="0" smtClean="0"/>
              <a:t>範疇管理</a:t>
            </a:r>
            <a:r>
              <a:rPr lang="zh-TW" altLang="en-US" sz="1800" b="1" dirty="0"/>
              <a:t>計畫書 </a:t>
            </a:r>
            <a:r>
              <a:rPr lang="mr-IN" altLang="zh-TW" sz="1800" dirty="0"/>
              <a:t>–</a:t>
            </a:r>
            <a:r>
              <a:rPr lang="zh-TW" altLang="en-US" sz="1800" dirty="0"/>
              <a:t> 專案團隊需要蒐集哪些種類的需求。</a:t>
            </a:r>
            <a:endParaRPr lang="en-US" altLang="zh-TW" sz="1800" dirty="0" smtClean="0"/>
          </a:p>
          <a:p>
            <a:pPr marL="527050" lvl="1" indent="-342900">
              <a:buClrTx/>
              <a:buFont typeface="+mj-lt"/>
              <a:buAutoNum type="arabicPeriod"/>
            </a:pPr>
            <a:r>
              <a:rPr lang="zh-TW" altLang="en-US" sz="1800" b="1" dirty="0" smtClean="0"/>
              <a:t>需求管理</a:t>
            </a:r>
            <a:r>
              <a:rPr lang="zh-TW" altLang="en-US" sz="1800" b="1" dirty="0"/>
              <a:t>計畫書 </a:t>
            </a:r>
            <a:r>
              <a:rPr lang="mr-IN" altLang="zh-TW" sz="1800" dirty="0" smtClean="0"/>
              <a:t>–</a:t>
            </a:r>
            <a:r>
              <a:rPr lang="zh-TW" altLang="en-US" sz="1800" dirty="0"/>
              <a:t> </a:t>
            </a:r>
            <a:r>
              <a:rPr lang="zh-TW" altLang="en-US" sz="1800" dirty="0" smtClean="0"/>
              <a:t>需求如何被收集。</a:t>
            </a:r>
            <a:endParaRPr lang="en-US" altLang="zh-TW" sz="1800" dirty="0" smtClean="0"/>
          </a:p>
          <a:p>
            <a:pPr marL="527050" lvl="1" indent="-342900">
              <a:buClrTx/>
              <a:buFont typeface="+mj-lt"/>
              <a:buAutoNum type="arabicPeriod"/>
            </a:pPr>
            <a:r>
              <a:rPr lang="zh-TW" altLang="en-US" sz="1800" b="1" dirty="0" smtClean="0"/>
              <a:t>利害關係人管理</a:t>
            </a:r>
            <a:r>
              <a:rPr lang="zh-TW" altLang="en-US" sz="1800" b="1" dirty="0"/>
              <a:t>計畫書 </a:t>
            </a:r>
            <a:r>
              <a:rPr lang="mr-IN" altLang="zh-TW" sz="1800" dirty="0"/>
              <a:t>–</a:t>
            </a:r>
            <a:r>
              <a:rPr lang="zh-TW" altLang="en-US" sz="1800" dirty="0"/>
              <a:t> </a:t>
            </a:r>
            <a:r>
              <a:rPr lang="zh-TW" altLang="en-US" sz="1800" dirty="0" smtClean="0"/>
              <a:t>說明專案所有的利害</a:t>
            </a:r>
            <a:r>
              <a:rPr lang="zh-TW" altLang="en-US" sz="1800" dirty="0"/>
              <a:t>關係</a:t>
            </a:r>
            <a:r>
              <a:rPr lang="zh-TW" altLang="en-US" sz="1800" dirty="0" smtClean="0"/>
              <a:t>人需要什麼，以及如何跟他們溝通。</a:t>
            </a:r>
            <a:endParaRPr lang="en-US" altLang="zh-TW" sz="1800" dirty="0" smtClean="0"/>
          </a:p>
          <a:p>
            <a:pPr marL="527050" lvl="1" indent="-342900">
              <a:buClrTx/>
              <a:buFont typeface="+mj-lt"/>
              <a:buAutoNum type="arabicPeriod"/>
            </a:pPr>
            <a:r>
              <a:rPr lang="zh-TW" altLang="en-US" sz="1800" b="1" dirty="0"/>
              <a:t>專案核准書 </a:t>
            </a:r>
            <a:r>
              <a:rPr lang="mr-IN" altLang="zh-TW" sz="1800" dirty="0"/>
              <a:t>–</a:t>
            </a:r>
            <a:r>
              <a:rPr lang="zh-TW" altLang="en-US" sz="1800" dirty="0"/>
              <a:t>高層次的專案說明及專案工作說明書</a:t>
            </a:r>
            <a:r>
              <a:rPr lang="en-US" altLang="zh-TW" sz="1800" dirty="0"/>
              <a:t>(SOW)</a:t>
            </a:r>
            <a:r>
              <a:rPr lang="zh-TW" altLang="en-US" sz="1800" dirty="0"/>
              <a:t>的產品特徵</a:t>
            </a:r>
            <a:r>
              <a:rPr lang="zh-TW" altLang="en-US" sz="1800" dirty="0" smtClean="0"/>
              <a:t>。</a:t>
            </a:r>
            <a:endParaRPr lang="en-US" altLang="zh-TW" sz="1800" dirty="0" smtClean="0"/>
          </a:p>
          <a:p>
            <a:pPr marL="527050" lvl="1" indent="-342900">
              <a:buClrTx/>
              <a:buFont typeface="+mj-lt"/>
              <a:buAutoNum type="arabicPeriod"/>
            </a:pPr>
            <a:r>
              <a:rPr lang="zh-TW" altLang="en-US" sz="1800" b="1" dirty="0"/>
              <a:t>利害</a:t>
            </a:r>
            <a:r>
              <a:rPr lang="zh-TW" altLang="en-US" sz="1800" b="1" dirty="0" smtClean="0"/>
              <a:t>關係人登記簿</a:t>
            </a:r>
            <a:r>
              <a:rPr lang="mr-IN" altLang="zh-TW" sz="1800" dirty="0" smtClean="0"/>
              <a:t>–</a:t>
            </a:r>
            <a:r>
              <a:rPr lang="zh-TW" altLang="en-US" sz="1800" dirty="0" smtClean="0"/>
              <a:t>跟利害</a:t>
            </a:r>
            <a:r>
              <a:rPr lang="zh-TW" altLang="en-US" sz="1800" dirty="0"/>
              <a:t>關係人</a:t>
            </a:r>
            <a:r>
              <a:rPr lang="zh-TW" altLang="en-US" sz="1800" dirty="0" smtClean="0"/>
              <a:t>登記簿裡頭所有的</a:t>
            </a:r>
            <a:r>
              <a:rPr lang="zh-TW" altLang="en-US" sz="1800" dirty="0"/>
              <a:t>利害關係</a:t>
            </a:r>
            <a:r>
              <a:rPr lang="zh-TW" altLang="en-US" sz="1800" dirty="0" smtClean="0"/>
              <a:t>人共同找出專案</a:t>
            </a:r>
            <a:r>
              <a:rPr lang="zh-TW" altLang="en-US" sz="1800" dirty="0"/>
              <a:t>的</a:t>
            </a:r>
            <a:r>
              <a:rPr lang="zh-TW" altLang="en-US" sz="1800" dirty="0" smtClean="0"/>
              <a:t>需求。</a:t>
            </a:r>
            <a:endParaRPr lang="en-US" altLang="zh-TW" sz="18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71</a:t>
            </a:fld>
            <a:endParaRPr lang="en" dirty="0">
              <a:solidFill>
                <a:schemeClr val="bg1"/>
              </a:solidFill>
            </a:endParaRPr>
          </a:p>
        </p:txBody>
      </p:sp>
    </p:spTree>
    <p:extLst>
      <p:ext uri="{BB962C8B-B14F-4D97-AF65-F5344CB8AC3E}">
        <p14:creationId xmlns:p14="http://schemas.microsoft.com/office/powerpoint/2010/main" val="9096503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 Requirements </a:t>
            </a:r>
            <a:r>
              <a:rPr lang="mr-IN" altLang="zh-TW" dirty="0" smtClean="0"/>
              <a:t>–</a:t>
            </a:r>
            <a:r>
              <a:rPr lang="zh-TW" altLang="en-US" dirty="0" smtClean="0"/>
              <a:t> </a:t>
            </a:r>
            <a:r>
              <a:rPr lang="en-US" altLang="zh-TW" dirty="0" smtClean="0"/>
              <a:t>Tools</a:t>
            </a:r>
            <a:r>
              <a:rPr lang="zh-TW" altLang="en-US" dirty="0" smtClean="0"/>
              <a:t> </a:t>
            </a:r>
            <a:r>
              <a:rPr lang="en-US" altLang="zh-TW" dirty="0" smtClean="0"/>
              <a:t>&amp;</a:t>
            </a:r>
            <a:r>
              <a:rPr lang="zh-TW" altLang="en-US" dirty="0" smtClean="0"/>
              <a:t> </a:t>
            </a:r>
            <a:r>
              <a:rPr lang="en-US" altLang="zh-TW" dirty="0" smtClean="0"/>
              <a:t>Techniques</a:t>
            </a:r>
            <a:endParaRPr lang="en-US" dirty="0"/>
          </a:p>
        </p:txBody>
      </p:sp>
      <p:sp>
        <p:nvSpPr>
          <p:cNvPr id="3" name="Text Placeholder 2"/>
          <p:cNvSpPr>
            <a:spLocks noGrp="1"/>
          </p:cNvSpPr>
          <p:nvPr>
            <p:ph type="body" idx="1"/>
          </p:nvPr>
        </p:nvSpPr>
        <p:spPr>
          <a:xfrm>
            <a:off x="1101375" y="1023451"/>
            <a:ext cx="3681900" cy="3936855"/>
          </a:xfrm>
        </p:spPr>
        <p:txBody>
          <a:bodyPr/>
          <a:lstStyle/>
          <a:p>
            <a:pPr marL="527050" indent="-342900">
              <a:buClrTx/>
              <a:buFont typeface="+mj-lt"/>
              <a:buAutoNum type="arabicPeriod"/>
            </a:pPr>
            <a:r>
              <a:rPr lang="en-US" sz="1400" b="1" dirty="0" smtClean="0"/>
              <a:t>訪談</a:t>
            </a:r>
            <a:r>
              <a:rPr lang="en-US" sz="1400" b="1" dirty="0"/>
              <a:t> </a:t>
            </a:r>
            <a:r>
              <a:rPr lang="en-US" altLang="zh-TW" sz="1400" b="1" dirty="0" smtClean="0"/>
              <a:t>(</a:t>
            </a:r>
            <a:r>
              <a:rPr lang="en-US" sz="1400" b="1" i="1" dirty="0" smtClean="0"/>
              <a:t>Interviews</a:t>
            </a:r>
            <a:r>
              <a:rPr lang="en-US" altLang="zh-TW" sz="1400" b="1" i="1" dirty="0" smtClean="0"/>
              <a:t>)</a:t>
            </a:r>
            <a:r>
              <a:rPr lang="mr-IN" altLang="zh-TW" sz="1400" dirty="0" smtClean="0"/>
              <a:t>–</a:t>
            </a:r>
            <a:r>
              <a:rPr lang="zh-TW" altLang="en-US" sz="1400" dirty="0" smtClean="0"/>
              <a:t> </a:t>
            </a:r>
            <a:r>
              <a:rPr lang="zh-TW" altLang="en-US" sz="1400" dirty="0"/>
              <a:t>與利害關係人正式或非正式的直接交談來獲取</a:t>
            </a:r>
            <a:r>
              <a:rPr lang="zh-TW" altLang="en-US" sz="1400" dirty="0" smtClean="0"/>
              <a:t>資訊，有助於</a:t>
            </a:r>
            <a:r>
              <a:rPr lang="zh-TW" altLang="en-US" sz="1400" dirty="0"/>
              <a:t>辨識及定義產品交付標的的特性與功能</a:t>
            </a:r>
            <a:r>
              <a:rPr lang="zh-TW" altLang="en-US" sz="1400" dirty="0" smtClean="0"/>
              <a:t>。</a:t>
            </a:r>
            <a:endParaRPr lang="en-US" altLang="zh-TW" sz="1400" dirty="0" smtClean="0"/>
          </a:p>
          <a:p>
            <a:pPr marL="527050" indent="-342900">
              <a:buClrTx/>
              <a:buFont typeface="+mj-lt"/>
              <a:buAutoNum type="arabicPeriod"/>
            </a:pPr>
            <a:r>
              <a:rPr lang="en-US" sz="1400" b="1" dirty="0" smtClean="0"/>
              <a:t>焦點</a:t>
            </a:r>
            <a:r>
              <a:rPr lang="zh-TW" altLang="en-US" sz="1400" b="1" dirty="0" smtClean="0"/>
              <a:t>小組</a:t>
            </a:r>
            <a:r>
              <a:rPr lang="en-US" sz="1400" b="1" dirty="0"/>
              <a:t> </a:t>
            </a:r>
            <a:r>
              <a:rPr lang="en-US" altLang="zh-TW" sz="1400" b="1" dirty="0"/>
              <a:t>(</a:t>
            </a:r>
            <a:r>
              <a:rPr lang="en-US" sz="1400" b="1" i="1" dirty="0" smtClean="0"/>
              <a:t>Focus Groups</a:t>
            </a:r>
            <a:r>
              <a:rPr lang="en-US" altLang="zh-TW" sz="1400" b="1" i="1" dirty="0" smtClean="0"/>
              <a:t>)</a:t>
            </a:r>
            <a:r>
              <a:rPr lang="zh-TW" altLang="en-US" sz="1400" b="1" i="1" dirty="0" smtClean="0"/>
              <a:t> </a:t>
            </a:r>
            <a:r>
              <a:rPr lang="mr-IN" altLang="zh-TW" sz="1400" dirty="0" smtClean="0"/>
              <a:t>–</a:t>
            </a:r>
            <a:r>
              <a:rPr lang="zh-TW" altLang="en-US" sz="1400" dirty="0" smtClean="0"/>
              <a:t>召集利害</a:t>
            </a:r>
            <a:r>
              <a:rPr lang="zh-TW" altLang="en-US" sz="1400" dirty="0"/>
              <a:t>關係人及領域</a:t>
            </a:r>
            <a:r>
              <a:rPr lang="zh-TW" altLang="en-US" sz="1400" dirty="0" smtClean="0"/>
              <a:t>專家，由</a:t>
            </a:r>
            <a:r>
              <a:rPr lang="zh-TW" altLang="en-US" sz="1400" dirty="0"/>
              <a:t>主持人引導，進行互動式</a:t>
            </a:r>
            <a:r>
              <a:rPr lang="zh-TW" altLang="en-US" sz="1400" dirty="0" smtClean="0"/>
              <a:t>討論其對</a:t>
            </a:r>
            <a:r>
              <a:rPr lang="zh-TW" altLang="en-US" sz="1400" dirty="0"/>
              <a:t>產品、服務或結果的期望與態度。</a:t>
            </a:r>
            <a:endParaRPr lang="en-US" altLang="zh-TW" sz="1400" dirty="0" smtClean="0"/>
          </a:p>
          <a:p>
            <a:pPr marL="527050" indent="-342900">
              <a:buClrTx/>
              <a:buFont typeface="+mj-lt"/>
              <a:buAutoNum type="arabicPeriod"/>
            </a:pPr>
            <a:r>
              <a:rPr lang="en-US" sz="1400" b="1" dirty="0" smtClean="0"/>
              <a:t>促進研</a:t>
            </a:r>
            <a:r>
              <a:rPr lang="zh-TW" altLang="en-US" sz="1400" b="1" dirty="0" smtClean="0"/>
              <a:t>討</a:t>
            </a:r>
            <a:r>
              <a:rPr lang="en-US" sz="1400" b="1" dirty="0" smtClean="0"/>
              <a:t>會</a:t>
            </a:r>
            <a:r>
              <a:rPr lang="en-US" sz="1400" b="1" dirty="0"/>
              <a:t> </a:t>
            </a:r>
            <a:r>
              <a:rPr lang="en-US" altLang="zh-TW" sz="1400" b="1" dirty="0" smtClean="0"/>
              <a:t>(</a:t>
            </a:r>
            <a:r>
              <a:rPr lang="en-US" sz="1400" b="1" i="1" dirty="0" smtClean="0"/>
              <a:t>Facilitated Workshops</a:t>
            </a:r>
            <a:r>
              <a:rPr lang="en-US" altLang="zh-TW" sz="1400" b="1" i="1" dirty="0" smtClean="0"/>
              <a:t>)</a:t>
            </a:r>
            <a:r>
              <a:rPr lang="zh-TW" altLang="en-US" sz="1400" b="1" i="1" dirty="0" smtClean="0"/>
              <a:t> </a:t>
            </a:r>
            <a:r>
              <a:rPr lang="mr-IN" altLang="zh-TW" sz="1400" dirty="0" smtClean="0"/>
              <a:t>–</a:t>
            </a:r>
            <a:r>
              <a:rPr lang="zh-TW" altLang="en-US" sz="1400" dirty="0" smtClean="0"/>
              <a:t> </a:t>
            </a:r>
            <a:r>
              <a:rPr lang="zh-TW" altLang="en-US" sz="1400" dirty="0"/>
              <a:t>將主要利害關係人集中討論來定義產品需求，並定義跨功能需求及協調利害關係人差異</a:t>
            </a:r>
            <a:r>
              <a:rPr lang="zh-TW" altLang="en-US" sz="1400" dirty="0" smtClean="0"/>
              <a:t>。</a:t>
            </a:r>
            <a:endParaRPr lang="en-US" altLang="zh-TW" sz="1400" dirty="0" smtClean="0"/>
          </a:p>
          <a:p>
            <a:pPr marL="527050" indent="-342900">
              <a:buClrTx/>
              <a:buFont typeface="+mj-lt"/>
              <a:buAutoNum type="arabicPeriod"/>
            </a:pPr>
            <a:r>
              <a:rPr lang="zh-TW" altLang="en-US" sz="1400" b="1" dirty="0"/>
              <a:t>群</a:t>
            </a:r>
            <a:r>
              <a:rPr lang="en-US" sz="1400" b="1" dirty="0"/>
              <a:t>體創新技術 </a:t>
            </a:r>
            <a:r>
              <a:rPr lang="en-US" altLang="zh-TW" sz="1400" b="1" dirty="0"/>
              <a:t>(</a:t>
            </a:r>
            <a:r>
              <a:rPr lang="en-US" sz="1400" b="1" i="1" dirty="0"/>
              <a:t>Group Creativity Techniques</a:t>
            </a:r>
            <a:r>
              <a:rPr lang="en-US" altLang="zh-TW" sz="1400" b="1" i="1" dirty="0"/>
              <a:t>)</a:t>
            </a:r>
            <a:r>
              <a:rPr lang="zh-TW" altLang="en-US" sz="1400" b="1" i="1" dirty="0"/>
              <a:t> </a:t>
            </a:r>
            <a:endParaRPr lang="en-US" altLang="zh-TW" sz="1400" dirty="0"/>
          </a:p>
          <a:p>
            <a:pPr marL="536575" lvl="2" indent="-176213"/>
            <a:r>
              <a:rPr lang="zh-TW" altLang="en-US" sz="1400" dirty="0"/>
              <a:t>腦力激盪</a:t>
            </a:r>
            <a:r>
              <a:rPr lang="en-US" altLang="zh-TW" sz="1400" dirty="0"/>
              <a:t>(Brainstorming)</a:t>
            </a:r>
            <a:r>
              <a:rPr lang="zh-TW" altLang="en-US" sz="1400" dirty="0"/>
              <a:t> </a:t>
            </a:r>
            <a:r>
              <a:rPr lang="en-US" altLang="zh-TW" sz="1400" dirty="0"/>
              <a:t>-</a:t>
            </a:r>
            <a:r>
              <a:rPr lang="zh-TW" altLang="en-US" sz="1400" dirty="0"/>
              <a:t> 一種用來產生及蒐集有關專案與產品需求多種想法的技術。不含投票或排序，但常與其他技術一起使用。</a:t>
            </a:r>
          </a:p>
          <a:p>
            <a:pPr marL="357188" lvl="1" indent="-173038"/>
            <a:endParaRPr lang="en-US" altLang="zh-TW" sz="1400" dirty="0"/>
          </a:p>
        </p:txBody>
      </p:sp>
      <p:sp>
        <p:nvSpPr>
          <p:cNvPr id="4" name="Text Placeholder 3"/>
          <p:cNvSpPr>
            <a:spLocks noGrp="1"/>
          </p:cNvSpPr>
          <p:nvPr>
            <p:ph type="body" idx="2"/>
          </p:nvPr>
        </p:nvSpPr>
        <p:spPr>
          <a:xfrm>
            <a:off x="5004949" y="1023451"/>
            <a:ext cx="3681900" cy="3814019"/>
          </a:xfrm>
        </p:spPr>
        <p:txBody>
          <a:bodyPr/>
          <a:lstStyle/>
          <a:p>
            <a:pPr marL="536575" lvl="1" indent="-176213"/>
            <a:r>
              <a:rPr lang="zh-TW" altLang="en-US" sz="1400" dirty="0" smtClean="0"/>
              <a:t>標稱</a:t>
            </a:r>
            <a:r>
              <a:rPr lang="zh-TW" altLang="en-US" sz="1400" dirty="0"/>
              <a:t>集體技術</a:t>
            </a:r>
            <a:r>
              <a:rPr lang="en-US" altLang="zh-TW" sz="1400" dirty="0"/>
              <a:t>(Nominal group technique)</a:t>
            </a:r>
            <a:r>
              <a:rPr lang="zh-TW" altLang="en-US" sz="1400" dirty="0"/>
              <a:t> </a:t>
            </a:r>
            <a:r>
              <a:rPr lang="en-US" altLang="zh-TW" sz="1400" dirty="0"/>
              <a:t>-</a:t>
            </a:r>
            <a:r>
              <a:rPr lang="zh-TW" altLang="en-US" sz="1400" dirty="0"/>
              <a:t> 經由投票流程來強化腦力激盪的結果，找出最可行的想法，作為下一階段腦力激盪或優先排序之用。</a:t>
            </a:r>
          </a:p>
          <a:p>
            <a:pPr marL="536575" lvl="1" indent="-176213"/>
            <a:r>
              <a:rPr lang="zh-TW" altLang="en-US" sz="1400" dirty="0"/>
              <a:t>心智圖法</a:t>
            </a:r>
            <a:r>
              <a:rPr lang="en-US" altLang="zh-TW" sz="1400" dirty="0"/>
              <a:t>(Idea/mind mapping)</a:t>
            </a:r>
            <a:r>
              <a:rPr lang="zh-TW" altLang="en-US" sz="1400" dirty="0"/>
              <a:t> </a:t>
            </a:r>
            <a:r>
              <a:rPr lang="en-US" altLang="zh-TW" sz="1400" dirty="0"/>
              <a:t>-</a:t>
            </a:r>
            <a:r>
              <a:rPr lang="zh-TW" altLang="en-US" sz="1400" dirty="0"/>
              <a:t> 將腦力激盪所獲得的想法整合成單一圖表，反應想法間的共同性與差異性，並激發新的想法。</a:t>
            </a:r>
          </a:p>
          <a:p>
            <a:pPr marL="536575" lvl="1" indent="-176213"/>
            <a:r>
              <a:rPr lang="zh-TW" altLang="en-US" sz="1400" dirty="0"/>
              <a:t>親和圖</a:t>
            </a:r>
            <a:r>
              <a:rPr lang="en-US" altLang="zh-TW" sz="1400" dirty="0"/>
              <a:t>(Affinity diagram)</a:t>
            </a:r>
            <a:r>
              <a:rPr lang="zh-TW" altLang="en-US" sz="1400" dirty="0"/>
              <a:t> </a:t>
            </a:r>
            <a:r>
              <a:rPr lang="en-US" altLang="zh-TW" sz="1400" dirty="0"/>
              <a:t>-</a:t>
            </a:r>
            <a:r>
              <a:rPr lang="zh-TW" altLang="en-US" sz="1400" dirty="0"/>
              <a:t> 對大量意見進行分類的技術，以便審查和分析。此法為 </a:t>
            </a:r>
            <a:r>
              <a:rPr lang="en-US" altLang="zh-TW" sz="1400" dirty="0" err="1"/>
              <a:t>Kawakita</a:t>
            </a:r>
            <a:r>
              <a:rPr lang="en-US" altLang="zh-TW" sz="1400" dirty="0"/>
              <a:t> Jiro </a:t>
            </a:r>
            <a:r>
              <a:rPr lang="zh-TW" altLang="en-US" sz="1400" dirty="0"/>
              <a:t>所提出</a:t>
            </a:r>
            <a:r>
              <a:rPr lang="en-US" altLang="zh-TW" sz="1400" dirty="0"/>
              <a:t>﹐</a:t>
            </a:r>
            <a:r>
              <a:rPr lang="zh-TW" altLang="en-US" sz="1400" dirty="0"/>
              <a:t>又稱「</a:t>
            </a:r>
            <a:r>
              <a:rPr lang="en-US" altLang="zh-TW" sz="1400" dirty="0"/>
              <a:t>KJ </a:t>
            </a:r>
            <a:r>
              <a:rPr lang="zh-TW" altLang="en-US" sz="1400" dirty="0"/>
              <a:t>分析」。</a:t>
            </a:r>
          </a:p>
          <a:p>
            <a:pPr marL="536575" lvl="1" indent="-176213"/>
            <a:r>
              <a:rPr lang="zh-TW" altLang="en-US" sz="1400" dirty="0"/>
              <a:t>多目標決策分析</a:t>
            </a:r>
            <a:r>
              <a:rPr lang="en-US" altLang="zh-TW" sz="1400" dirty="0"/>
              <a:t>(</a:t>
            </a:r>
            <a:r>
              <a:rPr lang="en-US" altLang="zh-TW" sz="1400" dirty="0" err="1"/>
              <a:t>Multicriteria</a:t>
            </a:r>
            <a:r>
              <a:rPr lang="en-US" altLang="zh-TW" sz="1400" dirty="0"/>
              <a:t> decision analysis)</a:t>
            </a:r>
            <a:r>
              <a:rPr lang="zh-TW" altLang="en-US" sz="1400" dirty="0"/>
              <a:t> </a:t>
            </a:r>
            <a:r>
              <a:rPr lang="en-US" altLang="zh-TW" sz="1400" dirty="0"/>
              <a:t>-</a:t>
            </a:r>
            <a:r>
              <a:rPr lang="zh-TW" altLang="en-US" sz="1400" dirty="0"/>
              <a:t> 經由決策矩陣提供有系統的分析方法，建立風險程度、不確定性及估價等目標，並對多種想法進行評估及排序。</a:t>
            </a:r>
          </a:p>
          <a:p>
            <a:pPr marL="357188" indent="-173038"/>
            <a:endParaRPr lang="en-US" altLang="zh-TW" sz="14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72</a:t>
            </a:fld>
            <a:endParaRPr lang="en" dirty="0">
              <a:solidFill>
                <a:schemeClr val="bg1"/>
              </a:solidFill>
            </a:endParaRPr>
          </a:p>
        </p:txBody>
      </p:sp>
    </p:spTree>
    <p:extLst>
      <p:ext uri="{BB962C8B-B14F-4D97-AF65-F5344CB8AC3E}">
        <p14:creationId xmlns:p14="http://schemas.microsoft.com/office/powerpoint/2010/main" val="14693754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 Requirements </a:t>
            </a:r>
            <a:r>
              <a:rPr lang="mr-IN" altLang="zh-TW" dirty="0" smtClean="0"/>
              <a:t>–</a:t>
            </a:r>
            <a:r>
              <a:rPr lang="zh-TW" altLang="en-US" dirty="0" smtClean="0"/>
              <a:t> </a:t>
            </a:r>
            <a:r>
              <a:rPr lang="en-US" altLang="zh-TW" dirty="0" smtClean="0"/>
              <a:t>Tools</a:t>
            </a:r>
            <a:r>
              <a:rPr lang="zh-TW" altLang="en-US" dirty="0" smtClean="0"/>
              <a:t> </a:t>
            </a:r>
            <a:r>
              <a:rPr lang="en-US" altLang="zh-TW" dirty="0" smtClean="0"/>
              <a:t>&amp;</a:t>
            </a:r>
            <a:r>
              <a:rPr lang="zh-TW" altLang="en-US" dirty="0" smtClean="0"/>
              <a:t> </a:t>
            </a:r>
            <a:r>
              <a:rPr lang="en-US" altLang="zh-TW" dirty="0" smtClean="0"/>
              <a:t>Techniques</a:t>
            </a:r>
            <a:endParaRPr lang="en-US" dirty="0"/>
          </a:p>
        </p:txBody>
      </p:sp>
      <p:sp>
        <p:nvSpPr>
          <p:cNvPr id="3" name="Text Placeholder 2"/>
          <p:cNvSpPr>
            <a:spLocks noGrp="1"/>
          </p:cNvSpPr>
          <p:nvPr>
            <p:ph type="body" idx="1"/>
          </p:nvPr>
        </p:nvSpPr>
        <p:spPr>
          <a:xfrm>
            <a:off x="1101375" y="1023451"/>
            <a:ext cx="3681900" cy="3936855"/>
          </a:xfrm>
        </p:spPr>
        <p:txBody>
          <a:bodyPr/>
          <a:lstStyle/>
          <a:p>
            <a:pPr marL="527050" indent="-342900">
              <a:buClrTx/>
              <a:buFont typeface="+mj-lt"/>
              <a:buAutoNum type="arabicPeriod" startAt="5"/>
            </a:pPr>
            <a:r>
              <a:rPr lang="zh-TW" altLang="en-US" sz="1400" b="1" dirty="0"/>
              <a:t>群</a:t>
            </a:r>
            <a:r>
              <a:rPr lang="en-US" sz="1400" b="1" dirty="0"/>
              <a:t>體決策技術 </a:t>
            </a:r>
            <a:r>
              <a:rPr lang="en-US" altLang="zh-TW" sz="1400" b="1" dirty="0"/>
              <a:t>(</a:t>
            </a:r>
            <a:r>
              <a:rPr lang="en-US" sz="1400" b="1" i="1" dirty="0"/>
              <a:t>Group Decision-Making Techniques</a:t>
            </a:r>
            <a:r>
              <a:rPr lang="en-US" altLang="zh-TW" sz="1400" b="1" i="1" dirty="0"/>
              <a:t>)</a:t>
            </a:r>
            <a:r>
              <a:rPr lang="zh-TW" altLang="en-US" sz="1400" b="1" i="1" dirty="0"/>
              <a:t> </a:t>
            </a:r>
            <a:r>
              <a:rPr lang="mr-IN" altLang="zh-TW" sz="1400" dirty="0"/>
              <a:t>–</a:t>
            </a:r>
            <a:r>
              <a:rPr lang="zh-TW" altLang="en-US" sz="1400" dirty="0"/>
              <a:t> 當利害關係人意見彼此衝突時，有</a:t>
            </a:r>
            <a:r>
              <a:rPr lang="en-US" altLang="zh-TW" sz="1400" dirty="0"/>
              <a:t>4</a:t>
            </a:r>
            <a:r>
              <a:rPr lang="zh-TW" altLang="en-US" sz="1400" dirty="0"/>
              <a:t>種決策技術可供使用：</a:t>
            </a:r>
            <a:endParaRPr lang="en-US" altLang="zh-TW" sz="1400" dirty="0"/>
          </a:p>
          <a:p>
            <a:pPr marL="541338" lvl="2" indent="-184150"/>
            <a:r>
              <a:rPr lang="zh-TW" altLang="en-US" sz="1400" dirty="0"/>
              <a:t>一致性</a:t>
            </a:r>
            <a:r>
              <a:rPr lang="en-US" altLang="zh-TW" sz="1400" dirty="0"/>
              <a:t>(Unanimity)</a:t>
            </a:r>
            <a:r>
              <a:rPr lang="zh-TW" altLang="en-US" sz="1400" dirty="0"/>
              <a:t> </a:t>
            </a:r>
            <a:r>
              <a:rPr lang="en-US" altLang="zh-TW" sz="1400" dirty="0"/>
              <a:t>-</a:t>
            </a:r>
            <a:r>
              <a:rPr lang="zh-TW" altLang="en-US" sz="1400" dirty="0"/>
              <a:t> 全部都同意。</a:t>
            </a:r>
          </a:p>
          <a:p>
            <a:pPr marL="541338" lvl="2" indent="-184150"/>
            <a:r>
              <a:rPr lang="zh-TW" altLang="en-US" sz="1400" dirty="0"/>
              <a:t>過半數</a:t>
            </a:r>
            <a:r>
              <a:rPr lang="en-US" altLang="zh-TW" sz="1400" dirty="0"/>
              <a:t>(Majority)</a:t>
            </a:r>
            <a:r>
              <a:rPr lang="zh-TW" altLang="en-US" sz="1400" dirty="0"/>
              <a:t> </a:t>
            </a:r>
            <a:r>
              <a:rPr lang="en-US" altLang="zh-TW" sz="1400" dirty="0"/>
              <a:t>-</a:t>
            </a:r>
            <a:r>
              <a:rPr lang="zh-TW" altLang="en-US" sz="1400" dirty="0"/>
              <a:t> 超過</a:t>
            </a:r>
            <a:r>
              <a:rPr lang="en-US" altLang="zh-TW" sz="1400" dirty="0"/>
              <a:t>50%</a:t>
            </a:r>
            <a:r>
              <a:rPr lang="zh-TW" altLang="en-US" sz="1400" dirty="0"/>
              <a:t>人員同意。</a:t>
            </a:r>
            <a:r>
              <a:rPr lang="en-US" altLang="zh-TW" sz="1400" dirty="0"/>
              <a:t>(</a:t>
            </a:r>
            <a:r>
              <a:rPr lang="zh-TW" altLang="en-US" sz="1400" dirty="0"/>
              <a:t>決策人數為奇數</a:t>
            </a:r>
            <a:r>
              <a:rPr lang="en-US" altLang="zh-TW" sz="1400" dirty="0"/>
              <a:t>)</a:t>
            </a:r>
            <a:r>
              <a:rPr lang="zh-TW" altLang="en-US" sz="1400" dirty="0"/>
              <a:t>。</a:t>
            </a:r>
          </a:p>
          <a:p>
            <a:pPr marL="541338" lvl="2" indent="-184150"/>
            <a:r>
              <a:rPr lang="zh-TW" altLang="en-US" sz="1400" dirty="0"/>
              <a:t>最高票</a:t>
            </a:r>
            <a:r>
              <a:rPr lang="en-US" altLang="zh-TW" sz="1400" dirty="0"/>
              <a:t>(Plurality)</a:t>
            </a:r>
            <a:r>
              <a:rPr lang="zh-TW" altLang="en-US" sz="1400" dirty="0"/>
              <a:t> </a:t>
            </a:r>
            <a:r>
              <a:rPr lang="en-US" altLang="zh-TW" sz="1400" dirty="0"/>
              <a:t>-</a:t>
            </a:r>
            <a:r>
              <a:rPr lang="zh-TW" altLang="en-US" sz="1400" dirty="0"/>
              <a:t> 最多票同意即可，就算未過半數人支持。常用於選擇方案多於</a:t>
            </a:r>
            <a:r>
              <a:rPr lang="en-US" altLang="zh-TW" sz="1400" dirty="0"/>
              <a:t>2</a:t>
            </a:r>
            <a:r>
              <a:rPr lang="zh-TW" altLang="en-US" sz="1400" dirty="0"/>
              <a:t>種。</a:t>
            </a:r>
          </a:p>
          <a:p>
            <a:pPr marL="541338" lvl="2" indent="-184150"/>
            <a:r>
              <a:rPr lang="zh-TW" altLang="en-US" sz="1400" dirty="0"/>
              <a:t>獨裁式</a:t>
            </a:r>
            <a:r>
              <a:rPr lang="en-US" altLang="zh-TW" sz="1400" dirty="0"/>
              <a:t>(Dictatorship)</a:t>
            </a:r>
            <a:r>
              <a:rPr lang="zh-TW" altLang="en-US" sz="1400" dirty="0"/>
              <a:t> </a:t>
            </a:r>
            <a:r>
              <a:rPr lang="en-US" altLang="zh-TW" sz="1400" dirty="0"/>
              <a:t>-</a:t>
            </a:r>
            <a:r>
              <a:rPr lang="zh-TW" altLang="en-US" sz="1400" dirty="0"/>
              <a:t> 只由一個人決定。</a:t>
            </a:r>
            <a:endParaRPr lang="en-US" altLang="zh-TW" sz="1400" dirty="0"/>
          </a:p>
          <a:p>
            <a:pPr marL="527050" indent="-342900">
              <a:buClrTx/>
              <a:buFont typeface="+mj-lt"/>
              <a:buAutoNum type="arabicPeriod" startAt="6"/>
            </a:pPr>
            <a:r>
              <a:rPr lang="en-US" sz="1400" b="1" dirty="0"/>
              <a:t>問卷與調查 </a:t>
            </a:r>
            <a:r>
              <a:rPr lang="en-US" altLang="zh-TW" sz="1400" b="1" dirty="0"/>
              <a:t>(</a:t>
            </a:r>
            <a:r>
              <a:rPr lang="en-US" sz="1400" b="1" i="1" dirty="0"/>
              <a:t>Questionnaires and Surveys</a:t>
            </a:r>
            <a:r>
              <a:rPr lang="en-US" altLang="zh-TW" sz="1400" b="1" i="1" dirty="0"/>
              <a:t>)</a:t>
            </a:r>
            <a:r>
              <a:rPr lang="zh-TW" altLang="en-US" sz="1400" b="1" dirty="0"/>
              <a:t> </a:t>
            </a:r>
            <a:r>
              <a:rPr lang="mr-IN" altLang="zh-TW" sz="1400" dirty="0"/>
              <a:t>–</a:t>
            </a:r>
            <a:r>
              <a:rPr lang="zh-TW" altLang="en-US" sz="1400" dirty="0"/>
              <a:t> 利用一系列設計過的書面問題，向眾多受訪者快速蒐收集資訊。</a:t>
            </a:r>
            <a:endParaRPr lang="en-US" altLang="zh-TW" sz="1400" dirty="0"/>
          </a:p>
          <a:p>
            <a:pPr marL="527050" indent="-342900">
              <a:buClrTx/>
              <a:buFont typeface="+mj-lt"/>
              <a:buAutoNum type="arabicPeriod" startAt="7"/>
            </a:pPr>
            <a:r>
              <a:rPr lang="en-US" sz="1400" b="1" dirty="0" smtClean="0"/>
              <a:t>觀察</a:t>
            </a:r>
            <a:r>
              <a:rPr lang="en-US" sz="1400" b="1" dirty="0"/>
              <a:t> </a:t>
            </a:r>
            <a:r>
              <a:rPr lang="en-US" altLang="zh-TW" sz="1400" b="1" dirty="0" smtClean="0"/>
              <a:t>(</a:t>
            </a:r>
            <a:r>
              <a:rPr lang="en-US" sz="1400" b="1" i="1" dirty="0" smtClean="0"/>
              <a:t>Observations</a:t>
            </a:r>
            <a:r>
              <a:rPr lang="en-US" altLang="zh-TW" sz="1400" b="1" i="1" dirty="0" smtClean="0"/>
              <a:t>)</a:t>
            </a:r>
            <a:r>
              <a:rPr lang="zh-TW" altLang="en-US" sz="1400" b="1" i="1" dirty="0" smtClean="0"/>
              <a:t> </a:t>
            </a:r>
            <a:r>
              <a:rPr lang="mr-IN" altLang="zh-TW" sz="1400" b="1" i="1" dirty="0" smtClean="0"/>
              <a:t>–</a:t>
            </a:r>
            <a:r>
              <a:rPr lang="zh-TW" altLang="en-US" sz="1400" b="1" i="1" dirty="0" smtClean="0"/>
              <a:t> </a:t>
            </a:r>
            <a:r>
              <a:rPr lang="zh-TW" altLang="en-US" sz="1400" dirty="0" smtClean="0"/>
              <a:t>觀察使用者的實際使用狀況，</a:t>
            </a:r>
            <a:r>
              <a:rPr lang="zh-TW" altLang="en-US" sz="1400" dirty="0"/>
              <a:t>以便發掘隱藏的需求</a:t>
            </a:r>
            <a:r>
              <a:rPr lang="zh-TW" altLang="en-US" sz="1400" dirty="0" smtClean="0"/>
              <a:t>。</a:t>
            </a:r>
            <a:endParaRPr lang="en-US" sz="1400" b="1" i="1" dirty="0"/>
          </a:p>
          <a:p>
            <a:pPr marL="357188" indent="-173038"/>
            <a:endParaRPr lang="en-US" sz="1400" b="1" i="1" dirty="0"/>
          </a:p>
        </p:txBody>
      </p:sp>
      <p:sp>
        <p:nvSpPr>
          <p:cNvPr id="4" name="Text Placeholder 3"/>
          <p:cNvSpPr>
            <a:spLocks noGrp="1"/>
          </p:cNvSpPr>
          <p:nvPr>
            <p:ph type="body" idx="2"/>
          </p:nvPr>
        </p:nvSpPr>
        <p:spPr>
          <a:xfrm>
            <a:off x="5004949" y="1023452"/>
            <a:ext cx="3681900" cy="3537900"/>
          </a:xfrm>
        </p:spPr>
        <p:txBody>
          <a:bodyPr/>
          <a:lstStyle/>
          <a:p>
            <a:pPr marL="527050" indent="-342900">
              <a:buClrTx/>
              <a:buFont typeface="+mj-lt"/>
              <a:buAutoNum type="arabicPeriod" startAt="8"/>
            </a:pPr>
            <a:r>
              <a:rPr lang="zh-TW" altLang="en-US" sz="1400" b="1" dirty="0"/>
              <a:t>原</a:t>
            </a:r>
            <a:r>
              <a:rPr lang="en-US" sz="1400" b="1" dirty="0"/>
              <a:t>型 </a:t>
            </a:r>
            <a:r>
              <a:rPr lang="en-US" altLang="zh-TW" sz="1400" b="1" dirty="0"/>
              <a:t>(</a:t>
            </a:r>
            <a:r>
              <a:rPr lang="en-US" sz="1400" b="1" i="1" dirty="0"/>
              <a:t>Prototypes</a:t>
            </a:r>
            <a:r>
              <a:rPr lang="en-US" altLang="zh-TW" sz="1400" b="1" i="1" dirty="0"/>
              <a:t>)</a:t>
            </a:r>
            <a:r>
              <a:rPr lang="zh-TW" altLang="en-US" sz="1400" b="1" i="1" dirty="0"/>
              <a:t> </a:t>
            </a:r>
            <a:r>
              <a:rPr lang="en-US" altLang="zh-TW" sz="1400" b="1" i="1" dirty="0"/>
              <a:t>-</a:t>
            </a:r>
            <a:r>
              <a:rPr lang="zh-TW" altLang="en-US" sz="1400" b="1" i="1" dirty="0"/>
              <a:t> </a:t>
            </a:r>
            <a:r>
              <a:rPr lang="zh-TW" altLang="en-US" sz="1400" dirty="0"/>
              <a:t>提供產品的工作模型，以便獲得需求的早期回饋。故事板</a:t>
            </a:r>
            <a:r>
              <a:rPr lang="en-US" altLang="zh-TW" sz="1400" dirty="0"/>
              <a:t>(Storyboarding)</a:t>
            </a:r>
            <a:r>
              <a:rPr lang="zh-TW" altLang="en-US" sz="1400" dirty="0"/>
              <a:t>：通過一系列的圖案或插圖來顯示順序或導航。</a:t>
            </a:r>
            <a:endParaRPr lang="en-US" sz="1400" b="1" i="1" dirty="0"/>
          </a:p>
          <a:p>
            <a:pPr marL="527050" indent="-342900">
              <a:buClrTx/>
              <a:buFont typeface="+mj-lt"/>
              <a:buAutoNum type="arabicPeriod" startAt="8"/>
            </a:pPr>
            <a:r>
              <a:rPr lang="en-US" sz="1400" b="1" dirty="0"/>
              <a:t>標竿學習 </a:t>
            </a:r>
            <a:r>
              <a:rPr lang="en-US" altLang="zh-TW" sz="1400" b="1" dirty="0"/>
              <a:t>(</a:t>
            </a:r>
            <a:r>
              <a:rPr lang="en-US" sz="1400" b="1" i="1" dirty="0"/>
              <a:t>Benchmarking</a:t>
            </a:r>
            <a:r>
              <a:rPr lang="en-US" altLang="zh-TW" sz="1400" b="1" i="1" dirty="0"/>
              <a:t>)</a:t>
            </a:r>
            <a:r>
              <a:rPr lang="zh-TW" altLang="en-US" sz="1400" b="1" i="1" dirty="0"/>
              <a:t> </a:t>
            </a:r>
            <a:r>
              <a:rPr lang="mr-IN" altLang="zh-TW" sz="1400" b="1" i="1" dirty="0"/>
              <a:t>–</a:t>
            </a:r>
            <a:r>
              <a:rPr lang="zh-TW" altLang="en-US" sz="1400" dirty="0"/>
              <a:t>比較現有的程序和實務，與其他組織的程序和實務，提供改善的最佳想法。</a:t>
            </a:r>
            <a:endParaRPr lang="en-US" sz="1400" b="1" i="1" dirty="0"/>
          </a:p>
          <a:p>
            <a:pPr marL="527050" indent="-342900">
              <a:buClrTx/>
              <a:buFont typeface="+mj-lt"/>
              <a:buAutoNum type="arabicPeriod" startAt="8"/>
            </a:pPr>
            <a:r>
              <a:rPr lang="en-US" sz="1400" b="1" dirty="0"/>
              <a:t>系統關聯圖 </a:t>
            </a:r>
            <a:r>
              <a:rPr lang="en-US" altLang="zh-TW" sz="1400" b="1" dirty="0"/>
              <a:t>(</a:t>
            </a:r>
            <a:r>
              <a:rPr lang="en-US" sz="1400" b="1" i="1" dirty="0"/>
              <a:t>Context Diagrams</a:t>
            </a:r>
            <a:r>
              <a:rPr lang="en-US" altLang="zh-TW" sz="1400" b="1" i="1" dirty="0"/>
              <a:t>)</a:t>
            </a:r>
            <a:r>
              <a:rPr lang="zh-TW" altLang="en-US" sz="1400" b="1" i="1" dirty="0"/>
              <a:t> </a:t>
            </a:r>
            <a:r>
              <a:rPr lang="en-US" altLang="zh-TW" sz="1400" b="1" i="1" dirty="0"/>
              <a:t>-</a:t>
            </a:r>
            <a:r>
              <a:rPr lang="zh-TW" altLang="en-US" sz="1400" b="1" i="1" dirty="0"/>
              <a:t> </a:t>
            </a:r>
            <a:r>
              <a:rPr lang="zh-TW" altLang="en-US" sz="1400" dirty="0"/>
              <a:t>以視覺化的方式描繪產品範疇，顯示營運系統</a:t>
            </a:r>
            <a:r>
              <a:rPr lang="en-US" altLang="zh-TW" sz="1400" dirty="0"/>
              <a:t>(</a:t>
            </a:r>
            <a:r>
              <a:rPr lang="zh-TW" altLang="en-US" sz="1400" dirty="0"/>
              <a:t>流程、設備、電腦系統等</a:t>
            </a:r>
            <a:r>
              <a:rPr lang="en-US" altLang="zh-TW" sz="1400" dirty="0"/>
              <a:t>)</a:t>
            </a:r>
            <a:r>
              <a:rPr lang="zh-TW" altLang="en-US" sz="1400" dirty="0"/>
              <a:t>及營運系統與人或其他系統</a:t>
            </a:r>
            <a:r>
              <a:rPr lang="en-US" altLang="zh-TW" sz="1400" dirty="0"/>
              <a:t>(</a:t>
            </a:r>
            <a:r>
              <a:rPr lang="zh-TW" altLang="en-US" sz="1400" dirty="0"/>
              <a:t>角色</a:t>
            </a:r>
            <a:r>
              <a:rPr lang="en-US" altLang="zh-TW" sz="1400" dirty="0"/>
              <a:t>)</a:t>
            </a:r>
            <a:r>
              <a:rPr lang="zh-TW" altLang="en-US" sz="1400" dirty="0"/>
              <a:t>間的互動。 </a:t>
            </a:r>
            <a:endParaRPr lang="en-US" altLang="zh-TW" sz="1400" dirty="0" smtClean="0"/>
          </a:p>
          <a:p>
            <a:pPr marL="527050" indent="-342900">
              <a:buClrTx/>
              <a:buFont typeface="+mj-lt"/>
              <a:buAutoNum type="arabicPeriod" startAt="8"/>
            </a:pPr>
            <a:r>
              <a:rPr lang="en-US" sz="1400" b="1" dirty="0" smtClean="0"/>
              <a:t>文件分析</a:t>
            </a:r>
            <a:r>
              <a:rPr lang="en-US" sz="1400" b="1" dirty="0"/>
              <a:t> </a:t>
            </a:r>
            <a:r>
              <a:rPr lang="en-US" altLang="zh-TW" sz="1400" b="1" dirty="0" smtClean="0"/>
              <a:t>(</a:t>
            </a:r>
            <a:r>
              <a:rPr lang="en-US" sz="1400" b="1" i="1" dirty="0" smtClean="0"/>
              <a:t>Document Analysis</a:t>
            </a:r>
            <a:r>
              <a:rPr lang="en-US" altLang="zh-TW" sz="1400" b="1" i="1" dirty="0" smtClean="0"/>
              <a:t>)</a:t>
            </a:r>
            <a:r>
              <a:rPr lang="zh-TW" altLang="en-US" sz="1400" b="1" i="1" dirty="0" smtClean="0"/>
              <a:t> </a:t>
            </a:r>
            <a:r>
              <a:rPr lang="mr-IN" altLang="zh-TW" sz="1400" b="1" i="1" dirty="0" smtClean="0"/>
              <a:t>–</a:t>
            </a:r>
            <a:r>
              <a:rPr lang="zh-TW" altLang="en-US" sz="1400" b="1" i="1" dirty="0" smtClean="0"/>
              <a:t> </a:t>
            </a:r>
            <a:r>
              <a:rPr lang="zh-TW" altLang="en-US" sz="1400" dirty="0" smtClean="0"/>
              <a:t>透過閱讀產品的既有文件來收集需求。</a:t>
            </a:r>
            <a:endParaRPr lang="en-US" altLang="zh-TW" sz="14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73</a:t>
            </a:fld>
            <a:endParaRPr lang="en" dirty="0">
              <a:solidFill>
                <a:schemeClr val="bg1"/>
              </a:solidFill>
            </a:endParaRPr>
          </a:p>
        </p:txBody>
      </p:sp>
    </p:spTree>
    <p:extLst>
      <p:ext uri="{BB962C8B-B14F-4D97-AF65-F5344CB8AC3E}">
        <p14:creationId xmlns:p14="http://schemas.microsoft.com/office/powerpoint/2010/main" val="19474837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 Requirements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Tx/>
              <a:buFont typeface="+mj-lt"/>
              <a:buAutoNum type="arabicPeriod"/>
            </a:pPr>
            <a:r>
              <a:rPr lang="zh-TW" altLang="en-US" sz="1600" b="1" dirty="0" smtClean="0"/>
              <a:t>需求文件 </a:t>
            </a:r>
            <a:r>
              <a:rPr lang="en-US" altLang="zh-TW" sz="1600" b="1" dirty="0" smtClean="0"/>
              <a:t>(</a:t>
            </a:r>
            <a:r>
              <a:rPr lang="en-US" sz="1600" b="1" i="1" dirty="0"/>
              <a:t>Requirements Documentation</a:t>
            </a:r>
            <a:r>
              <a:rPr lang="en-US" altLang="zh-TW" sz="1600" b="1" dirty="0" smtClean="0"/>
              <a:t>)</a:t>
            </a:r>
            <a:r>
              <a:rPr lang="zh-TW" altLang="en-US" sz="1600" b="1" dirty="0" smtClean="0"/>
              <a:t> </a:t>
            </a:r>
            <a:r>
              <a:rPr lang="mr-IN" altLang="zh-TW" sz="1600" dirty="0" smtClean="0"/>
              <a:t>–</a:t>
            </a:r>
            <a:r>
              <a:rPr lang="zh-TW" altLang="en-US" sz="1600" dirty="0" smtClean="0"/>
              <a:t> </a:t>
            </a:r>
            <a:r>
              <a:rPr lang="zh-TW" altLang="en-US" sz="1600" dirty="0"/>
              <a:t>需求必須明確</a:t>
            </a:r>
            <a:r>
              <a:rPr lang="en-US" altLang="zh-TW" sz="1600" dirty="0"/>
              <a:t>(</a:t>
            </a:r>
            <a:r>
              <a:rPr lang="zh-TW" altLang="en-US" sz="1600" dirty="0"/>
              <a:t>可衡量及測試</a:t>
            </a:r>
            <a:r>
              <a:rPr lang="en-US" altLang="zh-TW" sz="1600" dirty="0"/>
              <a:t>)</a:t>
            </a:r>
            <a:r>
              <a:rPr lang="zh-TW" altLang="en-US" sz="1600" dirty="0"/>
              <a:t>、可追蹤、完整、一致，並為主要利害關係人所接受，才能作為基準。</a:t>
            </a:r>
            <a:r>
              <a:rPr lang="zh-TW" altLang="en-US" sz="1600" dirty="0" smtClean="0"/>
              <a:t>包含：</a:t>
            </a:r>
            <a:endParaRPr lang="en-US" altLang="zh-TW" sz="1600" dirty="0" smtClean="0"/>
          </a:p>
          <a:p>
            <a:pPr marL="641350" lvl="5" indent="-285750">
              <a:buFont typeface="Courier New" charset="0"/>
              <a:buChar char="o"/>
            </a:pPr>
            <a:r>
              <a:rPr lang="zh-TW" altLang="en-US" sz="1400" dirty="0"/>
              <a:t>營運</a:t>
            </a:r>
            <a:r>
              <a:rPr lang="zh-TW" altLang="en-US" sz="1400" dirty="0" smtClean="0"/>
              <a:t>需求</a:t>
            </a:r>
            <a:endParaRPr lang="en-US" altLang="zh-TW" sz="1400" dirty="0" smtClean="0"/>
          </a:p>
          <a:p>
            <a:pPr marL="641350" lvl="5" indent="-285750">
              <a:buFont typeface="Courier New" charset="0"/>
              <a:buChar char="o"/>
            </a:pPr>
            <a:r>
              <a:rPr lang="zh-TW" altLang="en-US" sz="1400" dirty="0"/>
              <a:t>利害關係人需求</a:t>
            </a:r>
            <a:r>
              <a:rPr lang="zh-TW" altLang="en-US" sz="1400" dirty="0" smtClean="0"/>
              <a:t>。</a:t>
            </a:r>
            <a:endParaRPr lang="en-US" altLang="zh-TW" sz="1400" dirty="0" smtClean="0"/>
          </a:p>
          <a:p>
            <a:pPr marL="641350" lvl="5" indent="-285750">
              <a:buFont typeface="Courier New" charset="0"/>
              <a:buChar char="o"/>
            </a:pPr>
            <a:r>
              <a:rPr lang="zh-TW" altLang="en-US" sz="1400" dirty="0"/>
              <a:t>解決方案</a:t>
            </a:r>
            <a:r>
              <a:rPr lang="zh-TW" altLang="en-US" sz="1400" dirty="0" smtClean="0"/>
              <a:t>需求</a:t>
            </a:r>
            <a:endParaRPr lang="en-US" altLang="zh-TW" sz="1400" dirty="0" smtClean="0"/>
          </a:p>
          <a:p>
            <a:pPr marL="641350" lvl="5" indent="-285750">
              <a:buFont typeface="Courier New" charset="0"/>
              <a:buChar char="o"/>
            </a:pPr>
            <a:r>
              <a:rPr lang="zh-TW" altLang="en-US" sz="1400" dirty="0"/>
              <a:t>專案</a:t>
            </a:r>
            <a:r>
              <a:rPr lang="zh-TW" altLang="en-US" sz="1400" dirty="0" smtClean="0"/>
              <a:t>需求</a:t>
            </a:r>
            <a:endParaRPr lang="en-US" altLang="zh-TW" sz="1400" dirty="0" smtClean="0"/>
          </a:p>
          <a:p>
            <a:pPr marL="527050" indent="-342900">
              <a:buClrTx/>
              <a:buFont typeface="+mj-lt"/>
              <a:buAutoNum type="arabicPeriod" startAt="2"/>
            </a:pPr>
            <a:r>
              <a:rPr lang="zh-TW" altLang="en-US" sz="1600" b="1" dirty="0" smtClean="0"/>
              <a:t>需求追朔矩陣 </a:t>
            </a:r>
            <a:r>
              <a:rPr lang="en-US" altLang="zh-TW" sz="1600" b="1" dirty="0" smtClean="0"/>
              <a:t>(</a:t>
            </a:r>
            <a:r>
              <a:rPr lang="en-US" sz="1600" b="1" i="1" dirty="0" smtClean="0"/>
              <a:t>Requirements Traceability Matrix</a:t>
            </a:r>
            <a:r>
              <a:rPr lang="en-US" altLang="zh-TW" sz="1600" b="1" dirty="0" smtClean="0"/>
              <a:t>)</a:t>
            </a:r>
            <a:r>
              <a:rPr lang="zh-TW" altLang="en-US" sz="1600" b="1" dirty="0" smtClean="0"/>
              <a:t> </a:t>
            </a:r>
            <a:r>
              <a:rPr lang="mr-IN" altLang="zh-TW" sz="1600" dirty="0" smtClean="0"/>
              <a:t>–</a:t>
            </a:r>
            <a:r>
              <a:rPr lang="zh-TW" altLang="en-US" sz="1600" dirty="0" smtClean="0"/>
              <a:t> 連結產品需求從其來源至滿足需求之交付標的的一種表格。</a:t>
            </a:r>
            <a:endParaRPr lang="en-US" altLang="zh-TW" sz="1600" dirty="0" smtClean="0"/>
          </a:p>
          <a:p>
            <a:pPr marL="627063" indent="-285750">
              <a:buFont typeface="Courier New" charset="0"/>
              <a:buChar char="o"/>
            </a:pPr>
            <a:r>
              <a:rPr lang="zh-TW" altLang="en-US" sz="1400" dirty="0"/>
              <a:t>營運需要、機會、目的及</a:t>
            </a:r>
            <a:r>
              <a:rPr lang="zh-TW" altLang="en-US" sz="1400" dirty="0" smtClean="0"/>
              <a:t>目標</a:t>
            </a:r>
            <a:endParaRPr lang="en-US" altLang="zh-TW" sz="1400" dirty="0" smtClean="0"/>
          </a:p>
          <a:p>
            <a:pPr marL="627063" lvl="1" indent="-285750">
              <a:buFont typeface="Courier New" charset="0"/>
              <a:buChar char="o"/>
            </a:pPr>
            <a:r>
              <a:rPr lang="zh-TW" altLang="en-US" sz="1400" dirty="0" smtClean="0"/>
              <a:t>專案目標</a:t>
            </a:r>
            <a:endParaRPr lang="en-US" altLang="zh-TW" sz="1400" dirty="0" smtClean="0"/>
          </a:p>
          <a:p>
            <a:pPr marL="627063" lvl="1" indent="-285750">
              <a:buFont typeface="Courier New" charset="0"/>
              <a:buChar char="o"/>
            </a:pPr>
            <a:r>
              <a:rPr lang="zh-TW" altLang="en-US" sz="1400" dirty="0" smtClean="0"/>
              <a:t>專案</a:t>
            </a:r>
            <a:r>
              <a:rPr lang="zh-TW" altLang="en-US" sz="1400" dirty="0"/>
              <a:t>範疇</a:t>
            </a:r>
            <a:r>
              <a:rPr lang="en-US" altLang="zh-TW" sz="1400" dirty="0"/>
              <a:t>/</a:t>
            </a:r>
            <a:r>
              <a:rPr lang="zh-TW" altLang="en-US" sz="1400" dirty="0"/>
              <a:t>工作分解結構</a:t>
            </a:r>
            <a:r>
              <a:rPr lang="en-US" altLang="zh-TW" sz="1400" dirty="0"/>
              <a:t>(WBS)</a:t>
            </a:r>
            <a:r>
              <a:rPr lang="zh-TW" altLang="en-US" sz="1400" dirty="0"/>
              <a:t>交付標</a:t>
            </a:r>
            <a:r>
              <a:rPr lang="zh-TW" altLang="en-US" sz="1400" dirty="0" smtClean="0"/>
              <a:t>的</a:t>
            </a:r>
            <a:endParaRPr lang="en-US" altLang="zh-TW" sz="1400" dirty="0" smtClean="0"/>
          </a:p>
          <a:p>
            <a:pPr marL="627063" lvl="1" indent="-285750">
              <a:buFont typeface="Courier New" charset="0"/>
              <a:buChar char="o"/>
            </a:pPr>
            <a:r>
              <a:rPr lang="zh-TW" altLang="en-US" sz="1400" dirty="0" smtClean="0"/>
              <a:t>產品設計</a:t>
            </a:r>
            <a:endParaRPr lang="en-US" altLang="zh-TW" sz="1400" dirty="0" smtClean="0"/>
          </a:p>
          <a:p>
            <a:pPr marL="627063" lvl="1" indent="-285750">
              <a:buFont typeface="Courier New" charset="0"/>
              <a:buChar char="o"/>
            </a:pPr>
            <a:r>
              <a:rPr lang="zh-TW" altLang="en-US" sz="1400" dirty="0" smtClean="0"/>
              <a:t>產品開發</a:t>
            </a:r>
            <a:endParaRPr lang="en-US" altLang="zh-TW" sz="1400" dirty="0" smtClean="0"/>
          </a:p>
          <a:p>
            <a:pPr marL="627063" lvl="1" indent="-285750">
              <a:buFont typeface="Courier New" charset="0"/>
              <a:buChar char="o"/>
            </a:pPr>
            <a:r>
              <a:rPr lang="zh-TW" altLang="en-US" sz="1400" dirty="0" smtClean="0"/>
              <a:t>測試</a:t>
            </a:r>
            <a:r>
              <a:rPr lang="zh-TW" altLang="en-US" sz="1400" dirty="0"/>
              <a:t>的策略及</a:t>
            </a:r>
            <a:r>
              <a:rPr lang="zh-TW" altLang="en-US" sz="1400" dirty="0" smtClean="0"/>
              <a:t>環境</a:t>
            </a:r>
            <a:endParaRPr lang="en-US" altLang="zh-TW" sz="1400" dirty="0" smtClean="0"/>
          </a:p>
          <a:p>
            <a:pPr marL="627063" lvl="1" indent="-285750">
              <a:buFont typeface="Courier New" charset="0"/>
              <a:buChar char="o"/>
            </a:pPr>
            <a:r>
              <a:rPr lang="zh-TW" altLang="en-US" sz="1400" dirty="0" smtClean="0"/>
              <a:t>由</a:t>
            </a:r>
            <a:r>
              <a:rPr lang="zh-TW" altLang="en-US" sz="1400" dirty="0"/>
              <a:t>高層次需求至細部需求</a:t>
            </a:r>
            <a:endParaRPr lang="en-US" sz="14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74</a:t>
            </a:fld>
            <a:endParaRPr lang="en" dirty="0">
              <a:solidFill>
                <a:schemeClr val="bg1"/>
              </a:solidFill>
            </a:endParaRPr>
          </a:p>
        </p:txBody>
      </p:sp>
    </p:spTree>
    <p:extLst>
      <p:ext uri="{BB962C8B-B14F-4D97-AF65-F5344CB8AC3E}">
        <p14:creationId xmlns:p14="http://schemas.microsoft.com/office/powerpoint/2010/main" val="55766879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Requirements</a:t>
            </a:r>
            <a:r>
              <a:rPr lang="zh-TW" altLang="en-US" dirty="0" smtClean="0"/>
              <a:t> </a:t>
            </a:r>
            <a:r>
              <a:rPr lang="en-US" altLang="zh-TW" dirty="0" smtClean="0"/>
              <a:t>Traceability</a:t>
            </a:r>
            <a:r>
              <a:rPr lang="zh-TW" altLang="en-US" dirty="0" smtClean="0"/>
              <a:t> </a:t>
            </a:r>
            <a:r>
              <a:rPr lang="en-US" altLang="zh-TW" dirty="0" smtClean="0"/>
              <a:t>Matrix</a:t>
            </a:r>
            <a:r>
              <a:rPr lang="zh-TW" altLang="en-US" dirty="0" smtClean="0"/>
              <a:t> </a:t>
            </a:r>
            <a:r>
              <a:rPr lang="en-US" altLang="zh-TW" dirty="0" smtClean="0"/>
              <a:t>Example</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75</a:t>
            </a:fld>
            <a:endParaRPr lang="en"/>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15302" t="3564" r="17979" b="3566"/>
          <a:stretch>
            <a:fillRect/>
          </a:stretch>
        </p:blipFill>
        <p:spPr bwMode="auto">
          <a:xfrm>
            <a:off x="1104900" y="1025175"/>
            <a:ext cx="8033750" cy="387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68189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5.3 Define Scope</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76</a:t>
            </a:fld>
            <a:endParaRPr lang="en" dirty="0">
              <a:solidFill>
                <a:schemeClr val="bg1"/>
              </a:solidFill>
            </a:endParaRPr>
          </a:p>
        </p:txBody>
      </p:sp>
      <p:sp>
        <p:nvSpPr>
          <p:cNvPr id="4" name="Rectangle 3"/>
          <p:cNvSpPr/>
          <p:nvPr/>
        </p:nvSpPr>
        <p:spPr>
          <a:xfrm>
            <a:off x="1104900" y="1325596"/>
            <a:ext cx="6407696" cy="738664"/>
          </a:xfrm>
          <a:prstGeom prst="rect">
            <a:avLst/>
          </a:prstGeom>
        </p:spPr>
        <p:txBody>
          <a:bodyPr wrap="square">
            <a:spAutoFit/>
          </a:bodyPr>
          <a:lstStyle/>
          <a:p>
            <a:r>
              <a:rPr lang="en-US" b="1" dirty="0"/>
              <a:t>5.3 Define </a:t>
            </a:r>
            <a:r>
              <a:rPr lang="en-US" b="1" dirty="0" smtClean="0"/>
              <a:t>Scope </a:t>
            </a:r>
            <a:r>
              <a:rPr lang="en-US" dirty="0" smtClean="0"/>
              <a:t>—</a:t>
            </a:r>
            <a:r>
              <a:rPr lang="en-US" dirty="0"/>
              <a:t>The process of developing a detailed description of the project and product.</a:t>
            </a: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2364681"/>
            <a:ext cx="6692900" cy="1587500"/>
          </a:xfrm>
          <a:prstGeom prst="rect">
            <a:avLst/>
          </a:prstGeom>
        </p:spPr>
      </p:pic>
    </p:spTree>
    <p:extLst>
      <p:ext uri="{BB962C8B-B14F-4D97-AF65-F5344CB8AC3E}">
        <p14:creationId xmlns:p14="http://schemas.microsoft.com/office/powerpoint/2010/main" val="11872709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Scope </a:t>
            </a:r>
            <a:r>
              <a:rPr lang="en-US" dirty="0" smtClean="0"/>
              <a:t>Data </a:t>
            </a:r>
            <a:r>
              <a:rPr lang="en-US" dirty="0"/>
              <a:t>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77</a:t>
            </a:fld>
            <a:endParaRPr lang="en"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770" y="1025175"/>
            <a:ext cx="5268760" cy="3908755"/>
          </a:xfrm>
          <a:prstGeom prst="rect">
            <a:avLst/>
          </a:prstGeom>
        </p:spPr>
      </p:pic>
    </p:spTree>
    <p:extLst>
      <p:ext uri="{BB962C8B-B14F-4D97-AF65-F5344CB8AC3E}">
        <p14:creationId xmlns:p14="http://schemas.microsoft.com/office/powerpoint/2010/main" val="16759519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 Requirements </a:t>
            </a:r>
            <a:r>
              <a:rPr lang="mr-IN" altLang="zh-TW" dirty="0" smtClean="0"/>
              <a:t>–</a:t>
            </a:r>
            <a:r>
              <a:rPr lang="zh-TW" altLang="en-US" dirty="0" smtClean="0"/>
              <a:t> </a:t>
            </a:r>
            <a:r>
              <a:rPr lang="en-US" altLang="zh-TW" dirty="0" smtClean="0"/>
              <a:t>Inputs</a:t>
            </a:r>
            <a:r>
              <a:rPr lang="zh-TW" altLang="en-US" dirty="0" smtClean="0"/>
              <a:t> </a:t>
            </a:r>
            <a:r>
              <a:rPr lang="en-US" altLang="zh-TW" dirty="0" smtClean="0"/>
              <a:t>&amp;</a:t>
            </a:r>
            <a:r>
              <a:rPr lang="zh-TW" altLang="en-US" dirty="0" smtClean="0"/>
              <a:t> </a:t>
            </a:r>
            <a:r>
              <a:rPr lang="en-US" altLang="zh-TW" dirty="0" smtClean="0"/>
              <a:t>Tools</a:t>
            </a:r>
            <a:endParaRPr lang="en-US" dirty="0"/>
          </a:p>
        </p:txBody>
      </p:sp>
      <p:sp>
        <p:nvSpPr>
          <p:cNvPr id="3" name="Text Placeholder 2"/>
          <p:cNvSpPr>
            <a:spLocks noGrp="1"/>
          </p:cNvSpPr>
          <p:nvPr>
            <p:ph type="body" idx="1"/>
          </p:nvPr>
        </p:nvSpPr>
        <p:spPr>
          <a:xfrm>
            <a:off x="1101375" y="1023451"/>
            <a:ext cx="3460794" cy="3936855"/>
          </a:xfrm>
        </p:spPr>
        <p:txBody>
          <a:bodyPr/>
          <a:lstStyle/>
          <a:p>
            <a:r>
              <a:rPr lang="en-US" altLang="zh-TW" sz="1600" dirty="0" smtClean="0"/>
              <a:t>Inputs</a:t>
            </a:r>
          </a:p>
          <a:p>
            <a:pPr marL="527050" lvl="1" indent="-342900">
              <a:buClrTx/>
              <a:buFont typeface="+mj-lt"/>
              <a:buAutoNum type="arabicPeriod"/>
            </a:pPr>
            <a:r>
              <a:rPr lang="zh-TW" altLang="en-US" sz="1600" b="1" dirty="0" smtClean="0"/>
              <a:t>範疇管理</a:t>
            </a:r>
            <a:r>
              <a:rPr lang="zh-TW" altLang="en-US" sz="1600" b="1" dirty="0"/>
              <a:t>計畫書 </a:t>
            </a:r>
            <a:r>
              <a:rPr lang="mr-IN" altLang="zh-TW" sz="1600" dirty="0"/>
              <a:t>–</a:t>
            </a:r>
            <a:r>
              <a:rPr lang="zh-TW" altLang="en-US" sz="1600" dirty="0"/>
              <a:t> </a:t>
            </a:r>
            <a:r>
              <a:rPr lang="zh-TW" altLang="en-US" sz="1600" dirty="0" smtClean="0"/>
              <a:t>規劃如何收集範疇資訊，以及在專案過程中監控範疇所需要做的一切工作。</a:t>
            </a:r>
            <a:endParaRPr lang="en-US" altLang="zh-TW" sz="1600" dirty="0" smtClean="0"/>
          </a:p>
          <a:p>
            <a:pPr marL="527050" lvl="1" indent="-342900">
              <a:buClrTx/>
              <a:buFont typeface="+mj-lt"/>
              <a:buAutoNum type="arabicPeriod"/>
            </a:pPr>
            <a:r>
              <a:rPr lang="zh-TW" altLang="en-US" sz="1600" b="1" dirty="0" smtClean="0"/>
              <a:t>專案</a:t>
            </a:r>
            <a:r>
              <a:rPr lang="zh-TW" altLang="en-US" sz="1600" b="1" dirty="0"/>
              <a:t>核准書 </a:t>
            </a:r>
            <a:r>
              <a:rPr lang="mr-IN" altLang="zh-TW" sz="1600" dirty="0"/>
              <a:t>–</a:t>
            </a:r>
            <a:r>
              <a:rPr lang="zh-TW" altLang="en-US" sz="1600" dirty="0"/>
              <a:t>高層次的專案說明及專案工作說明書</a:t>
            </a:r>
            <a:r>
              <a:rPr lang="en-US" altLang="zh-TW" sz="1600" dirty="0"/>
              <a:t>(SOW)</a:t>
            </a:r>
            <a:r>
              <a:rPr lang="zh-TW" altLang="en-US" sz="1600" dirty="0"/>
              <a:t>的產品特徵</a:t>
            </a:r>
            <a:r>
              <a:rPr lang="zh-TW" altLang="en-US" sz="1600" dirty="0" smtClean="0"/>
              <a:t>。</a:t>
            </a:r>
            <a:endParaRPr lang="en-US" altLang="zh-TW" sz="1600" dirty="0" smtClean="0"/>
          </a:p>
          <a:p>
            <a:pPr marL="527050" lvl="1" indent="-342900">
              <a:buClrTx/>
              <a:buFont typeface="+mj-lt"/>
              <a:buAutoNum type="arabicPeriod"/>
            </a:pPr>
            <a:r>
              <a:rPr lang="zh-TW" altLang="en-US" sz="1600" b="1" dirty="0" smtClean="0"/>
              <a:t>需求文件 </a:t>
            </a:r>
            <a:r>
              <a:rPr lang="mr-IN" altLang="zh-TW" sz="1600" dirty="0"/>
              <a:t>–</a:t>
            </a:r>
            <a:r>
              <a:rPr lang="zh-TW" altLang="en-US" sz="1600" dirty="0"/>
              <a:t> </a:t>
            </a:r>
            <a:r>
              <a:rPr lang="zh-TW" altLang="en-US" sz="1600" dirty="0" smtClean="0"/>
              <a:t>專案收集的需求。</a:t>
            </a:r>
            <a:endParaRPr lang="en-US" altLang="zh-TW" sz="1600" dirty="0"/>
          </a:p>
          <a:p>
            <a:pPr marL="527050" lvl="1" indent="-342900">
              <a:buClrTx/>
              <a:buFont typeface="+mj-lt"/>
              <a:buAutoNum type="arabicPeriod"/>
            </a:pPr>
            <a:r>
              <a:rPr lang="zh-TW" altLang="en-US" sz="1600" b="1" dirty="0" smtClean="0"/>
              <a:t>組織流程資產 </a:t>
            </a:r>
            <a:r>
              <a:rPr lang="mr-IN" altLang="zh-TW" sz="1600" dirty="0" smtClean="0"/>
              <a:t>–</a:t>
            </a:r>
            <a:r>
              <a:rPr lang="zh-TW" altLang="en-US" sz="1600" dirty="0" smtClean="0"/>
              <a:t> </a:t>
            </a:r>
            <a:r>
              <a:rPr lang="zh-TW" altLang="en-US" sz="1600" dirty="0"/>
              <a:t>公司在常態下如何執行專案的結果，包括公司政策及</a:t>
            </a:r>
            <a:r>
              <a:rPr lang="zh-TW" altLang="en-US" sz="1600" dirty="0" smtClean="0"/>
              <a:t>程序</a:t>
            </a:r>
            <a:r>
              <a:rPr lang="zh-TW" altLang="en-US" sz="1600" dirty="0"/>
              <a:t>、</a:t>
            </a:r>
            <a:r>
              <a:rPr lang="zh-TW" altLang="en-US" sz="1600" dirty="0" smtClean="0"/>
              <a:t>範本和表單、歷史</a:t>
            </a:r>
            <a:r>
              <a:rPr lang="zh-TW" altLang="en-US" sz="1600" dirty="0"/>
              <a:t>資料及經驗學習等。</a:t>
            </a:r>
            <a:endParaRPr lang="en-US" sz="1600" dirty="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78</a:t>
            </a:fld>
            <a:endParaRPr lang="en" dirty="0">
              <a:solidFill>
                <a:schemeClr val="bg1"/>
              </a:solidFill>
            </a:endParaRPr>
          </a:p>
        </p:txBody>
      </p:sp>
      <p:sp>
        <p:nvSpPr>
          <p:cNvPr id="6" name="Text Placeholder 2"/>
          <p:cNvSpPr>
            <a:spLocks noGrp="1"/>
          </p:cNvSpPr>
          <p:nvPr>
            <p:ph type="body" idx="1"/>
          </p:nvPr>
        </p:nvSpPr>
        <p:spPr>
          <a:xfrm>
            <a:off x="5161485" y="1041010"/>
            <a:ext cx="3681900"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zh-TW" altLang="en-US" sz="1600" b="1" dirty="0" smtClean="0"/>
              <a:t>專家判斷</a:t>
            </a:r>
            <a:r>
              <a:rPr lang="en-US" sz="1600" b="1" dirty="0"/>
              <a:t> </a:t>
            </a:r>
            <a:r>
              <a:rPr lang="en-US" altLang="zh-TW" sz="1600" b="1" dirty="0" smtClean="0"/>
              <a:t>(</a:t>
            </a:r>
            <a:r>
              <a:rPr lang="en-US" altLang="zh-TW" sz="1600" b="1" i="1" dirty="0" smtClean="0"/>
              <a:t>Expert</a:t>
            </a:r>
            <a:r>
              <a:rPr lang="zh-TW" altLang="en-US" sz="1600" b="1" i="1" dirty="0" smtClean="0"/>
              <a:t> </a:t>
            </a:r>
            <a:r>
              <a:rPr lang="en-US" altLang="zh-TW" sz="1600" b="1" i="1" dirty="0" smtClean="0"/>
              <a:t>Judgment)</a:t>
            </a:r>
            <a:r>
              <a:rPr lang="mr-IN" altLang="zh-TW" sz="1600" dirty="0" smtClean="0"/>
              <a:t>–</a:t>
            </a:r>
            <a:r>
              <a:rPr lang="zh-TW" altLang="en-US" sz="1600" dirty="0"/>
              <a:t>從專案外部引進專家，聽取他的建議或借重他的專業。</a:t>
            </a:r>
            <a:endParaRPr lang="en-US" altLang="zh-TW" sz="1600" dirty="0" smtClean="0"/>
          </a:p>
          <a:p>
            <a:pPr marL="527050" lvl="1" indent="-342900">
              <a:buClrTx/>
              <a:buFont typeface="+mj-lt"/>
              <a:buAutoNum type="arabicPeriod"/>
            </a:pPr>
            <a:r>
              <a:rPr lang="zh-TW" altLang="en-US" sz="1600" b="1" dirty="0" smtClean="0"/>
              <a:t>產品分析</a:t>
            </a:r>
            <a:r>
              <a:rPr lang="en-US" sz="1600" b="1" dirty="0"/>
              <a:t> </a:t>
            </a:r>
            <a:r>
              <a:rPr lang="en-US" altLang="zh-TW" sz="1600" b="1" dirty="0" smtClean="0"/>
              <a:t>(</a:t>
            </a:r>
            <a:r>
              <a:rPr lang="en-US" altLang="zh-TW" sz="1600" b="1" i="1" dirty="0" smtClean="0"/>
              <a:t>Product</a:t>
            </a:r>
            <a:r>
              <a:rPr lang="zh-TW" altLang="en-US" sz="1600" b="1" i="1" dirty="0" smtClean="0"/>
              <a:t> </a:t>
            </a:r>
            <a:r>
              <a:rPr lang="en-US" altLang="zh-TW" sz="1600" b="1" i="1" dirty="0" smtClean="0"/>
              <a:t>analysis)</a:t>
            </a:r>
            <a:r>
              <a:rPr lang="zh-TW" altLang="en-US" sz="1600" b="1" i="1" dirty="0" smtClean="0"/>
              <a:t> </a:t>
            </a:r>
            <a:r>
              <a:rPr lang="mr-IN" altLang="zh-TW" sz="1600" dirty="0" smtClean="0"/>
              <a:t>–</a:t>
            </a:r>
            <a:r>
              <a:rPr lang="zh-TW" altLang="en-US" sz="1600" dirty="0"/>
              <a:t>將高層次的產品說明轉變為有形的交付標的。</a:t>
            </a:r>
            <a:endParaRPr lang="en-US" altLang="zh-TW" sz="1600" dirty="0" smtClean="0"/>
          </a:p>
          <a:p>
            <a:pPr marL="527050" lvl="1" indent="-342900">
              <a:buClrTx/>
              <a:buFont typeface="+mj-lt"/>
              <a:buAutoNum type="arabicPeriod"/>
            </a:pPr>
            <a:r>
              <a:rPr lang="en-US" sz="1600" b="1" dirty="0" smtClean="0"/>
              <a:t>促進研</a:t>
            </a:r>
            <a:r>
              <a:rPr lang="zh-TW" altLang="en-US" sz="1600" b="1" dirty="0" smtClean="0"/>
              <a:t>討</a:t>
            </a:r>
            <a:r>
              <a:rPr lang="en-US" sz="1600" b="1" dirty="0" smtClean="0"/>
              <a:t>會</a:t>
            </a:r>
            <a:r>
              <a:rPr lang="en-US" sz="1600" b="1" dirty="0"/>
              <a:t> </a:t>
            </a:r>
            <a:r>
              <a:rPr lang="en-US" altLang="zh-TW" sz="1600" b="1" dirty="0" smtClean="0"/>
              <a:t>(</a:t>
            </a:r>
            <a:r>
              <a:rPr lang="en-US" sz="1600" b="1" i="1" dirty="0" smtClean="0"/>
              <a:t>Facilitated Workshops</a:t>
            </a:r>
            <a:r>
              <a:rPr lang="en-US" altLang="zh-TW" sz="1600" b="1" i="1" dirty="0" smtClean="0"/>
              <a:t>)</a:t>
            </a:r>
            <a:r>
              <a:rPr lang="zh-TW" altLang="en-US" sz="1600" b="1" i="1" dirty="0" smtClean="0"/>
              <a:t> </a:t>
            </a:r>
            <a:r>
              <a:rPr lang="mr-IN" altLang="zh-TW" sz="1600" dirty="0" smtClean="0"/>
              <a:t>–</a:t>
            </a:r>
            <a:r>
              <a:rPr lang="zh-TW" altLang="en-US" sz="1600" dirty="0" smtClean="0"/>
              <a:t> </a:t>
            </a:r>
            <a:r>
              <a:rPr lang="zh-TW" altLang="en-US" sz="1600" dirty="0"/>
              <a:t>將主要利害關係人集中討論來定義產品需求，並定義跨功能需求及協調利害關係人差異</a:t>
            </a:r>
            <a:r>
              <a:rPr lang="zh-TW" altLang="en-US" sz="1600" dirty="0" smtClean="0"/>
              <a:t>。</a:t>
            </a:r>
            <a:endParaRPr lang="en-US" altLang="zh-TW" sz="1600" dirty="0" smtClean="0"/>
          </a:p>
          <a:p>
            <a:pPr marL="527050" lvl="1" indent="-342900">
              <a:buClrTx/>
              <a:buFont typeface="+mj-lt"/>
              <a:buAutoNum type="arabicPeriod"/>
            </a:pPr>
            <a:r>
              <a:rPr lang="zh-TW" altLang="en-US" sz="1600" b="1" dirty="0" smtClean="0"/>
              <a:t>替代方案生成 </a:t>
            </a:r>
            <a:r>
              <a:rPr lang="en-US" altLang="zh-TW" sz="1600" b="1" dirty="0" smtClean="0"/>
              <a:t>(</a:t>
            </a:r>
            <a:r>
              <a:rPr lang="en-US" altLang="zh-TW" sz="1600" b="1" i="1" dirty="0" smtClean="0"/>
              <a:t>Alternatives</a:t>
            </a:r>
            <a:r>
              <a:rPr lang="zh-TW" altLang="en-US" sz="1600" b="1" i="1" dirty="0" smtClean="0"/>
              <a:t> </a:t>
            </a:r>
            <a:r>
              <a:rPr lang="en-US" altLang="zh-TW" sz="1600" b="1" i="1" dirty="0" smtClean="0"/>
              <a:t>Identification)</a:t>
            </a:r>
            <a:r>
              <a:rPr lang="zh-TW" altLang="en-US" sz="1600" b="1" i="1" dirty="0" smtClean="0"/>
              <a:t> </a:t>
            </a:r>
            <a:r>
              <a:rPr lang="en-US" altLang="zh-TW" sz="1600" b="1" i="1" dirty="0"/>
              <a:t>)</a:t>
            </a:r>
            <a:r>
              <a:rPr lang="zh-TW" altLang="en-US" sz="1600" b="1" i="1" dirty="0"/>
              <a:t> </a:t>
            </a:r>
            <a:r>
              <a:rPr lang="mr-IN" altLang="zh-TW" sz="1600" dirty="0"/>
              <a:t>–</a:t>
            </a:r>
            <a:r>
              <a:rPr lang="zh-TW" altLang="en-US" sz="1600" dirty="0"/>
              <a:t> </a:t>
            </a:r>
            <a:r>
              <a:rPr lang="zh-TW" altLang="en-US" sz="1600" dirty="0" smtClean="0"/>
              <a:t>尋找更好的方式來完成工作，而且可能改變原來的規劃。</a:t>
            </a:r>
            <a:endParaRPr lang="en-US" altLang="zh-TW" sz="1600" dirty="0"/>
          </a:p>
        </p:txBody>
      </p:sp>
    </p:spTree>
    <p:extLst>
      <p:ext uri="{BB962C8B-B14F-4D97-AF65-F5344CB8AC3E}">
        <p14:creationId xmlns:p14="http://schemas.microsoft.com/office/powerpoint/2010/main" val="2010017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 Requirements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Tx/>
              <a:buFont typeface="+mj-lt"/>
              <a:buAutoNum type="arabicPeriod"/>
            </a:pPr>
            <a:r>
              <a:rPr lang="zh-TW" altLang="en-US" sz="1600" b="1" dirty="0" smtClean="0"/>
              <a:t>專案範疇說明書</a:t>
            </a:r>
            <a:r>
              <a:rPr lang="mr-IN" altLang="zh-TW" sz="1600" dirty="0" smtClean="0"/>
              <a:t>–</a:t>
            </a:r>
            <a:r>
              <a:rPr lang="zh-TW" altLang="en-US" sz="1600" dirty="0" smtClean="0"/>
              <a:t> 描述專案範疇、交付標的、假設條件和限制因素。</a:t>
            </a:r>
            <a:r>
              <a:rPr lang="zh-TW" altLang="en-US" sz="1600" dirty="0"/>
              <a:t> 代表專案利害關係人就專案範疇達成共識 提供評估變更申請或額外工作是否超過專案界限的基準</a:t>
            </a:r>
            <a:r>
              <a:rPr lang="zh-TW" altLang="en-US" sz="1600" dirty="0" smtClean="0"/>
              <a:t>。說明書包含：</a:t>
            </a:r>
            <a:endParaRPr lang="en-US" altLang="zh-TW" sz="1600" dirty="0" smtClean="0"/>
          </a:p>
          <a:p>
            <a:pPr marL="536575" lvl="1" indent="-176213"/>
            <a:r>
              <a:rPr lang="zh-TW" altLang="en-US" sz="1600" dirty="0"/>
              <a:t>產品範疇說明</a:t>
            </a:r>
            <a:endParaRPr lang="en-US" altLang="zh-TW" sz="1600" dirty="0" smtClean="0"/>
          </a:p>
          <a:p>
            <a:pPr marL="536575" lvl="1" indent="-176213"/>
            <a:r>
              <a:rPr lang="zh-TW" altLang="en-US" sz="1600" dirty="0"/>
              <a:t>專案驗收準則</a:t>
            </a:r>
            <a:endParaRPr lang="en-US" altLang="zh-TW" sz="1600" dirty="0" smtClean="0"/>
          </a:p>
          <a:p>
            <a:pPr marL="536575" lvl="1" indent="-176213"/>
            <a:r>
              <a:rPr lang="zh-TW" altLang="en-US" sz="1600" dirty="0"/>
              <a:t>專案交付標</a:t>
            </a:r>
            <a:r>
              <a:rPr lang="zh-TW" altLang="en-US" sz="1600" dirty="0" smtClean="0"/>
              <a:t>的</a:t>
            </a:r>
            <a:endParaRPr lang="en-US" altLang="zh-TW" sz="1600" dirty="0" smtClean="0"/>
          </a:p>
          <a:p>
            <a:pPr marL="536575" lvl="1" indent="-176213"/>
            <a:r>
              <a:rPr lang="zh-TW" altLang="en-US" sz="1600" dirty="0"/>
              <a:t>專案排除</a:t>
            </a:r>
            <a:r>
              <a:rPr lang="zh-TW" altLang="en-US" sz="1600" dirty="0" smtClean="0"/>
              <a:t>事項</a:t>
            </a:r>
            <a:endParaRPr lang="en-US" altLang="zh-TW" sz="1600" dirty="0" smtClean="0"/>
          </a:p>
          <a:p>
            <a:pPr marL="536575" lvl="1" indent="-176213"/>
            <a:r>
              <a:rPr lang="zh-TW" altLang="en-US" sz="1600" dirty="0"/>
              <a:t>專案限制</a:t>
            </a:r>
            <a:endParaRPr lang="en-US" altLang="zh-TW" sz="1600" dirty="0" smtClean="0"/>
          </a:p>
          <a:p>
            <a:pPr marL="536575" lvl="1" indent="-176213"/>
            <a:r>
              <a:rPr lang="zh-TW" altLang="en-US" sz="1600" dirty="0"/>
              <a:t>專案</a:t>
            </a:r>
            <a:r>
              <a:rPr lang="zh-TW" altLang="en-US" sz="1600" dirty="0" smtClean="0"/>
              <a:t>假設</a:t>
            </a:r>
            <a:endParaRPr lang="en-US" altLang="zh-TW" sz="1400" dirty="0" smtClean="0"/>
          </a:p>
          <a:p>
            <a:pPr marL="527050" indent="-342900">
              <a:buClrTx/>
              <a:buFont typeface="+mj-lt"/>
              <a:buAutoNum type="arabicPeriod" startAt="2"/>
            </a:pPr>
            <a:r>
              <a:rPr lang="zh-TW" altLang="en-US" sz="1600" b="1" dirty="0" smtClean="0"/>
              <a:t>專案文件更新 </a:t>
            </a:r>
            <a:r>
              <a:rPr lang="mr-IN" altLang="zh-TW" sz="1600" dirty="0" smtClean="0"/>
              <a:t>–</a:t>
            </a:r>
            <a:r>
              <a:rPr lang="zh-TW" altLang="en-US" sz="1600" dirty="0" smtClean="0"/>
              <a:t> 可能需要更新的文件如下：</a:t>
            </a:r>
            <a:endParaRPr lang="en-US" altLang="zh-TW" sz="1600" dirty="0" smtClean="0"/>
          </a:p>
          <a:p>
            <a:pPr marL="536575" lvl="1" indent="-176213"/>
            <a:r>
              <a:rPr lang="zh-TW" altLang="en-US" sz="1600" dirty="0"/>
              <a:t>利害關係人</a:t>
            </a:r>
            <a:r>
              <a:rPr lang="zh-TW" altLang="en-US" sz="1600" dirty="0" smtClean="0"/>
              <a:t>登錄表</a:t>
            </a:r>
            <a:endParaRPr lang="en-US" altLang="zh-TW" sz="1600" dirty="0" smtClean="0"/>
          </a:p>
          <a:p>
            <a:pPr marL="536575" lvl="1" indent="-176213"/>
            <a:r>
              <a:rPr lang="zh-TW" altLang="en-US" sz="1600" dirty="0" smtClean="0"/>
              <a:t>需求文件</a:t>
            </a:r>
            <a:endParaRPr lang="en-US" altLang="zh-TW" sz="1600" dirty="0" smtClean="0"/>
          </a:p>
          <a:p>
            <a:pPr marL="536575" lvl="1" indent="-176213"/>
            <a:r>
              <a:rPr lang="zh-TW" altLang="en-US" sz="1600" dirty="0" smtClean="0"/>
              <a:t>需求</a:t>
            </a:r>
            <a:r>
              <a:rPr lang="zh-TW" altLang="en-US" sz="1600" dirty="0"/>
              <a:t>追溯矩陣 </a:t>
            </a:r>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79</a:t>
            </a:fld>
            <a:endParaRPr lang="en" dirty="0">
              <a:solidFill>
                <a:schemeClr val="bg1"/>
              </a:solidFill>
            </a:endParaRPr>
          </a:p>
        </p:txBody>
      </p:sp>
    </p:spTree>
    <p:extLst>
      <p:ext uri="{BB962C8B-B14F-4D97-AF65-F5344CB8AC3E}">
        <p14:creationId xmlns:p14="http://schemas.microsoft.com/office/powerpoint/2010/main" val="12540567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Characteristics Of </a:t>
            </a:r>
            <a:r>
              <a:rPr lang="en-US" dirty="0"/>
              <a:t>A</a:t>
            </a:r>
            <a:r>
              <a:rPr lang="en-US" dirty="0" smtClean="0"/>
              <a:t> Project Manager</a:t>
            </a:r>
            <a:endParaRPr lang="en-US" dirty="0"/>
          </a:p>
        </p:txBody>
      </p:sp>
      <p:sp>
        <p:nvSpPr>
          <p:cNvPr id="3" name="Text Placeholder 2"/>
          <p:cNvSpPr>
            <a:spLocks noGrp="1"/>
          </p:cNvSpPr>
          <p:nvPr>
            <p:ph type="body" idx="1"/>
          </p:nvPr>
        </p:nvSpPr>
        <p:spPr/>
        <p:txBody>
          <a:bodyPr/>
          <a:lstStyle/>
          <a:p>
            <a:pPr>
              <a:buNone/>
            </a:pPr>
            <a:r>
              <a:rPr lang="en-US" b="1" dirty="0" smtClean="0"/>
              <a:t>Knowledge</a:t>
            </a:r>
          </a:p>
          <a:p>
            <a:pPr>
              <a:buNone/>
            </a:pPr>
            <a:r>
              <a:rPr lang="en-US" sz="1200" dirty="0"/>
              <a:t>all of the tools and techniques in the PMBOK Guide and how and when to use them. </a:t>
            </a:r>
          </a:p>
          <a:p>
            <a:pPr>
              <a:buNone/>
            </a:pPr>
            <a:endParaRPr lang="en-US" b="1" dirty="0"/>
          </a:p>
        </p:txBody>
      </p:sp>
      <p:sp>
        <p:nvSpPr>
          <p:cNvPr id="4" name="Text Placeholder 3"/>
          <p:cNvSpPr>
            <a:spLocks noGrp="1"/>
          </p:cNvSpPr>
          <p:nvPr>
            <p:ph type="body" idx="2"/>
          </p:nvPr>
        </p:nvSpPr>
        <p:spPr/>
        <p:txBody>
          <a:bodyPr/>
          <a:lstStyle/>
          <a:p>
            <a:pPr>
              <a:buNone/>
            </a:pPr>
            <a:r>
              <a:rPr lang="en-US" b="1" dirty="0" smtClean="0"/>
              <a:t>Performance</a:t>
            </a:r>
          </a:p>
          <a:p>
            <a:pPr>
              <a:buNone/>
            </a:pPr>
            <a:r>
              <a:rPr lang="en-US" sz="1200" dirty="0"/>
              <a:t>You and your team will have to work hard to deliver a successful project </a:t>
            </a:r>
          </a:p>
          <a:p>
            <a:pPr>
              <a:buNone/>
            </a:pPr>
            <a:endParaRPr lang="en-US" b="1" dirty="0"/>
          </a:p>
        </p:txBody>
      </p:sp>
      <p:sp>
        <p:nvSpPr>
          <p:cNvPr id="5" name="Text Placeholder 4"/>
          <p:cNvSpPr>
            <a:spLocks noGrp="1"/>
          </p:cNvSpPr>
          <p:nvPr>
            <p:ph type="body" idx="3"/>
          </p:nvPr>
        </p:nvSpPr>
        <p:spPr/>
        <p:txBody>
          <a:bodyPr/>
          <a:lstStyle/>
          <a:p>
            <a:pPr>
              <a:buNone/>
            </a:pPr>
            <a:r>
              <a:rPr lang="en-US" b="1" dirty="0" smtClean="0"/>
              <a:t>Personal</a:t>
            </a:r>
            <a:r>
              <a:rPr lang="en-US" dirty="0" smtClean="0"/>
              <a:t> </a:t>
            </a:r>
            <a:r>
              <a:rPr lang="en-US" b="1" dirty="0" smtClean="0"/>
              <a:t>Skills</a:t>
            </a:r>
          </a:p>
          <a:p>
            <a:pPr>
              <a:buNone/>
            </a:pPr>
            <a:r>
              <a:rPr lang="en-US" sz="1200" dirty="0"/>
              <a:t>Since you’re managing people, you’ve got to pay attention to what motivates them and what makes things harder on them. Your job as a PM is to make personal connections with your team and help keep everybody on the right track. </a:t>
            </a:r>
          </a:p>
          <a:p>
            <a:pPr>
              <a:buNone/>
            </a:pPr>
            <a:endParaRPr lang="en-US" b="1" dirty="0"/>
          </a:p>
        </p:txBody>
      </p:sp>
      <p:sp>
        <p:nvSpPr>
          <p:cNvPr id="6" name="Slide Number Placeholder 5"/>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8</a:t>
            </a:fld>
            <a:endParaRPr lang="en" dirty="0">
              <a:solidFill>
                <a:schemeClr val="bg1"/>
              </a:solidFill>
            </a:endParaRPr>
          </a:p>
        </p:txBody>
      </p:sp>
    </p:spTree>
    <p:extLst>
      <p:ext uri="{BB962C8B-B14F-4D97-AF65-F5344CB8AC3E}">
        <p14:creationId xmlns:p14="http://schemas.microsoft.com/office/powerpoint/2010/main" val="64403956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5.4 Create WBS</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80</a:t>
            </a:fld>
            <a:endParaRPr lang="en" dirty="0">
              <a:solidFill>
                <a:schemeClr val="bg1"/>
              </a:solidFill>
            </a:endParaRPr>
          </a:p>
        </p:txBody>
      </p:sp>
      <p:sp>
        <p:nvSpPr>
          <p:cNvPr id="4" name="Rectangle 3"/>
          <p:cNvSpPr/>
          <p:nvPr/>
        </p:nvSpPr>
        <p:spPr>
          <a:xfrm>
            <a:off x="1104900" y="1335959"/>
            <a:ext cx="6558008" cy="523220"/>
          </a:xfrm>
          <a:prstGeom prst="rect">
            <a:avLst/>
          </a:prstGeom>
        </p:spPr>
        <p:txBody>
          <a:bodyPr wrap="square">
            <a:spAutoFit/>
          </a:bodyPr>
          <a:lstStyle/>
          <a:p>
            <a:r>
              <a:rPr lang="en-US" b="1" dirty="0"/>
              <a:t>5.4 Create </a:t>
            </a:r>
            <a:r>
              <a:rPr lang="en-US" b="1" dirty="0" smtClean="0"/>
              <a:t>WBS </a:t>
            </a:r>
            <a:r>
              <a:rPr lang="en-US" dirty="0" smtClean="0"/>
              <a:t>—</a:t>
            </a:r>
            <a:r>
              <a:rPr lang="en-US" dirty="0"/>
              <a:t>The process of subdividing project deliverables and project work into smaller, more manageable components.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2169963"/>
            <a:ext cx="6731000" cy="1981200"/>
          </a:xfrm>
          <a:prstGeom prst="rect">
            <a:avLst/>
          </a:prstGeom>
        </p:spPr>
      </p:pic>
    </p:spTree>
    <p:extLst>
      <p:ext uri="{BB962C8B-B14F-4D97-AF65-F5344CB8AC3E}">
        <p14:creationId xmlns:p14="http://schemas.microsoft.com/office/powerpoint/2010/main" val="872029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t>
            </a:r>
            <a:r>
              <a:rPr lang="en-US" dirty="0" smtClean="0"/>
              <a:t>WBS Data </a:t>
            </a:r>
            <a:r>
              <a:rPr lang="en-US" dirty="0"/>
              <a:t>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81</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863" y="1025175"/>
            <a:ext cx="4045723" cy="3907539"/>
          </a:xfrm>
          <a:prstGeom prst="rect">
            <a:avLst/>
          </a:prstGeom>
        </p:spPr>
      </p:pic>
    </p:spTree>
    <p:extLst>
      <p:ext uri="{BB962C8B-B14F-4D97-AF65-F5344CB8AC3E}">
        <p14:creationId xmlns:p14="http://schemas.microsoft.com/office/powerpoint/2010/main" val="13933509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t>
            </a:r>
            <a:r>
              <a:rPr lang="en-US" dirty="0" smtClean="0"/>
              <a:t>WBS</a:t>
            </a:r>
            <a:r>
              <a:rPr lang="zh-TW" altLang="en-US" dirty="0" smtClean="0"/>
              <a:t> </a:t>
            </a:r>
            <a:r>
              <a:rPr lang="mr-IN" altLang="zh-TW" dirty="0" smtClean="0"/>
              <a:t>–</a:t>
            </a:r>
            <a:r>
              <a:rPr lang="zh-TW" altLang="en-US" dirty="0" smtClean="0"/>
              <a:t> </a:t>
            </a:r>
            <a:r>
              <a:rPr lang="en-US" altLang="zh-TW" dirty="0" smtClean="0"/>
              <a:t>Inputs</a:t>
            </a:r>
            <a:r>
              <a:rPr lang="zh-TW" altLang="en-US" dirty="0" smtClean="0"/>
              <a:t> </a:t>
            </a:r>
            <a:r>
              <a:rPr lang="en-US" altLang="zh-TW" dirty="0" smtClean="0"/>
              <a:t>&amp;</a:t>
            </a:r>
            <a:r>
              <a:rPr lang="zh-TW" altLang="en-US" dirty="0" smtClean="0"/>
              <a:t> </a:t>
            </a:r>
            <a:r>
              <a:rPr lang="en-US" altLang="zh-TW" dirty="0" smtClean="0"/>
              <a:t>Tools</a:t>
            </a:r>
            <a:endParaRPr lang="en-US" dirty="0"/>
          </a:p>
        </p:txBody>
      </p:sp>
      <p:sp>
        <p:nvSpPr>
          <p:cNvPr id="3" name="Text Placeholder 2"/>
          <p:cNvSpPr>
            <a:spLocks noGrp="1"/>
          </p:cNvSpPr>
          <p:nvPr>
            <p:ph type="body" idx="1"/>
          </p:nvPr>
        </p:nvSpPr>
        <p:spPr>
          <a:xfrm>
            <a:off x="1101375" y="1023451"/>
            <a:ext cx="3460794" cy="3936855"/>
          </a:xfrm>
        </p:spPr>
        <p:txBody>
          <a:bodyPr/>
          <a:lstStyle/>
          <a:p>
            <a:r>
              <a:rPr lang="en-US" altLang="zh-TW" sz="1600" dirty="0" smtClean="0"/>
              <a:t>Inputs</a:t>
            </a:r>
          </a:p>
          <a:p>
            <a:pPr marL="527050" lvl="1" indent="-342900">
              <a:buClrTx/>
              <a:buFont typeface="+mj-lt"/>
              <a:buAutoNum type="arabicPeriod"/>
            </a:pPr>
            <a:r>
              <a:rPr lang="zh-TW" altLang="en-US" sz="1600" b="1" dirty="0" smtClean="0"/>
              <a:t>範疇管理</a:t>
            </a:r>
            <a:r>
              <a:rPr lang="zh-TW" altLang="en-US" sz="1600" b="1" dirty="0"/>
              <a:t>計畫書 </a:t>
            </a:r>
            <a:r>
              <a:rPr lang="mr-IN" altLang="zh-TW" sz="1600" dirty="0"/>
              <a:t>–</a:t>
            </a:r>
            <a:r>
              <a:rPr lang="zh-TW" altLang="en-US" sz="1600" dirty="0"/>
              <a:t> </a:t>
            </a:r>
            <a:r>
              <a:rPr lang="zh-TW" altLang="en-US" sz="1600" dirty="0" smtClean="0"/>
              <a:t>規劃如何收集範疇資訊，以及在專案過程中監控範疇所需要做的一切工作。</a:t>
            </a:r>
            <a:endParaRPr lang="en-US" altLang="zh-TW" sz="1600" dirty="0" smtClean="0"/>
          </a:p>
          <a:p>
            <a:pPr marL="527050" lvl="1" indent="-342900">
              <a:buClrTx/>
              <a:buFont typeface="+mj-lt"/>
              <a:buAutoNum type="arabicPeriod"/>
            </a:pPr>
            <a:r>
              <a:rPr lang="zh-TW" altLang="en-US" sz="1600" b="1" dirty="0" smtClean="0"/>
              <a:t>專案範疇說明書 </a:t>
            </a:r>
            <a:r>
              <a:rPr lang="mr-IN" altLang="zh-TW" sz="1600" dirty="0" smtClean="0"/>
              <a:t>–</a:t>
            </a:r>
            <a:r>
              <a:rPr lang="zh-TW" altLang="en-US" sz="1600" dirty="0"/>
              <a:t>描述專案範疇、交付標的、假設條件和限制因素</a:t>
            </a:r>
            <a:r>
              <a:rPr lang="zh-TW" altLang="en-US" sz="1600" dirty="0" smtClean="0"/>
              <a:t>。</a:t>
            </a:r>
            <a:endParaRPr lang="en-US" altLang="zh-TW" sz="1600" dirty="0" smtClean="0"/>
          </a:p>
          <a:p>
            <a:pPr marL="527050" lvl="1" indent="-342900">
              <a:buClrTx/>
              <a:buFont typeface="+mj-lt"/>
              <a:buAutoNum type="arabicPeriod"/>
            </a:pPr>
            <a:r>
              <a:rPr lang="zh-TW" altLang="en-US" sz="1600" b="1" dirty="0" smtClean="0"/>
              <a:t>需求文件 </a:t>
            </a:r>
            <a:r>
              <a:rPr lang="mr-IN" altLang="zh-TW" sz="1600" dirty="0"/>
              <a:t>–</a:t>
            </a:r>
            <a:r>
              <a:rPr lang="zh-TW" altLang="en-US" sz="1600" dirty="0"/>
              <a:t> </a:t>
            </a:r>
            <a:r>
              <a:rPr lang="zh-TW" altLang="en-US" sz="1600" dirty="0" smtClean="0"/>
              <a:t>專案收集的需求。</a:t>
            </a:r>
            <a:endParaRPr lang="en-US" altLang="zh-TW" sz="1600" dirty="0"/>
          </a:p>
          <a:p>
            <a:pPr marL="527050" lvl="1" indent="-342900">
              <a:buClrTx/>
              <a:buFont typeface="+mj-lt"/>
              <a:buAutoNum type="arabicPeriod"/>
            </a:pPr>
            <a:r>
              <a:rPr lang="zh-TW" altLang="en-US" sz="1600" b="1" dirty="0"/>
              <a:t>企業環境因素</a:t>
            </a:r>
            <a:r>
              <a:rPr lang="zh-TW" altLang="en-US" sz="1600" dirty="0"/>
              <a:t> </a:t>
            </a:r>
            <a:r>
              <a:rPr lang="mr-IN" altLang="zh-TW" sz="1600" dirty="0"/>
              <a:t>–</a:t>
            </a:r>
            <a:r>
              <a:rPr lang="zh-TW" altLang="en-US" sz="1600" dirty="0"/>
              <a:t> 公司如何運作，包括組織文化及結構，市場狀況等。</a:t>
            </a:r>
            <a:endParaRPr lang="en-US" altLang="zh-TW" sz="1600" dirty="0"/>
          </a:p>
          <a:p>
            <a:pPr marL="527050" lvl="1" indent="-342900">
              <a:buClrTx/>
              <a:buFont typeface="+mj-lt"/>
              <a:buAutoNum type="arabicPeriod"/>
            </a:pPr>
            <a:r>
              <a:rPr lang="zh-TW" altLang="en-US" sz="1600" b="1" dirty="0" smtClean="0"/>
              <a:t>組織流程資產 </a:t>
            </a:r>
            <a:r>
              <a:rPr lang="mr-IN" altLang="zh-TW" sz="1600" dirty="0" smtClean="0"/>
              <a:t>–</a:t>
            </a:r>
            <a:r>
              <a:rPr lang="zh-TW" altLang="en-US" sz="1600" dirty="0" smtClean="0"/>
              <a:t> </a:t>
            </a:r>
            <a:r>
              <a:rPr lang="zh-TW" altLang="en-US" sz="1600" dirty="0"/>
              <a:t>公司在常態下如何執行專案的結果，包括公司政策及</a:t>
            </a:r>
            <a:r>
              <a:rPr lang="zh-TW" altLang="en-US" sz="1600" dirty="0" smtClean="0"/>
              <a:t>程序</a:t>
            </a:r>
            <a:r>
              <a:rPr lang="zh-TW" altLang="en-US" sz="1600" dirty="0"/>
              <a:t>、</a:t>
            </a:r>
            <a:r>
              <a:rPr lang="zh-TW" altLang="en-US" sz="1600" dirty="0" smtClean="0"/>
              <a:t>範本和表單、歷史</a:t>
            </a:r>
            <a:r>
              <a:rPr lang="zh-TW" altLang="en-US" sz="1600" dirty="0"/>
              <a:t>資料及經驗學習等。</a:t>
            </a:r>
            <a:endParaRPr lang="en-US" sz="1600" dirty="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82</a:t>
            </a:fld>
            <a:endParaRPr lang="en" dirty="0">
              <a:solidFill>
                <a:schemeClr val="bg1"/>
              </a:solidFill>
            </a:endParaRPr>
          </a:p>
        </p:txBody>
      </p:sp>
      <p:sp>
        <p:nvSpPr>
          <p:cNvPr id="6" name="Text Placeholder 2"/>
          <p:cNvSpPr>
            <a:spLocks noGrp="1"/>
          </p:cNvSpPr>
          <p:nvPr>
            <p:ph type="body" idx="1"/>
          </p:nvPr>
        </p:nvSpPr>
        <p:spPr>
          <a:xfrm>
            <a:off x="5161485" y="1041010"/>
            <a:ext cx="3681900"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zh-TW" altLang="en-US" sz="1600" b="1" dirty="0" smtClean="0"/>
              <a:t>產品分析</a:t>
            </a:r>
            <a:r>
              <a:rPr lang="en-US" sz="1600" b="1" dirty="0"/>
              <a:t> </a:t>
            </a:r>
            <a:r>
              <a:rPr lang="en-US" altLang="zh-TW" sz="1600" b="1" dirty="0" smtClean="0"/>
              <a:t>(</a:t>
            </a:r>
            <a:r>
              <a:rPr lang="en-US" altLang="zh-TW" sz="1600" b="1" i="1" dirty="0" smtClean="0"/>
              <a:t>decomposition)</a:t>
            </a:r>
            <a:r>
              <a:rPr lang="zh-TW" altLang="en-US" sz="1600" b="1" i="1" dirty="0" smtClean="0"/>
              <a:t> </a:t>
            </a:r>
            <a:r>
              <a:rPr lang="mr-IN" altLang="zh-TW" sz="1600" dirty="0" smtClean="0"/>
              <a:t>–</a:t>
            </a:r>
            <a:r>
              <a:rPr lang="zh-TW" altLang="en-US" sz="1600" dirty="0"/>
              <a:t>將高層次的產品說明轉變為有形的交付標的</a:t>
            </a:r>
            <a:r>
              <a:rPr lang="zh-TW" altLang="en-US" sz="1600" dirty="0" smtClean="0"/>
              <a:t>。</a:t>
            </a:r>
            <a:endParaRPr lang="en-US" altLang="zh-TW" sz="1600" dirty="0" smtClean="0"/>
          </a:p>
          <a:p>
            <a:pPr marL="527050" lvl="1" indent="-342900">
              <a:buClrTx/>
              <a:buFont typeface="+mj-lt"/>
              <a:buAutoNum type="arabicPeriod"/>
            </a:pPr>
            <a:r>
              <a:rPr lang="zh-TW" altLang="en-US" sz="1600" b="1" dirty="0"/>
              <a:t>專家判斷</a:t>
            </a:r>
            <a:r>
              <a:rPr lang="en-US" sz="1600" b="1" dirty="0"/>
              <a:t> </a:t>
            </a:r>
            <a:r>
              <a:rPr lang="en-US" altLang="zh-TW" sz="1600" b="1" dirty="0"/>
              <a:t>(</a:t>
            </a:r>
            <a:r>
              <a:rPr lang="en-US" altLang="zh-TW" sz="1600" b="1" i="1" dirty="0"/>
              <a:t>Expert</a:t>
            </a:r>
            <a:r>
              <a:rPr lang="zh-TW" altLang="en-US" sz="1600" b="1" i="1" dirty="0"/>
              <a:t> </a:t>
            </a:r>
            <a:r>
              <a:rPr lang="en-US" altLang="zh-TW" sz="1600" b="1" i="1" dirty="0"/>
              <a:t>Judgment)</a:t>
            </a:r>
            <a:r>
              <a:rPr lang="mr-IN" altLang="zh-TW" sz="1600" dirty="0"/>
              <a:t>–</a:t>
            </a:r>
            <a:r>
              <a:rPr lang="zh-TW" altLang="en-US" sz="1600" dirty="0"/>
              <a:t>從專案外部引進專家，聽取他的建議或借重他的專業。</a:t>
            </a:r>
            <a:endParaRPr lang="en-US" altLang="zh-TW" sz="1600" dirty="0"/>
          </a:p>
          <a:p>
            <a:pPr marL="527050" lvl="1" indent="-342900">
              <a:buClrTx/>
              <a:buFont typeface="+mj-lt"/>
              <a:buAutoNum type="arabicPeriod"/>
            </a:pPr>
            <a:endParaRPr lang="en-US" altLang="zh-TW" sz="1600" dirty="0" smtClean="0"/>
          </a:p>
        </p:txBody>
      </p:sp>
    </p:spTree>
    <p:extLst>
      <p:ext uri="{BB962C8B-B14F-4D97-AF65-F5344CB8AC3E}">
        <p14:creationId xmlns:p14="http://schemas.microsoft.com/office/powerpoint/2010/main" val="11047083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t>
            </a:r>
            <a:r>
              <a:rPr lang="en-US" dirty="0" smtClean="0"/>
              <a:t>WBS</a:t>
            </a:r>
            <a:r>
              <a:rPr lang="zh-TW" altLang="en-US" dirty="0" smtClean="0"/>
              <a: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Tx/>
              <a:buFont typeface="+mj-lt"/>
              <a:buAutoNum type="arabicPeriod"/>
            </a:pPr>
            <a:r>
              <a:rPr lang="zh-TW" altLang="en-US" sz="1600" b="1" dirty="0" smtClean="0"/>
              <a:t>範疇基準 </a:t>
            </a:r>
            <a:r>
              <a:rPr lang="mr-IN" altLang="zh-TW" sz="1600" dirty="0" smtClean="0"/>
              <a:t>–</a:t>
            </a:r>
            <a:r>
              <a:rPr lang="zh-TW" altLang="en-US" sz="1600" dirty="0" smtClean="0"/>
              <a:t> </a:t>
            </a:r>
            <a:r>
              <a:rPr lang="zh-TW" altLang="en-US" sz="1600" dirty="0"/>
              <a:t>為專案管理計畫的組成元素，只有通過正式的變更控制程序才能進行變更</a:t>
            </a:r>
            <a:r>
              <a:rPr lang="zh-TW" altLang="en-US" sz="1600" dirty="0" smtClean="0"/>
              <a:t>。包含：</a:t>
            </a:r>
            <a:endParaRPr lang="en-US" altLang="zh-TW" sz="1600" dirty="0" smtClean="0"/>
          </a:p>
          <a:p>
            <a:pPr marL="536575" lvl="1" indent="-176213"/>
            <a:r>
              <a:rPr lang="en-US" sz="1600" dirty="0"/>
              <a:t>專案範疇說明書(Project scope statement</a:t>
            </a:r>
            <a:r>
              <a:rPr lang="en-US" sz="1600" dirty="0" smtClean="0"/>
              <a:t>)</a:t>
            </a:r>
            <a:r>
              <a:rPr lang="zh-TW" altLang="en-US" sz="1600" dirty="0" smtClean="0"/>
              <a:t> </a:t>
            </a:r>
            <a:r>
              <a:rPr lang="en-US" altLang="zh-TW" sz="1600" dirty="0" smtClean="0"/>
              <a:t>-</a:t>
            </a:r>
            <a:r>
              <a:rPr lang="zh-TW" altLang="en-US" sz="1600" dirty="0" smtClean="0"/>
              <a:t> </a:t>
            </a:r>
            <a:r>
              <a:rPr lang="zh-TW" altLang="en-US" sz="1600" dirty="0"/>
              <a:t>說明專案範疇、主要交付標的、假設事項及限制條件。</a:t>
            </a:r>
            <a:endParaRPr lang="en-US" sz="1600" dirty="0" smtClean="0"/>
          </a:p>
          <a:p>
            <a:pPr marL="536575" lvl="1" indent="-176213"/>
            <a:r>
              <a:rPr lang="en-US" sz="1600" dirty="0" smtClean="0"/>
              <a:t>工作分解結構</a:t>
            </a:r>
            <a:r>
              <a:rPr lang="en-US" sz="1600" dirty="0"/>
              <a:t>(Work Breakdown </a:t>
            </a:r>
            <a:r>
              <a:rPr lang="en-US" sz="1600" dirty="0" err="1"/>
              <a:t>Structure，WBS</a:t>
            </a:r>
            <a:r>
              <a:rPr lang="en-US" sz="1600" dirty="0" smtClean="0"/>
              <a:t>)</a:t>
            </a:r>
          </a:p>
          <a:p>
            <a:pPr marL="536575" lvl="1" indent="-176213"/>
            <a:r>
              <a:rPr lang="en-US" sz="1600" dirty="0"/>
              <a:t>工作分解結構說明表(WBS dictionary</a:t>
            </a:r>
            <a:r>
              <a:rPr lang="en-US" sz="1600" dirty="0" smtClean="0"/>
              <a:t>)</a:t>
            </a:r>
            <a:r>
              <a:rPr lang="zh-TW" altLang="en-US" sz="1600" dirty="0" smtClean="0"/>
              <a:t> </a:t>
            </a:r>
            <a:r>
              <a:rPr lang="en-US" altLang="zh-TW" sz="1600" dirty="0" smtClean="0"/>
              <a:t>-</a:t>
            </a:r>
            <a:r>
              <a:rPr lang="zh-TW" altLang="en-US" sz="1600" dirty="0" smtClean="0"/>
              <a:t> </a:t>
            </a:r>
            <a:r>
              <a:rPr lang="zh-TW" altLang="en-US" sz="1600" dirty="0"/>
              <a:t>針對每個</a:t>
            </a:r>
            <a:r>
              <a:rPr lang="en-US" altLang="zh-TW" sz="1600" dirty="0"/>
              <a:t>WBS</a:t>
            </a:r>
            <a:r>
              <a:rPr lang="zh-TW" altLang="en-US" sz="1600" dirty="0"/>
              <a:t>組件，詳細說明交付標的、活動及時程資訊的文件。</a:t>
            </a:r>
            <a:endParaRPr lang="en-US" sz="1600" dirty="0" smtClean="0"/>
          </a:p>
          <a:p>
            <a:pPr marL="527050" lvl="1" indent="-342900">
              <a:buClrTx/>
              <a:buFont typeface="+mj-lt"/>
              <a:buAutoNum type="arabicPeriod" startAt="2"/>
            </a:pPr>
            <a:r>
              <a:rPr lang="zh-TW" altLang="en-US" sz="1600" b="1" dirty="0" smtClean="0"/>
              <a:t>專案文件更新 </a:t>
            </a:r>
            <a:r>
              <a:rPr lang="mr-IN" altLang="zh-TW" sz="1600" dirty="0" smtClean="0"/>
              <a:t>–</a:t>
            </a:r>
            <a:r>
              <a:rPr lang="zh-TW" altLang="en-US" sz="1600" dirty="0" smtClean="0"/>
              <a:t> 更新</a:t>
            </a:r>
            <a:r>
              <a:rPr lang="zh-TW" altLang="en-US" sz="1600" dirty="0"/>
              <a:t>需求</a:t>
            </a:r>
            <a:r>
              <a:rPr lang="zh-TW" altLang="en-US" sz="1600" dirty="0" smtClean="0"/>
              <a:t>文件。</a:t>
            </a:r>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83</a:t>
            </a:fld>
            <a:endParaRPr lang="en" dirty="0">
              <a:solidFill>
                <a:schemeClr val="bg1"/>
              </a:solidFill>
            </a:endParaRPr>
          </a:p>
        </p:txBody>
      </p:sp>
    </p:spTree>
    <p:extLst>
      <p:ext uri="{BB962C8B-B14F-4D97-AF65-F5344CB8AC3E}">
        <p14:creationId xmlns:p14="http://schemas.microsoft.com/office/powerpoint/2010/main" val="183763115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5.5 Validate Scope</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84</a:t>
            </a:fld>
            <a:endParaRPr lang="en" dirty="0">
              <a:solidFill>
                <a:schemeClr val="bg1"/>
              </a:solidFill>
            </a:endParaRPr>
          </a:p>
        </p:txBody>
      </p:sp>
      <p:sp>
        <p:nvSpPr>
          <p:cNvPr id="4" name="Rectangle 3"/>
          <p:cNvSpPr/>
          <p:nvPr/>
        </p:nvSpPr>
        <p:spPr>
          <a:xfrm>
            <a:off x="1104900" y="1333110"/>
            <a:ext cx="6724500" cy="523220"/>
          </a:xfrm>
          <a:prstGeom prst="rect">
            <a:avLst/>
          </a:prstGeom>
        </p:spPr>
        <p:txBody>
          <a:bodyPr wrap="square">
            <a:spAutoFit/>
          </a:bodyPr>
          <a:lstStyle/>
          <a:p>
            <a:r>
              <a:rPr lang="en-US" b="1" dirty="0"/>
              <a:t>5.5 Validate </a:t>
            </a:r>
            <a:r>
              <a:rPr lang="en-US" b="1" dirty="0" smtClean="0"/>
              <a:t>Scope </a:t>
            </a:r>
            <a:r>
              <a:rPr lang="en-US" dirty="0" smtClean="0"/>
              <a:t>—</a:t>
            </a:r>
            <a:r>
              <a:rPr lang="en-US" dirty="0"/>
              <a:t>The process of formalizing acceptance of the completed project deliverables.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100" y="2164265"/>
            <a:ext cx="6718300" cy="1854200"/>
          </a:xfrm>
          <a:prstGeom prst="rect">
            <a:avLst/>
          </a:prstGeom>
        </p:spPr>
      </p:pic>
    </p:spTree>
    <p:extLst>
      <p:ext uri="{BB962C8B-B14F-4D97-AF65-F5344CB8AC3E}">
        <p14:creationId xmlns:p14="http://schemas.microsoft.com/office/powerpoint/2010/main" val="179865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Validate Scope </a:t>
            </a:r>
            <a:r>
              <a:rPr lang="en-US" dirty="0" smtClean="0"/>
              <a:t>Data </a:t>
            </a:r>
            <a:r>
              <a:rPr lang="en-US" dirty="0"/>
              <a:t>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85</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546" y="1025175"/>
            <a:ext cx="5557207" cy="3940757"/>
          </a:xfrm>
          <a:prstGeom prst="rect">
            <a:avLst/>
          </a:prstGeom>
        </p:spPr>
      </p:pic>
    </p:spTree>
    <p:extLst>
      <p:ext uri="{BB962C8B-B14F-4D97-AF65-F5344CB8AC3E}">
        <p14:creationId xmlns:p14="http://schemas.microsoft.com/office/powerpoint/2010/main" val="32186963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Validate </a:t>
            </a:r>
            <a:r>
              <a:rPr lang="en-US" dirty="0" smtClean="0"/>
              <a:t>Scope</a:t>
            </a:r>
            <a:r>
              <a:rPr lang="zh-TW" altLang="en-US" dirty="0" smtClean="0"/>
              <a:t> </a:t>
            </a:r>
            <a:r>
              <a:rPr lang="mr-IN" altLang="zh-TW" dirty="0" smtClean="0"/>
              <a:t>–</a:t>
            </a:r>
            <a:r>
              <a:rPr lang="zh-TW" altLang="en-US" dirty="0" smtClean="0"/>
              <a:t> </a:t>
            </a:r>
            <a:r>
              <a:rPr lang="en-US" altLang="zh-TW" dirty="0" smtClean="0"/>
              <a:t>Inputs</a:t>
            </a:r>
            <a:r>
              <a:rPr lang="zh-TW" altLang="en-US" dirty="0" smtClean="0"/>
              <a:t> </a:t>
            </a:r>
            <a:r>
              <a:rPr lang="en-US" altLang="zh-TW" dirty="0" smtClean="0"/>
              <a:t>&amp;</a:t>
            </a:r>
            <a:r>
              <a:rPr lang="zh-TW" altLang="en-US" dirty="0" smtClean="0"/>
              <a:t> </a:t>
            </a:r>
            <a:r>
              <a:rPr lang="en-US" altLang="zh-TW" dirty="0" smtClean="0"/>
              <a:t>Tools</a:t>
            </a:r>
            <a:endParaRPr lang="en-US" dirty="0"/>
          </a:p>
        </p:txBody>
      </p:sp>
      <p:sp>
        <p:nvSpPr>
          <p:cNvPr id="3" name="Text Placeholder 2"/>
          <p:cNvSpPr>
            <a:spLocks noGrp="1"/>
          </p:cNvSpPr>
          <p:nvPr>
            <p:ph type="body" idx="1"/>
          </p:nvPr>
        </p:nvSpPr>
        <p:spPr>
          <a:xfrm>
            <a:off x="1101375" y="1023451"/>
            <a:ext cx="3460794" cy="3936855"/>
          </a:xfrm>
        </p:spPr>
        <p:txBody>
          <a:bodyPr/>
          <a:lstStyle/>
          <a:p>
            <a:r>
              <a:rPr lang="en-US" altLang="zh-TW" sz="1600" dirty="0" smtClean="0"/>
              <a:t>Inputs</a:t>
            </a:r>
          </a:p>
          <a:p>
            <a:pPr marL="527050" lvl="1" indent="-342900">
              <a:buClrTx/>
              <a:buFont typeface="+mj-lt"/>
              <a:buAutoNum type="arabicPeriod"/>
            </a:pPr>
            <a:r>
              <a:rPr lang="zh-TW" altLang="en-US" sz="1600" b="1" dirty="0" smtClean="0"/>
              <a:t>專案管理</a:t>
            </a:r>
            <a:r>
              <a:rPr lang="zh-TW" altLang="en-US" sz="1600" b="1" dirty="0"/>
              <a:t>計畫書 </a:t>
            </a:r>
            <a:r>
              <a:rPr lang="mr-IN" altLang="zh-TW" sz="1600" dirty="0"/>
              <a:t>–</a:t>
            </a:r>
            <a:r>
              <a:rPr lang="zh-TW" altLang="en-US" sz="1600" dirty="0"/>
              <a:t> </a:t>
            </a:r>
            <a:r>
              <a:rPr lang="zh-TW" altLang="en-US" sz="1600" dirty="0" smtClean="0"/>
              <a:t>提供範疇管理計畫書及範疇基準。</a:t>
            </a:r>
            <a:endParaRPr lang="en-US" altLang="zh-TW" sz="1600" dirty="0" smtClean="0"/>
          </a:p>
          <a:p>
            <a:pPr marL="527050" lvl="1" indent="-342900">
              <a:buClrTx/>
              <a:buFont typeface="+mj-lt"/>
              <a:buAutoNum type="arabicPeriod"/>
            </a:pPr>
            <a:r>
              <a:rPr lang="zh-TW" altLang="en-US" sz="1600" b="1" dirty="0" smtClean="0"/>
              <a:t>需求文件 </a:t>
            </a:r>
            <a:r>
              <a:rPr lang="mr-IN" altLang="zh-TW" sz="1600" dirty="0"/>
              <a:t>–</a:t>
            </a:r>
            <a:r>
              <a:rPr lang="zh-TW" altLang="en-US" sz="1600" dirty="0"/>
              <a:t> </a:t>
            </a:r>
            <a:r>
              <a:rPr lang="zh-TW" altLang="en-US" sz="1600" dirty="0" smtClean="0"/>
              <a:t>專案收集的需求。</a:t>
            </a:r>
            <a:endParaRPr lang="en-US" altLang="zh-TW" sz="1600" dirty="0" smtClean="0"/>
          </a:p>
          <a:p>
            <a:pPr marL="527050" lvl="1" indent="-342900">
              <a:buClrTx/>
              <a:buFont typeface="+mj-lt"/>
              <a:buAutoNum type="arabicPeriod"/>
            </a:pPr>
            <a:r>
              <a:rPr lang="zh-TW" altLang="en-US" sz="1600" b="1" dirty="0" smtClean="0"/>
              <a:t>需求追溯矩陣</a:t>
            </a:r>
            <a:r>
              <a:rPr lang="zh-TW" altLang="en-US" sz="1600" dirty="0" smtClean="0"/>
              <a:t> </a:t>
            </a:r>
            <a:r>
              <a:rPr lang="en-US" altLang="zh-TW" sz="1600" dirty="0" smtClean="0"/>
              <a:t>-</a:t>
            </a:r>
            <a:r>
              <a:rPr lang="zh-TW" altLang="en-US" sz="1600" dirty="0" smtClean="0"/>
              <a:t> </a:t>
            </a:r>
            <a:r>
              <a:rPr lang="zh-TW" altLang="en-US" sz="1600" dirty="0"/>
              <a:t>需求及其來源的連結。</a:t>
            </a:r>
            <a:endParaRPr lang="en-US" altLang="zh-TW" sz="1600" dirty="0" smtClean="0"/>
          </a:p>
          <a:p>
            <a:pPr marL="527050" lvl="1" indent="-342900">
              <a:buClrTx/>
              <a:buFont typeface="+mj-lt"/>
              <a:buAutoNum type="arabicPeriod"/>
            </a:pPr>
            <a:r>
              <a:rPr lang="zh-TW" altLang="en-US" sz="1600" b="1" dirty="0" smtClean="0"/>
              <a:t>已驗證之交付標的 </a:t>
            </a:r>
            <a:r>
              <a:rPr lang="mr-IN" altLang="zh-TW" sz="1600" dirty="0" smtClean="0"/>
              <a:t>–</a:t>
            </a:r>
            <a:r>
              <a:rPr lang="zh-TW" altLang="en-US" sz="1600" dirty="0" smtClean="0"/>
              <a:t> </a:t>
            </a:r>
            <a:r>
              <a:rPr lang="zh-TW" altLang="en-US" sz="1600" dirty="0"/>
              <a:t>已完成並經「控制品質」流程檢查為正確之交付</a:t>
            </a:r>
            <a:r>
              <a:rPr lang="zh-TW" altLang="en-US" sz="1600" dirty="0" smtClean="0"/>
              <a:t>標的。</a:t>
            </a:r>
            <a:endParaRPr lang="en-US" altLang="zh-TW" sz="1600" b="1" dirty="0"/>
          </a:p>
          <a:p>
            <a:pPr marL="527050" lvl="1" indent="-342900">
              <a:buClrTx/>
              <a:buFont typeface="+mj-lt"/>
              <a:buAutoNum type="arabicPeriod"/>
            </a:pPr>
            <a:r>
              <a:rPr lang="zh-TW" altLang="en-US" sz="1600" b="1" dirty="0" smtClean="0"/>
              <a:t>工作績效資料 </a:t>
            </a:r>
            <a:r>
              <a:rPr lang="mr-IN" altLang="zh-TW" sz="1600" dirty="0" smtClean="0"/>
              <a:t>–</a:t>
            </a:r>
            <a:r>
              <a:rPr lang="zh-TW" altLang="en-US" sz="1600" dirty="0" smtClean="0"/>
              <a:t> 專案團隊的執行成效。</a:t>
            </a:r>
            <a:endParaRPr lang="en-US" sz="1600" dirty="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86</a:t>
            </a:fld>
            <a:endParaRPr lang="en" dirty="0">
              <a:solidFill>
                <a:schemeClr val="bg1"/>
              </a:solidFill>
            </a:endParaRPr>
          </a:p>
        </p:txBody>
      </p:sp>
      <p:sp>
        <p:nvSpPr>
          <p:cNvPr id="6" name="Text Placeholder 2"/>
          <p:cNvSpPr>
            <a:spLocks noGrp="1"/>
          </p:cNvSpPr>
          <p:nvPr>
            <p:ph type="body" idx="1"/>
          </p:nvPr>
        </p:nvSpPr>
        <p:spPr>
          <a:xfrm>
            <a:off x="5161485" y="1041010"/>
            <a:ext cx="3681900"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zh-TW" altLang="en-US" sz="1600" b="1" dirty="0" smtClean="0"/>
              <a:t>檢驗</a:t>
            </a:r>
            <a:r>
              <a:rPr lang="en-US" sz="1600" b="1" dirty="0"/>
              <a:t> </a:t>
            </a:r>
            <a:r>
              <a:rPr lang="en-US" altLang="zh-TW" sz="1600" b="1" dirty="0" smtClean="0"/>
              <a:t>(</a:t>
            </a:r>
            <a:r>
              <a:rPr lang="en-US" altLang="zh-TW" sz="1600" b="1" i="1" dirty="0" smtClean="0"/>
              <a:t>Inspection)</a:t>
            </a:r>
            <a:r>
              <a:rPr lang="zh-TW" altLang="en-US" sz="1600" b="1" i="1" dirty="0" smtClean="0"/>
              <a:t> </a:t>
            </a:r>
            <a:r>
              <a:rPr lang="mr-IN" altLang="zh-TW" sz="1600" dirty="0" smtClean="0"/>
              <a:t>–</a:t>
            </a:r>
            <a:r>
              <a:rPr lang="zh-TW" altLang="en-US" sz="1600" dirty="0" smtClean="0"/>
              <a:t> </a:t>
            </a:r>
            <a:r>
              <a:rPr lang="en-US" sz="1600" dirty="0" smtClean="0"/>
              <a:t>包含測量</a:t>
            </a:r>
            <a:r>
              <a:rPr lang="en-US" sz="1600" dirty="0"/>
              <a:t>(measuring)，檢測(examining)，確認(validating)，</a:t>
            </a:r>
            <a:r>
              <a:rPr lang="en-US" sz="1600" dirty="0" smtClean="0"/>
              <a:t>判斷工作及交付標的是否符合需求及</a:t>
            </a:r>
            <a:r>
              <a:rPr lang="zh-TW" altLang="en-US" sz="1600" dirty="0" smtClean="0"/>
              <a:t>驗</a:t>
            </a:r>
            <a:r>
              <a:rPr lang="en-US" sz="1600" dirty="0" smtClean="0"/>
              <a:t>收準則</a:t>
            </a:r>
            <a:r>
              <a:rPr lang="en-US" sz="1600" dirty="0"/>
              <a:t>。</a:t>
            </a:r>
            <a:endParaRPr lang="en-US" altLang="zh-TW" sz="1600" dirty="0" smtClean="0"/>
          </a:p>
          <a:p>
            <a:pPr marL="527050" lvl="1" indent="-342900">
              <a:buClrTx/>
              <a:buFont typeface="+mj-lt"/>
              <a:buAutoNum type="arabicPeriod"/>
            </a:pPr>
            <a:r>
              <a:rPr lang="zh-TW" altLang="en-US" sz="1600" b="1" dirty="0"/>
              <a:t>群</a:t>
            </a:r>
            <a:r>
              <a:rPr lang="en-US" sz="1600" b="1" dirty="0"/>
              <a:t>體決策技術 </a:t>
            </a:r>
            <a:r>
              <a:rPr lang="en-US" altLang="zh-TW" sz="1600" b="1" dirty="0"/>
              <a:t>(</a:t>
            </a:r>
            <a:r>
              <a:rPr lang="en-US" sz="1600" b="1" i="1" dirty="0"/>
              <a:t>Group Decision-Making Techniques</a:t>
            </a:r>
            <a:r>
              <a:rPr lang="en-US" altLang="zh-TW" sz="1600" b="1" i="1" dirty="0"/>
              <a:t>)</a:t>
            </a:r>
            <a:r>
              <a:rPr lang="zh-TW" altLang="en-US" sz="1600" b="1" i="1" dirty="0"/>
              <a:t> </a:t>
            </a:r>
            <a:r>
              <a:rPr lang="mr-IN" altLang="zh-TW" sz="1600" dirty="0"/>
              <a:t>–</a:t>
            </a:r>
            <a:r>
              <a:rPr lang="zh-TW" altLang="en-US" sz="1600" dirty="0"/>
              <a:t> </a:t>
            </a:r>
            <a:r>
              <a:rPr lang="zh-TW" altLang="en-US" sz="1600" dirty="0" smtClean="0"/>
              <a:t>決定交付標的是否可接受：</a:t>
            </a:r>
            <a:endParaRPr lang="en-US" altLang="zh-TW" sz="1600" dirty="0"/>
          </a:p>
          <a:p>
            <a:pPr marL="642938" lvl="2" indent="-285750">
              <a:buFont typeface="Wingdings" charset="2"/>
              <a:buChar char="§"/>
            </a:pPr>
            <a:r>
              <a:rPr lang="zh-TW" altLang="en-US" sz="1400" dirty="0"/>
              <a:t>一致性</a:t>
            </a:r>
            <a:r>
              <a:rPr lang="en-US" altLang="zh-TW" sz="1400" dirty="0"/>
              <a:t>(Unanimity)</a:t>
            </a:r>
            <a:r>
              <a:rPr lang="zh-TW" altLang="en-US" sz="1400" dirty="0"/>
              <a:t> </a:t>
            </a:r>
            <a:r>
              <a:rPr lang="en-US" altLang="zh-TW" sz="1400" dirty="0"/>
              <a:t>-</a:t>
            </a:r>
            <a:r>
              <a:rPr lang="zh-TW" altLang="en-US" sz="1400" dirty="0"/>
              <a:t> 全部都同意。</a:t>
            </a:r>
          </a:p>
          <a:p>
            <a:pPr marL="642938" lvl="2" indent="-285750">
              <a:buFont typeface="Wingdings" charset="2"/>
              <a:buChar char="§"/>
            </a:pPr>
            <a:r>
              <a:rPr lang="zh-TW" altLang="en-US" sz="1400" dirty="0"/>
              <a:t>過半數</a:t>
            </a:r>
            <a:r>
              <a:rPr lang="en-US" altLang="zh-TW" sz="1400" dirty="0"/>
              <a:t>(Majority)</a:t>
            </a:r>
            <a:r>
              <a:rPr lang="zh-TW" altLang="en-US" sz="1400" dirty="0"/>
              <a:t> </a:t>
            </a:r>
            <a:r>
              <a:rPr lang="en-US" altLang="zh-TW" sz="1400" dirty="0"/>
              <a:t>-</a:t>
            </a:r>
            <a:r>
              <a:rPr lang="zh-TW" altLang="en-US" sz="1400" dirty="0"/>
              <a:t> 超過</a:t>
            </a:r>
            <a:r>
              <a:rPr lang="en-US" altLang="zh-TW" sz="1400" dirty="0"/>
              <a:t>50%</a:t>
            </a:r>
            <a:r>
              <a:rPr lang="zh-TW" altLang="en-US" sz="1400" dirty="0"/>
              <a:t>人員同意。</a:t>
            </a:r>
            <a:r>
              <a:rPr lang="en-US" altLang="zh-TW" sz="1400" dirty="0"/>
              <a:t>(</a:t>
            </a:r>
            <a:r>
              <a:rPr lang="zh-TW" altLang="en-US" sz="1400" dirty="0"/>
              <a:t>決策人數為奇數</a:t>
            </a:r>
            <a:r>
              <a:rPr lang="en-US" altLang="zh-TW" sz="1400" dirty="0"/>
              <a:t>)</a:t>
            </a:r>
            <a:r>
              <a:rPr lang="zh-TW" altLang="en-US" sz="1400" dirty="0"/>
              <a:t>。</a:t>
            </a:r>
          </a:p>
          <a:p>
            <a:pPr marL="642938" lvl="2" indent="-285750">
              <a:buFont typeface="Wingdings" charset="2"/>
              <a:buChar char="§"/>
            </a:pPr>
            <a:r>
              <a:rPr lang="zh-TW" altLang="en-US" sz="1400" dirty="0"/>
              <a:t>最高票</a:t>
            </a:r>
            <a:r>
              <a:rPr lang="en-US" altLang="zh-TW" sz="1400" dirty="0"/>
              <a:t>(Plurality)</a:t>
            </a:r>
            <a:r>
              <a:rPr lang="zh-TW" altLang="en-US" sz="1400" dirty="0"/>
              <a:t> </a:t>
            </a:r>
            <a:r>
              <a:rPr lang="en-US" altLang="zh-TW" sz="1400" dirty="0"/>
              <a:t>-</a:t>
            </a:r>
            <a:r>
              <a:rPr lang="zh-TW" altLang="en-US" sz="1400" dirty="0"/>
              <a:t> 最多票同意即可，就算未過半數人支持。常用於選擇方案多於</a:t>
            </a:r>
            <a:r>
              <a:rPr lang="en-US" altLang="zh-TW" sz="1400" dirty="0"/>
              <a:t>2</a:t>
            </a:r>
            <a:r>
              <a:rPr lang="zh-TW" altLang="en-US" sz="1400" dirty="0"/>
              <a:t>種。</a:t>
            </a:r>
          </a:p>
          <a:p>
            <a:pPr marL="642938" lvl="2" indent="-285750">
              <a:buFont typeface="Wingdings" charset="2"/>
              <a:buChar char="§"/>
            </a:pPr>
            <a:r>
              <a:rPr lang="zh-TW" altLang="en-US" sz="1400" dirty="0"/>
              <a:t>獨裁式</a:t>
            </a:r>
            <a:r>
              <a:rPr lang="en-US" altLang="zh-TW" sz="1400" dirty="0"/>
              <a:t>(Dictatorship)</a:t>
            </a:r>
            <a:r>
              <a:rPr lang="zh-TW" altLang="en-US" sz="1400" dirty="0"/>
              <a:t> </a:t>
            </a:r>
            <a:r>
              <a:rPr lang="en-US" altLang="zh-TW" sz="1400" dirty="0"/>
              <a:t>-</a:t>
            </a:r>
            <a:r>
              <a:rPr lang="zh-TW" altLang="en-US" sz="1400" dirty="0"/>
              <a:t> 只由一個人決定。</a:t>
            </a:r>
            <a:endParaRPr lang="en-US" altLang="zh-TW" sz="1400" dirty="0"/>
          </a:p>
        </p:txBody>
      </p:sp>
    </p:spTree>
    <p:extLst>
      <p:ext uri="{BB962C8B-B14F-4D97-AF65-F5344CB8AC3E}">
        <p14:creationId xmlns:p14="http://schemas.microsoft.com/office/powerpoint/2010/main" val="179315024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Validate Scope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Tx/>
              <a:buFont typeface="+mj-lt"/>
              <a:buAutoNum type="arabicPeriod"/>
            </a:pPr>
            <a:r>
              <a:rPr lang="zh-TW" altLang="en-US" sz="1600" b="1" dirty="0"/>
              <a:t>已接受之交付標</a:t>
            </a:r>
            <a:r>
              <a:rPr lang="zh-TW" altLang="en-US" sz="1600" b="1" dirty="0" smtClean="0"/>
              <a:t>的 </a:t>
            </a:r>
            <a:r>
              <a:rPr lang="mr-IN" altLang="zh-TW" sz="1600" dirty="0" smtClean="0"/>
              <a:t>–</a:t>
            </a:r>
            <a:r>
              <a:rPr lang="zh-TW" altLang="en-US" sz="1600" dirty="0" smtClean="0"/>
              <a:t> 符合驗收準</a:t>
            </a:r>
            <a:r>
              <a:rPr lang="zh-TW" altLang="en-US" sz="1600" dirty="0"/>
              <a:t>則的交付標</a:t>
            </a:r>
            <a:r>
              <a:rPr lang="zh-TW" altLang="en-US" sz="1600" dirty="0" smtClean="0"/>
              <a:t>。</a:t>
            </a:r>
            <a:endParaRPr lang="en-US" altLang="zh-TW" sz="1600" dirty="0" smtClean="0"/>
          </a:p>
          <a:p>
            <a:pPr marL="527050" indent="-342900">
              <a:buClrTx/>
              <a:buFont typeface="+mj-lt"/>
              <a:buAutoNum type="arabicPeriod"/>
            </a:pPr>
            <a:r>
              <a:rPr lang="zh-TW" altLang="en-US" sz="1600" b="1" dirty="0"/>
              <a:t>變更</a:t>
            </a:r>
            <a:r>
              <a:rPr lang="zh-TW" altLang="en-US" sz="1600" b="1" dirty="0" smtClean="0"/>
              <a:t>申請 </a:t>
            </a:r>
            <a:r>
              <a:rPr lang="mr-IN" altLang="zh-TW" sz="1600" dirty="0" smtClean="0"/>
              <a:t>–</a:t>
            </a:r>
            <a:r>
              <a:rPr lang="zh-TW" altLang="en-US" sz="1600" dirty="0"/>
              <a:t>可包含預防行動、矯正措施、缺點改正、改善申請</a:t>
            </a:r>
            <a:r>
              <a:rPr lang="zh-TW" altLang="en-US" sz="1600" dirty="0" smtClean="0"/>
              <a:t>。</a:t>
            </a:r>
            <a:endParaRPr lang="en-US" altLang="zh-TW" sz="1600" b="1" dirty="0" smtClean="0"/>
          </a:p>
          <a:p>
            <a:pPr marL="527050" indent="-342900">
              <a:buClrTx/>
              <a:buFont typeface="+mj-lt"/>
              <a:buAutoNum type="arabicPeriod"/>
            </a:pPr>
            <a:r>
              <a:rPr lang="zh-TW" altLang="en-US" sz="1600" b="1" dirty="0"/>
              <a:t>工作績效</a:t>
            </a:r>
            <a:r>
              <a:rPr lang="zh-TW" altLang="en-US" sz="1600" b="1" dirty="0" smtClean="0"/>
              <a:t>資訊 </a:t>
            </a:r>
            <a:r>
              <a:rPr lang="mr-IN" altLang="zh-TW" sz="1600" dirty="0" smtClean="0"/>
              <a:t>–</a:t>
            </a:r>
            <a:r>
              <a:rPr lang="zh-TW" altLang="en-US" sz="1600" dirty="0" smtClean="0"/>
              <a:t> 專案</a:t>
            </a:r>
            <a:r>
              <a:rPr lang="zh-TW" altLang="en-US" sz="1600" dirty="0"/>
              <a:t>進度</a:t>
            </a:r>
            <a:r>
              <a:rPr lang="zh-TW" altLang="en-US" sz="1600" dirty="0" smtClean="0"/>
              <a:t>資訊，記錄</a:t>
            </a:r>
            <a:r>
              <a:rPr lang="zh-TW" altLang="en-US" sz="1600" dirty="0"/>
              <a:t>資訊</a:t>
            </a:r>
            <a:r>
              <a:rPr lang="zh-TW" altLang="en-US" sz="1600" dirty="0" smtClean="0"/>
              <a:t>並</a:t>
            </a:r>
            <a:r>
              <a:rPr lang="zh-TW" altLang="en-US" sz="1600" dirty="0"/>
              <a:t>與利害關係人</a:t>
            </a:r>
            <a:r>
              <a:rPr lang="zh-TW" altLang="en-US" sz="1600" dirty="0" smtClean="0"/>
              <a:t>溝通。</a:t>
            </a:r>
            <a:endParaRPr lang="en-US" altLang="zh-TW" sz="1600" dirty="0" smtClean="0"/>
          </a:p>
          <a:p>
            <a:pPr marL="527050" indent="-342900">
              <a:buClrTx/>
              <a:buFont typeface="+mj-lt"/>
              <a:buAutoNum type="arabicPeriod"/>
            </a:pPr>
            <a:r>
              <a:rPr lang="zh-TW" altLang="en-US" sz="1600" b="1" dirty="0" smtClean="0"/>
              <a:t>專案文件更新 </a:t>
            </a:r>
            <a:r>
              <a:rPr lang="mr-IN" altLang="zh-TW" sz="1600" dirty="0" smtClean="0"/>
              <a:t>–</a:t>
            </a:r>
            <a:r>
              <a:rPr lang="zh-TW" altLang="en-US" sz="1600" dirty="0" smtClean="0"/>
              <a:t> </a:t>
            </a:r>
            <a:r>
              <a:rPr lang="zh-TW" altLang="en-US" sz="1600" dirty="0"/>
              <a:t>定義產品或報告現況的任何</a:t>
            </a:r>
            <a:r>
              <a:rPr lang="zh-TW" altLang="en-US" sz="1600" dirty="0" smtClean="0"/>
              <a:t>文件。</a:t>
            </a:r>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87</a:t>
            </a:fld>
            <a:endParaRPr lang="en" dirty="0">
              <a:solidFill>
                <a:schemeClr val="bg1"/>
              </a:solidFill>
            </a:endParaRPr>
          </a:p>
        </p:txBody>
      </p:sp>
    </p:spTree>
    <p:extLst>
      <p:ext uri="{BB962C8B-B14F-4D97-AF65-F5344CB8AC3E}">
        <p14:creationId xmlns:p14="http://schemas.microsoft.com/office/powerpoint/2010/main" val="18380653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5.6 Control Scope</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88</a:t>
            </a:fld>
            <a:endParaRPr lang="en" dirty="0">
              <a:solidFill>
                <a:schemeClr val="bg1"/>
              </a:solidFill>
            </a:endParaRPr>
          </a:p>
        </p:txBody>
      </p:sp>
      <p:sp>
        <p:nvSpPr>
          <p:cNvPr id="4" name="Rectangle 3"/>
          <p:cNvSpPr/>
          <p:nvPr/>
        </p:nvSpPr>
        <p:spPr>
          <a:xfrm>
            <a:off x="1104900" y="1288018"/>
            <a:ext cx="6724500" cy="523220"/>
          </a:xfrm>
          <a:prstGeom prst="rect">
            <a:avLst/>
          </a:prstGeom>
        </p:spPr>
        <p:txBody>
          <a:bodyPr wrap="square">
            <a:spAutoFit/>
          </a:bodyPr>
          <a:lstStyle/>
          <a:p>
            <a:r>
              <a:rPr lang="en-US" b="1" dirty="0"/>
              <a:t>5.6 Control </a:t>
            </a:r>
            <a:r>
              <a:rPr lang="en-US" b="1" dirty="0" smtClean="0"/>
              <a:t>Scope </a:t>
            </a:r>
            <a:r>
              <a:rPr lang="en-US" dirty="0" smtClean="0"/>
              <a:t>—</a:t>
            </a:r>
            <a:r>
              <a:rPr lang="en-US" dirty="0"/>
              <a:t>The process of monitoring the status of the project and product scope and managing changes to the scope baseline.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2074081"/>
            <a:ext cx="6654800" cy="2095500"/>
          </a:xfrm>
          <a:prstGeom prst="rect">
            <a:avLst/>
          </a:prstGeom>
        </p:spPr>
      </p:pic>
    </p:spTree>
    <p:extLst>
      <p:ext uri="{BB962C8B-B14F-4D97-AF65-F5344CB8AC3E}">
        <p14:creationId xmlns:p14="http://schemas.microsoft.com/office/powerpoint/2010/main" val="75996024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Scope </a:t>
            </a:r>
            <a:r>
              <a:rPr lang="en-US" dirty="0" smtClean="0"/>
              <a:t>Data </a:t>
            </a:r>
            <a:r>
              <a:rPr lang="en-US" dirty="0"/>
              <a:t>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89</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580" y="1025175"/>
            <a:ext cx="4715359" cy="3910080"/>
          </a:xfrm>
          <a:prstGeom prst="rect">
            <a:avLst/>
          </a:prstGeom>
        </p:spPr>
      </p:pic>
    </p:spTree>
    <p:extLst>
      <p:ext uri="{BB962C8B-B14F-4D97-AF65-F5344CB8AC3E}">
        <p14:creationId xmlns:p14="http://schemas.microsoft.com/office/powerpoint/2010/main" val="16598584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1104900" y="276075"/>
            <a:ext cx="6724500" cy="749100"/>
          </a:xfrm>
          <a:prstGeom prst="rect">
            <a:avLst/>
          </a:prstGeom>
        </p:spPr>
        <p:txBody>
          <a:bodyPr lIns="91425" tIns="91425" rIns="91425" bIns="91425" anchor="ctr" anchorCtr="0">
            <a:noAutofit/>
          </a:bodyPr>
          <a:lstStyle/>
          <a:p>
            <a:pPr lvl="0"/>
            <a:r>
              <a:rPr lang="en-US" dirty="0"/>
              <a:t>Interpersonal Skills O</a:t>
            </a:r>
            <a:r>
              <a:rPr lang="en-US" dirty="0" smtClean="0"/>
              <a:t>f A </a:t>
            </a:r>
            <a:r>
              <a:rPr lang="en-US" dirty="0"/>
              <a:t>Project Manager</a:t>
            </a:r>
            <a:endParaRPr lang="en" dirty="0"/>
          </a:p>
        </p:txBody>
      </p:sp>
      <p:sp>
        <p:nvSpPr>
          <p:cNvPr id="254" name="Shape 254"/>
          <p:cNvSpPr txBox="1">
            <a:spLocks noGrp="1"/>
          </p:cNvSpPr>
          <p:nvPr>
            <p:ph type="body" idx="1"/>
          </p:nvPr>
        </p:nvSpPr>
        <p:spPr>
          <a:xfrm>
            <a:off x="1104900" y="1376750"/>
            <a:ext cx="2423100" cy="1645800"/>
          </a:xfrm>
          <a:prstGeom prst="rect">
            <a:avLst/>
          </a:prstGeom>
        </p:spPr>
        <p:txBody>
          <a:bodyPr lIns="91425" tIns="91425" rIns="91425" bIns="91425" anchor="t" anchorCtr="0">
            <a:noAutofit/>
          </a:bodyPr>
          <a:lstStyle/>
          <a:p>
            <a:pPr lvl="0">
              <a:buNone/>
            </a:pPr>
            <a:r>
              <a:rPr lang="en-US" b="1" dirty="0" smtClean="0"/>
              <a:t>Leadership </a:t>
            </a:r>
          </a:p>
          <a:p>
            <a:pPr lvl="0">
              <a:buNone/>
            </a:pPr>
            <a:r>
              <a:rPr lang="zh-TW" altLang="en-US" b="1" dirty="0" smtClean="0"/>
              <a:t>領導力</a:t>
            </a:r>
            <a:r>
              <a:rPr lang="en-US" altLang="zh-TW" b="1" dirty="0" smtClean="0"/>
              <a:t> </a:t>
            </a:r>
          </a:p>
          <a:p>
            <a:pPr lvl="0">
              <a:buNone/>
            </a:pPr>
            <a:r>
              <a:rPr lang="zh-TW" altLang="en-US" sz="1200" dirty="0"/>
              <a:t>讓團隊看見終端目標並致力達成</a:t>
            </a:r>
            <a:endParaRPr lang="en" sz="1200" dirty="0"/>
          </a:p>
        </p:txBody>
      </p:sp>
      <p:sp>
        <p:nvSpPr>
          <p:cNvPr id="255" name="Shape 255"/>
          <p:cNvSpPr txBox="1">
            <a:spLocks noGrp="1"/>
          </p:cNvSpPr>
          <p:nvPr>
            <p:ph type="body" idx="2"/>
          </p:nvPr>
        </p:nvSpPr>
        <p:spPr>
          <a:xfrm>
            <a:off x="3652187" y="1376750"/>
            <a:ext cx="2423100" cy="1645800"/>
          </a:xfrm>
          <a:prstGeom prst="rect">
            <a:avLst/>
          </a:prstGeom>
        </p:spPr>
        <p:txBody>
          <a:bodyPr lIns="91425" tIns="91425" rIns="91425" bIns="91425" anchor="t" anchorCtr="0">
            <a:noAutofit/>
          </a:bodyPr>
          <a:lstStyle/>
          <a:p>
            <a:pPr lvl="0">
              <a:buNone/>
            </a:pPr>
            <a:r>
              <a:rPr lang="en-US" b="1" dirty="0"/>
              <a:t>Team building</a:t>
            </a:r>
            <a:r>
              <a:rPr lang="zh-TW" altLang="en-US" b="1" dirty="0"/>
              <a:t> </a:t>
            </a:r>
            <a:endParaRPr lang="en-US" altLang="zh-TW" b="1" dirty="0" smtClean="0"/>
          </a:p>
          <a:p>
            <a:pPr lvl="0">
              <a:buNone/>
            </a:pPr>
            <a:r>
              <a:rPr lang="zh-TW" altLang="en-US" b="1" dirty="0" smtClean="0"/>
              <a:t>團隊</a:t>
            </a:r>
            <a:r>
              <a:rPr lang="zh-TW" altLang="en-US" b="1" dirty="0"/>
              <a:t>建立</a:t>
            </a:r>
            <a:endParaRPr lang="en" b="1" dirty="0"/>
          </a:p>
          <a:p>
            <a:pPr lvl="0">
              <a:buNone/>
            </a:pPr>
            <a:r>
              <a:rPr lang="zh-TW" altLang="en-US" sz="1200" dirty="0"/>
              <a:t>幫助團隊學習彼此依靠及相互信任</a:t>
            </a:r>
            <a:r>
              <a:rPr lang="en" sz="1200" dirty="0" smtClean="0"/>
              <a:t>.</a:t>
            </a:r>
            <a:endParaRPr lang="en" sz="1200" dirty="0"/>
          </a:p>
        </p:txBody>
      </p:sp>
      <p:sp>
        <p:nvSpPr>
          <p:cNvPr id="256" name="Shape 256"/>
          <p:cNvSpPr txBox="1">
            <a:spLocks noGrp="1"/>
          </p:cNvSpPr>
          <p:nvPr>
            <p:ph type="body" idx="3"/>
          </p:nvPr>
        </p:nvSpPr>
        <p:spPr>
          <a:xfrm>
            <a:off x="6199475" y="1376750"/>
            <a:ext cx="2423100" cy="1645800"/>
          </a:xfrm>
          <a:prstGeom prst="rect">
            <a:avLst/>
          </a:prstGeom>
        </p:spPr>
        <p:txBody>
          <a:bodyPr lIns="91425" tIns="91425" rIns="91425" bIns="91425" anchor="t" anchorCtr="0">
            <a:noAutofit/>
          </a:bodyPr>
          <a:lstStyle/>
          <a:p>
            <a:pPr lvl="0">
              <a:buNone/>
            </a:pPr>
            <a:r>
              <a:rPr lang="en-US" b="1" dirty="0"/>
              <a:t>Motivation</a:t>
            </a:r>
            <a:r>
              <a:rPr lang="zh-TW" altLang="en-US" b="1" dirty="0"/>
              <a:t> </a:t>
            </a:r>
            <a:endParaRPr lang="en-US" altLang="zh-TW" b="1" dirty="0" smtClean="0"/>
          </a:p>
          <a:p>
            <a:pPr lvl="0">
              <a:buNone/>
            </a:pPr>
            <a:r>
              <a:rPr lang="zh-TW" altLang="en-US" b="1" dirty="0" smtClean="0"/>
              <a:t>激勵</a:t>
            </a:r>
            <a:endParaRPr lang="en" b="1" dirty="0"/>
          </a:p>
          <a:p>
            <a:pPr lvl="0">
              <a:buNone/>
            </a:pPr>
            <a:r>
              <a:rPr lang="zh-TW" altLang="en-US" sz="1200" dirty="0"/>
              <a:t>幫助團隊成員達到個人目標</a:t>
            </a:r>
            <a:r>
              <a:rPr lang="en" sz="1200" dirty="0" smtClean="0"/>
              <a:t>. </a:t>
            </a:r>
            <a:endParaRPr lang="en" sz="1200" dirty="0"/>
          </a:p>
          <a:p>
            <a:pPr lvl="0" rtl="0">
              <a:spcBef>
                <a:spcPts val="0"/>
              </a:spcBef>
              <a:buNone/>
            </a:pPr>
            <a:endParaRPr sz="1200" dirty="0"/>
          </a:p>
        </p:txBody>
      </p:sp>
      <p:sp>
        <p:nvSpPr>
          <p:cNvPr id="257" name="Shape 257"/>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9</a:t>
            </a:fld>
            <a:endParaRPr lang="en" dirty="0">
              <a:solidFill>
                <a:schemeClr val="bg1"/>
              </a:solidFill>
            </a:endParaRPr>
          </a:p>
        </p:txBody>
      </p:sp>
      <p:sp>
        <p:nvSpPr>
          <p:cNvPr id="258" name="Shape 258"/>
          <p:cNvSpPr txBox="1">
            <a:spLocks noGrp="1"/>
          </p:cNvSpPr>
          <p:nvPr>
            <p:ph type="body" idx="1"/>
          </p:nvPr>
        </p:nvSpPr>
        <p:spPr>
          <a:xfrm>
            <a:off x="1104900" y="2976950"/>
            <a:ext cx="2423100" cy="1645800"/>
          </a:xfrm>
          <a:prstGeom prst="rect">
            <a:avLst/>
          </a:prstGeom>
        </p:spPr>
        <p:txBody>
          <a:bodyPr lIns="91425" tIns="91425" rIns="91425" bIns="91425" anchor="t" anchorCtr="0">
            <a:noAutofit/>
          </a:bodyPr>
          <a:lstStyle/>
          <a:p>
            <a:pPr lvl="0">
              <a:buNone/>
            </a:pPr>
            <a:r>
              <a:rPr lang="en-US" b="1" dirty="0"/>
              <a:t>Communication</a:t>
            </a:r>
            <a:r>
              <a:rPr lang="zh-TW" altLang="en-US" b="1" dirty="0"/>
              <a:t> </a:t>
            </a:r>
            <a:endParaRPr lang="en-US" altLang="zh-TW" b="1" dirty="0" smtClean="0"/>
          </a:p>
          <a:p>
            <a:pPr lvl="0">
              <a:buNone/>
            </a:pPr>
            <a:r>
              <a:rPr lang="zh-TW" altLang="en-US" b="1" dirty="0" smtClean="0"/>
              <a:t>溝通力</a:t>
            </a:r>
            <a:endParaRPr lang="en" b="1" dirty="0"/>
          </a:p>
          <a:p>
            <a:pPr lvl="0">
              <a:buNone/>
            </a:pPr>
            <a:r>
              <a:rPr lang="zh-TW" altLang="en-US" sz="1200" dirty="0"/>
              <a:t>讓專案決策誠實且公開，使彼此互相信任</a:t>
            </a:r>
            <a:r>
              <a:rPr lang="en" sz="1200" dirty="0" smtClean="0"/>
              <a:t>.</a:t>
            </a:r>
            <a:endParaRPr lang="en" sz="1200" dirty="0"/>
          </a:p>
        </p:txBody>
      </p:sp>
      <p:sp>
        <p:nvSpPr>
          <p:cNvPr id="259" name="Shape 259"/>
          <p:cNvSpPr txBox="1">
            <a:spLocks noGrp="1"/>
          </p:cNvSpPr>
          <p:nvPr>
            <p:ph type="body" idx="2"/>
          </p:nvPr>
        </p:nvSpPr>
        <p:spPr>
          <a:xfrm>
            <a:off x="3652187" y="2976950"/>
            <a:ext cx="2423100" cy="1645800"/>
          </a:xfrm>
          <a:prstGeom prst="rect">
            <a:avLst/>
          </a:prstGeom>
        </p:spPr>
        <p:txBody>
          <a:bodyPr lIns="91425" tIns="91425" rIns="91425" bIns="91425" anchor="t" anchorCtr="0">
            <a:noAutofit/>
          </a:bodyPr>
          <a:lstStyle/>
          <a:p>
            <a:pPr lvl="0">
              <a:buNone/>
            </a:pPr>
            <a:r>
              <a:rPr lang="en-US" b="1" dirty="0"/>
              <a:t>In</a:t>
            </a:r>
            <a:r>
              <a:rPr lang="en-US" altLang="zh-TW" b="1" dirty="0"/>
              <a:t>fl</a:t>
            </a:r>
            <a:r>
              <a:rPr lang="en-US" b="1" dirty="0"/>
              <a:t>uencing</a:t>
            </a:r>
            <a:r>
              <a:rPr lang="zh-TW" altLang="en-US" b="1" dirty="0"/>
              <a:t> </a:t>
            </a:r>
            <a:endParaRPr lang="en-US" altLang="zh-TW" b="1" dirty="0" smtClean="0"/>
          </a:p>
          <a:p>
            <a:pPr lvl="0">
              <a:buNone/>
            </a:pPr>
            <a:r>
              <a:rPr lang="zh-TW" altLang="en-US" b="1" dirty="0" smtClean="0"/>
              <a:t>影響力</a:t>
            </a:r>
            <a:endParaRPr lang="en-US" altLang="zh-TW" b="1" dirty="0" smtClean="0"/>
          </a:p>
          <a:p>
            <a:pPr lvl="0">
              <a:buNone/>
            </a:pPr>
            <a:r>
              <a:rPr lang="zh-TW" altLang="en-US" sz="1200" dirty="0"/>
              <a:t>與團隊協同合作，驅使達成專案共同目標</a:t>
            </a:r>
            <a:r>
              <a:rPr lang="en" sz="1200" dirty="0" smtClean="0"/>
              <a:t>.</a:t>
            </a:r>
            <a:endParaRPr lang="en" sz="1200" dirty="0"/>
          </a:p>
        </p:txBody>
      </p:sp>
      <p:sp>
        <p:nvSpPr>
          <p:cNvPr id="260" name="Shape 260"/>
          <p:cNvSpPr txBox="1">
            <a:spLocks noGrp="1"/>
          </p:cNvSpPr>
          <p:nvPr>
            <p:ph type="body" idx="3"/>
          </p:nvPr>
        </p:nvSpPr>
        <p:spPr>
          <a:xfrm>
            <a:off x="6199475" y="2976950"/>
            <a:ext cx="2423100" cy="1645800"/>
          </a:xfrm>
          <a:prstGeom prst="rect">
            <a:avLst/>
          </a:prstGeom>
        </p:spPr>
        <p:txBody>
          <a:bodyPr lIns="91425" tIns="91425" rIns="91425" bIns="91425" anchor="t" anchorCtr="0">
            <a:noAutofit/>
          </a:bodyPr>
          <a:lstStyle/>
          <a:p>
            <a:pPr lvl="0">
              <a:buNone/>
            </a:pPr>
            <a:r>
              <a:rPr lang="en-US" b="1" dirty="0"/>
              <a:t>Decision making</a:t>
            </a:r>
            <a:r>
              <a:rPr lang="zh-TW" altLang="en-US" b="1" dirty="0"/>
              <a:t> </a:t>
            </a:r>
            <a:endParaRPr lang="en-US" altLang="zh-TW" b="1" dirty="0" smtClean="0"/>
          </a:p>
          <a:p>
            <a:pPr lvl="0">
              <a:buNone/>
            </a:pPr>
            <a:r>
              <a:rPr lang="zh-TW" altLang="en-US" b="1" dirty="0" smtClean="0"/>
              <a:t>決策</a:t>
            </a:r>
            <a:r>
              <a:rPr lang="zh-TW" altLang="en-US" b="1" dirty="0"/>
              <a:t>制定 </a:t>
            </a:r>
            <a:endParaRPr lang="en-US" altLang="zh-TW" b="1" dirty="0" smtClean="0"/>
          </a:p>
          <a:p>
            <a:pPr lvl="0">
              <a:buNone/>
            </a:pPr>
            <a:r>
              <a:rPr lang="zh-TW" altLang="en-US" sz="1200" dirty="0"/>
              <a:t>利用指揮／諮詢／合議處理專案議題</a:t>
            </a:r>
            <a:r>
              <a:rPr lang="en" sz="1200" dirty="0" smtClean="0"/>
              <a:t>. </a:t>
            </a:r>
            <a:endParaRPr lang="en" sz="1200" dirty="0"/>
          </a:p>
          <a:p>
            <a:pPr lvl="0" rtl="0">
              <a:spcBef>
                <a:spcPts val="0"/>
              </a:spcBef>
              <a:buNone/>
            </a:pPr>
            <a:endParaRPr sz="1200"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變更剖析</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90</a:t>
            </a:fld>
            <a:endParaRPr lang="en"/>
          </a:p>
        </p:txBody>
      </p:sp>
      <p:graphicFrame>
        <p:nvGraphicFramePr>
          <p:cNvPr id="4" name="Diagram 3"/>
          <p:cNvGraphicFramePr/>
          <p:nvPr>
            <p:extLst>
              <p:ext uri="{D42A27DB-BD31-4B8C-83A1-F6EECF244321}">
                <p14:modId xmlns:p14="http://schemas.microsoft.com/office/powerpoint/2010/main" val="245938007"/>
              </p:ext>
            </p:extLst>
          </p:nvPr>
        </p:nvGraphicFramePr>
        <p:xfrm>
          <a:off x="1524000" y="731700"/>
          <a:ext cx="6695768" cy="5285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22389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Scope</a:t>
            </a:r>
            <a:r>
              <a:rPr lang="mr-IN" altLang="zh-TW" dirty="0" smtClean="0"/>
              <a:t>–</a:t>
            </a:r>
            <a:r>
              <a:rPr lang="zh-TW" altLang="en-US" dirty="0" smtClean="0"/>
              <a:t> </a:t>
            </a:r>
            <a:r>
              <a:rPr lang="en-US" altLang="zh-TW" dirty="0" smtClean="0"/>
              <a:t>Inputs</a:t>
            </a:r>
            <a:r>
              <a:rPr lang="zh-TW" altLang="en-US" dirty="0" smtClean="0"/>
              <a:t> </a:t>
            </a:r>
            <a:r>
              <a:rPr lang="en-US" altLang="zh-TW" dirty="0" smtClean="0"/>
              <a:t>&amp;</a:t>
            </a:r>
            <a:r>
              <a:rPr lang="zh-TW" altLang="en-US" dirty="0" smtClean="0"/>
              <a:t> </a:t>
            </a:r>
            <a:r>
              <a:rPr lang="en-US" altLang="zh-TW" dirty="0" smtClean="0"/>
              <a:t>Tools</a:t>
            </a:r>
            <a:endParaRPr lang="en-US" dirty="0"/>
          </a:p>
        </p:txBody>
      </p:sp>
      <p:sp>
        <p:nvSpPr>
          <p:cNvPr id="3" name="Text Placeholder 2"/>
          <p:cNvSpPr>
            <a:spLocks noGrp="1"/>
          </p:cNvSpPr>
          <p:nvPr>
            <p:ph type="body" idx="1"/>
          </p:nvPr>
        </p:nvSpPr>
        <p:spPr>
          <a:xfrm>
            <a:off x="1101375" y="1023451"/>
            <a:ext cx="3460794" cy="3936855"/>
          </a:xfrm>
        </p:spPr>
        <p:txBody>
          <a:bodyPr/>
          <a:lstStyle/>
          <a:p>
            <a:r>
              <a:rPr lang="en-US" altLang="zh-TW" sz="1600" dirty="0" smtClean="0"/>
              <a:t>Inputs</a:t>
            </a:r>
          </a:p>
          <a:p>
            <a:pPr marL="527050" lvl="1" indent="-342900">
              <a:buClrTx/>
              <a:buFont typeface="+mj-lt"/>
              <a:buAutoNum type="arabicPeriod"/>
            </a:pPr>
            <a:r>
              <a:rPr lang="zh-TW" altLang="en-US" sz="1600" b="1" dirty="0"/>
              <a:t>專案管理計畫書 </a:t>
            </a:r>
            <a:r>
              <a:rPr lang="mr-IN" altLang="zh-TW" sz="1600" dirty="0"/>
              <a:t>–</a:t>
            </a:r>
            <a:r>
              <a:rPr lang="zh-TW" altLang="en-US" sz="1600" dirty="0"/>
              <a:t> 提供範疇管理</a:t>
            </a:r>
            <a:r>
              <a:rPr lang="zh-TW" altLang="en-US" sz="1600" dirty="0" smtClean="0"/>
              <a:t>計畫書、範疇基準、</a:t>
            </a:r>
            <a:r>
              <a:rPr lang="zh-TW" altLang="en-US" sz="1600" dirty="0"/>
              <a:t>變更管理</a:t>
            </a:r>
            <a:r>
              <a:rPr lang="zh-TW" altLang="en-US" sz="1600" dirty="0" smtClean="0"/>
              <a:t>計畫書、</a:t>
            </a:r>
            <a:r>
              <a:rPr lang="zh-TW" altLang="en-US" sz="1600" dirty="0"/>
              <a:t>構型管理</a:t>
            </a:r>
            <a:r>
              <a:rPr lang="zh-TW" altLang="en-US" sz="1600" dirty="0" smtClean="0"/>
              <a:t>計畫書</a:t>
            </a:r>
            <a:r>
              <a:rPr lang="zh-TW" altLang="en-US" sz="1600" dirty="0"/>
              <a:t>及</a:t>
            </a:r>
            <a:r>
              <a:rPr lang="zh-TW" altLang="en-US" sz="1600" dirty="0" smtClean="0"/>
              <a:t>需求</a:t>
            </a:r>
            <a:r>
              <a:rPr lang="zh-TW" altLang="en-US" sz="1600" dirty="0"/>
              <a:t>管理計畫書</a:t>
            </a:r>
            <a:r>
              <a:rPr lang="zh-TW" altLang="en-US" sz="1600" dirty="0" smtClean="0"/>
              <a:t>。</a:t>
            </a:r>
            <a:endParaRPr lang="en-US" altLang="zh-TW" sz="1600" dirty="0"/>
          </a:p>
          <a:p>
            <a:pPr marL="527050" lvl="1" indent="-342900">
              <a:buClrTx/>
              <a:buFont typeface="+mj-lt"/>
              <a:buAutoNum type="arabicPeriod"/>
            </a:pPr>
            <a:r>
              <a:rPr lang="zh-TW" altLang="en-US" sz="1600" b="1" dirty="0"/>
              <a:t>需求文件 </a:t>
            </a:r>
            <a:r>
              <a:rPr lang="mr-IN" altLang="zh-TW" sz="1600" dirty="0"/>
              <a:t>–</a:t>
            </a:r>
            <a:r>
              <a:rPr lang="zh-TW" altLang="en-US" sz="1600" dirty="0"/>
              <a:t> 核准的專案或產品範疇產生變異</a:t>
            </a:r>
            <a:r>
              <a:rPr lang="zh-TW" altLang="en-US" sz="1600" dirty="0" smtClean="0"/>
              <a:t>。</a:t>
            </a:r>
            <a:endParaRPr lang="en-US" altLang="zh-TW" sz="1600" dirty="0"/>
          </a:p>
          <a:p>
            <a:pPr marL="527050" lvl="1" indent="-342900">
              <a:buClrTx/>
              <a:buFont typeface="+mj-lt"/>
              <a:buAutoNum type="arabicPeriod"/>
            </a:pPr>
            <a:r>
              <a:rPr lang="zh-TW" altLang="en-US" sz="1600" b="1" dirty="0"/>
              <a:t>需求追溯矩陣</a:t>
            </a:r>
            <a:r>
              <a:rPr lang="zh-TW" altLang="en-US" sz="1600" dirty="0"/>
              <a:t> </a:t>
            </a:r>
            <a:r>
              <a:rPr lang="en-US" altLang="zh-TW" sz="1600" dirty="0"/>
              <a:t>-</a:t>
            </a:r>
            <a:r>
              <a:rPr lang="zh-TW" altLang="en-US" sz="1600" dirty="0"/>
              <a:t> 變更或相對於範疇基準的變異，會對專案目標造成影響 </a:t>
            </a:r>
            <a:r>
              <a:rPr lang="zh-TW" altLang="en-US" sz="1600" dirty="0" smtClean="0"/>
              <a:t>。</a:t>
            </a:r>
            <a:endParaRPr lang="en-US" altLang="zh-TW" sz="1600" dirty="0"/>
          </a:p>
          <a:p>
            <a:pPr marL="527050" lvl="1" indent="-342900">
              <a:buClrTx/>
              <a:buFont typeface="+mj-lt"/>
              <a:buAutoNum type="arabicPeriod"/>
            </a:pPr>
            <a:r>
              <a:rPr lang="zh-TW" altLang="en-US" sz="1600" b="1" dirty="0" smtClean="0"/>
              <a:t>工作</a:t>
            </a:r>
            <a:r>
              <a:rPr lang="zh-TW" altLang="en-US" sz="1600" b="1" dirty="0"/>
              <a:t>績效資料</a:t>
            </a:r>
            <a:r>
              <a:rPr lang="mr-IN" altLang="zh-TW" sz="1600" dirty="0"/>
              <a:t>–</a:t>
            </a:r>
            <a:r>
              <a:rPr lang="zh-TW" altLang="en-US" sz="1600" dirty="0"/>
              <a:t> 專案團隊的執行成效。</a:t>
            </a:r>
            <a:endParaRPr lang="en-US" sz="1600" dirty="0"/>
          </a:p>
          <a:p>
            <a:pPr marL="527050" lvl="1" indent="-342900">
              <a:buClrTx/>
              <a:buFont typeface="+mj-lt"/>
              <a:buAutoNum type="arabicPeriod"/>
            </a:pPr>
            <a:r>
              <a:rPr lang="zh-TW" altLang="en-US" sz="1600" b="1" dirty="0" smtClean="0"/>
              <a:t>組織流程資產 </a:t>
            </a:r>
            <a:r>
              <a:rPr lang="mr-IN" altLang="zh-TW" sz="1600" dirty="0" smtClean="0"/>
              <a:t>–</a:t>
            </a:r>
            <a:r>
              <a:rPr lang="zh-TW" altLang="en-US" sz="1600" dirty="0" smtClean="0"/>
              <a:t> </a:t>
            </a:r>
            <a:r>
              <a:rPr lang="zh-TW" altLang="en-US" sz="1600" dirty="0"/>
              <a:t>公司在常態下如何執行專案的結果，包括公司政策及</a:t>
            </a:r>
            <a:r>
              <a:rPr lang="zh-TW" altLang="en-US" sz="1600" dirty="0" smtClean="0"/>
              <a:t>程序</a:t>
            </a:r>
            <a:r>
              <a:rPr lang="zh-TW" altLang="en-US" sz="1600" dirty="0"/>
              <a:t>、</a:t>
            </a:r>
            <a:r>
              <a:rPr lang="zh-TW" altLang="en-US" sz="1600" dirty="0" smtClean="0"/>
              <a:t>範本和表單、歷史</a:t>
            </a:r>
            <a:r>
              <a:rPr lang="zh-TW" altLang="en-US" sz="1600" dirty="0"/>
              <a:t>資料及經驗學習等。</a:t>
            </a:r>
            <a:endParaRPr lang="en-US" sz="1600" dirty="0"/>
          </a:p>
          <a:p>
            <a:pPr marL="527050" lvl="1" indent="-342900">
              <a:buClrTx/>
              <a:buFont typeface="+mj-lt"/>
              <a:buAutoNum type="arabicPeriod"/>
            </a:pP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91</a:t>
            </a:fld>
            <a:endParaRPr lang="en" dirty="0">
              <a:solidFill>
                <a:schemeClr val="bg1"/>
              </a:solidFill>
            </a:endParaRPr>
          </a:p>
        </p:txBody>
      </p:sp>
      <p:sp>
        <p:nvSpPr>
          <p:cNvPr id="6" name="Text Placeholder 2"/>
          <p:cNvSpPr>
            <a:spLocks noGrp="1"/>
          </p:cNvSpPr>
          <p:nvPr>
            <p:ph type="body" idx="1"/>
          </p:nvPr>
        </p:nvSpPr>
        <p:spPr>
          <a:xfrm>
            <a:off x="5161485" y="1041010"/>
            <a:ext cx="3681900"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zh-TW" altLang="en-US" sz="1600" b="1" dirty="0" smtClean="0"/>
              <a:t>變異分析</a:t>
            </a:r>
            <a:r>
              <a:rPr lang="en-US" sz="1600" b="1" dirty="0"/>
              <a:t> </a:t>
            </a:r>
            <a:r>
              <a:rPr lang="en-US" altLang="zh-TW" sz="1600" b="1" dirty="0" smtClean="0"/>
              <a:t>(</a:t>
            </a:r>
            <a:r>
              <a:rPr lang="en-US" sz="1600" b="1" i="1" dirty="0"/>
              <a:t>Variance Analysis</a:t>
            </a:r>
            <a:r>
              <a:rPr lang="en-US" altLang="zh-TW" sz="1600" b="1" i="1" dirty="0" smtClean="0"/>
              <a:t>)</a:t>
            </a:r>
            <a:r>
              <a:rPr lang="zh-TW" altLang="en-US" sz="1600" b="1" i="1" dirty="0" smtClean="0"/>
              <a:t> </a:t>
            </a:r>
            <a:r>
              <a:rPr lang="mr-IN" altLang="zh-TW" sz="1600" dirty="0" smtClean="0"/>
              <a:t>–</a:t>
            </a:r>
            <a:r>
              <a:rPr lang="zh-TW" altLang="en-US" sz="1600" dirty="0" smtClean="0"/>
              <a:t> 利用</a:t>
            </a:r>
            <a:r>
              <a:rPr lang="zh-TW" altLang="en-US" sz="1600" dirty="0"/>
              <a:t>專案績效衡量結果與範疇基準比對，確定變異的原因及程度，並決定是否需要採取矯正措施或預防</a:t>
            </a:r>
            <a:r>
              <a:rPr lang="zh-TW" altLang="en-US" sz="1600" dirty="0" smtClean="0"/>
              <a:t>行動。</a:t>
            </a:r>
            <a:endParaRPr lang="en-US" altLang="zh-TW" sz="1600" dirty="0" smtClean="0"/>
          </a:p>
        </p:txBody>
      </p:sp>
    </p:spTree>
    <p:extLst>
      <p:ext uri="{BB962C8B-B14F-4D97-AF65-F5344CB8AC3E}">
        <p14:creationId xmlns:p14="http://schemas.microsoft.com/office/powerpoint/2010/main" val="120927885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Scope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Tx/>
              <a:buFont typeface="+mj-lt"/>
              <a:buAutoNum type="arabicPeriod"/>
            </a:pPr>
            <a:r>
              <a:rPr lang="zh-TW" altLang="en-US" sz="1600" b="1" dirty="0" smtClean="0"/>
              <a:t>工作</a:t>
            </a:r>
            <a:r>
              <a:rPr lang="zh-TW" altLang="en-US" sz="1600" b="1" dirty="0"/>
              <a:t>績效資訊 </a:t>
            </a:r>
            <a:r>
              <a:rPr lang="mr-IN" altLang="zh-TW" sz="1600" dirty="0"/>
              <a:t>–</a:t>
            </a:r>
            <a:r>
              <a:rPr lang="zh-TW" altLang="en-US" sz="1600" dirty="0"/>
              <a:t> 專案進度資訊</a:t>
            </a:r>
            <a:r>
              <a:rPr lang="zh-TW" altLang="en-US" sz="1600" dirty="0" smtClean="0"/>
              <a:t>。</a:t>
            </a:r>
            <a:endParaRPr lang="en-US" altLang="zh-TW" sz="1600" dirty="0" smtClean="0"/>
          </a:p>
          <a:p>
            <a:pPr marL="527050" indent="-342900">
              <a:buClrTx/>
              <a:buFont typeface="+mj-lt"/>
              <a:buAutoNum type="arabicPeriod"/>
            </a:pPr>
            <a:r>
              <a:rPr lang="zh-TW" altLang="en-US" sz="1600" b="1" dirty="0"/>
              <a:t>變更申請 </a:t>
            </a:r>
            <a:r>
              <a:rPr lang="mr-IN" altLang="zh-TW" sz="1600" dirty="0"/>
              <a:t>–</a:t>
            </a:r>
            <a:r>
              <a:rPr lang="zh-TW" altLang="en-US" sz="1600" dirty="0"/>
              <a:t> </a:t>
            </a:r>
            <a:r>
              <a:rPr lang="zh-TW" altLang="en-US" sz="1600" dirty="0" smtClean="0"/>
              <a:t>可包含預防行動、矯正措施、缺點改正、改善申請。</a:t>
            </a:r>
            <a:endParaRPr lang="en-US" altLang="zh-TW" sz="1600" b="1" dirty="0"/>
          </a:p>
          <a:p>
            <a:pPr marL="527050" indent="-342900">
              <a:buClrTx/>
              <a:buFont typeface="+mj-lt"/>
              <a:buAutoNum type="arabicPeriod"/>
            </a:pPr>
            <a:r>
              <a:rPr lang="zh-TW" altLang="en-US" sz="1600" b="1" dirty="0" smtClean="0"/>
              <a:t>專案管理計畫更新 </a:t>
            </a:r>
            <a:r>
              <a:rPr lang="mr-IN" altLang="zh-TW" sz="1600" dirty="0"/>
              <a:t>–</a:t>
            </a:r>
            <a:r>
              <a:rPr lang="zh-TW" altLang="en-US" sz="1600" b="1" dirty="0" smtClean="0"/>
              <a:t> </a:t>
            </a:r>
            <a:r>
              <a:rPr lang="zh-TW" altLang="en-US" sz="1600" dirty="0" smtClean="0"/>
              <a:t>更新範疇基準及其他基準（如成本或時程）。</a:t>
            </a:r>
            <a:endParaRPr lang="en-US" altLang="zh-TW" sz="1600" dirty="0"/>
          </a:p>
          <a:p>
            <a:pPr marL="527050" indent="-342900">
              <a:buClrTx/>
              <a:buFont typeface="+mj-lt"/>
              <a:buAutoNum type="arabicPeriod"/>
            </a:pPr>
            <a:r>
              <a:rPr lang="zh-TW" altLang="en-US" sz="1600" b="1" dirty="0"/>
              <a:t>專案文件更新 </a:t>
            </a:r>
            <a:r>
              <a:rPr lang="mr-IN" altLang="zh-TW" sz="1600" dirty="0" smtClean="0"/>
              <a:t>–</a:t>
            </a:r>
            <a:r>
              <a:rPr lang="zh-TW" altLang="en-US" sz="1600" dirty="0" smtClean="0"/>
              <a:t> 更新需求文件及需求追溯矩陣</a:t>
            </a:r>
            <a:endParaRPr lang="en-US" altLang="zh-TW" sz="1600" dirty="0" smtClean="0"/>
          </a:p>
          <a:p>
            <a:pPr marL="527050" indent="-342900">
              <a:buClrTx/>
              <a:buFont typeface="+mj-lt"/>
              <a:buAutoNum type="arabicPeriod"/>
            </a:pPr>
            <a:r>
              <a:rPr lang="zh-TW" altLang="en-US" sz="1600" b="1" dirty="0"/>
              <a:t>組織流程資產</a:t>
            </a:r>
            <a:r>
              <a:rPr lang="zh-TW" altLang="en-US" sz="1600" b="1" dirty="0" smtClean="0"/>
              <a:t>更新 </a:t>
            </a:r>
            <a:r>
              <a:rPr lang="mr-IN" altLang="zh-TW" sz="1600" dirty="0" smtClean="0"/>
              <a:t>–</a:t>
            </a:r>
            <a:r>
              <a:rPr lang="zh-TW" altLang="en-US" sz="1600" dirty="0" smtClean="0"/>
              <a:t> 更新變異</a:t>
            </a:r>
            <a:r>
              <a:rPr lang="zh-TW" altLang="en-US" sz="1600" dirty="0"/>
              <a:t>產生的</a:t>
            </a:r>
            <a:r>
              <a:rPr lang="zh-TW" altLang="en-US" sz="1600" dirty="0" smtClean="0"/>
              <a:t>原因、選取</a:t>
            </a:r>
            <a:r>
              <a:rPr lang="zh-TW" altLang="en-US" sz="1600" dirty="0"/>
              <a:t>的矯正措施及其</a:t>
            </a:r>
            <a:r>
              <a:rPr lang="zh-TW" altLang="en-US" sz="1600" dirty="0" smtClean="0"/>
              <a:t>理由、專案</a:t>
            </a:r>
            <a:r>
              <a:rPr lang="zh-TW" altLang="en-US" sz="1600" dirty="0"/>
              <a:t>範疇控制的經驗</a:t>
            </a:r>
            <a:r>
              <a:rPr lang="zh-TW" altLang="en-US" sz="1600" dirty="0" smtClean="0"/>
              <a:t>學習。</a:t>
            </a: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92</a:t>
            </a:fld>
            <a:endParaRPr lang="en" dirty="0">
              <a:solidFill>
                <a:schemeClr val="bg1"/>
              </a:solidFill>
            </a:endParaRPr>
          </a:p>
        </p:txBody>
      </p:sp>
    </p:spTree>
    <p:extLst>
      <p:ext uri="{BB962C8B-B14F-4D97-AF65-F5344CB8AC3E}">
        <p14:creationId xmlns:p14="http://schemas.microsoft.com/office/powerpoint/2010/main" val="56448077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ctrTitle"/>
          </p:nvPr>
        </p:nvSpPr>
        <p:spPr>
          <a:xfrm>
            <a:off x="479512" y="92598"/>
            <a:ext cx="8375120" cy="3831220"/>
          </a:xfrm>
          <a:prstGeom prst="rect">
            <a:avLst/>
          </a:prstGeom>
        </p:spPr>
        <p:txBody>
          <a:bodyPr lIns="91425" tIns="91425" rIns="91425" bIns="91425" anchor="t" anchorCtr="0">
            <a:noAutofit/>
          </a:bodyPr>
          <a:lstStyle/>
          <a:p>
            <a:r>
              <a:rPr lang="en" sz="1800" dirty="0" smtClean="0">
                <a:solidFill>
                  <a:schemeClr val="bg1">
                    <a:lumMod val="75000"/>
                  </a:schemeClr>
                </a:solidFill>
              </a:rPr>
              <a:t>1.</a:t>
            </a:r>
            <a:r>
              <a:rPr lang="en-US" sz="1800" dirty="0" smtClean="0">
                <a:solidFill>
                  <a:schemeClr val="bg1">
                    <a:lumMod val="75000"/>
                  </a:schemeClr>
                </a:solidFill>
              </a:rPr>
              <a:t> Introduction</a:t>
            </a:r>
            <a:r>
              <a:rPr lang="en-US" sz="1800" i="1" dirty="0" smtClean="0">
                <a:solidFill>
                  <a:schemeClr val="bg1">
                    <a:lumMod val="75000"/>
                  </a:schemeClr>
                </a:solidFill>
              </a:rPr>
              <a:t/>
            </a:r>
            <a:br>
              <a:rPr lang="en-US" sz="1800" i="1" dirty="0" smtClean="0">
                <a:solidFill>
                  <a:schemeClr val="bg1">
                    <a:lumMod val="75000"/>
                  </a:schemeClr>
                </a:solidFill>
              </a:rPr>
            </a:br>
            <a:r>
              <a:rPr lang="en-US" sz="1800" dirty="0" smtClean="0">
                <a:solidFill>
                  <a:schemeClr val="bg1">
                    <a:lumMod val="75000"/>
                  </a:schemeClr>
                </a:solidFill>
              </a:rPr>
              <a:t>2 </a:t>
            </a:r>
            <a:r>
              <a:rPr lang="en-US" sz="1800" dirty="0">
                <a:solidFill>
                  <a:schemeClr val="bg1">
                    <a:lumMod val="75000"/>
                  </a:schemeClr>
                </a:solidFill>
              </a:rPr>
              <a:t> Organizations, constraints, and </a:t>
            </a:r>
            <a:r>
              <a:rPr lang="en-US" sz="1800" dirty="0" smtClean="0">
                <a:solidFill>
                  <a:schemeClr val="bg1">
                    <a:lumMod val="75000"/>
                  </a:schemeClr>
                </a:solidFill>
              </a:rPr>
              <a:t>projects</a:t>
            </a:r>
            <a:r>
              <a:rPr lang="en-US" sz="1800" i="1" dirty="0" smtClean="0">
                <a:solidFill>
                  <a:schemeClr val="bg1">
                    <a:lumMod val="75000"/>
                  </a:schemeClr>
                </a:solidFill>
              </a:rPr>
              <a:t> </a:t>
            </a:r>
            <a:r>
              <a:rPr lang="en-US" sz="2400" b="1" dirty="0">
                <a:solidFill>
                  <a:schemeClr val="bg1">
                    <a:lumMod val="75000"/>
                  </a:schemeClr>
                </a:solidFill>
              </a:rPr>
              <a:t/>
            </a:r>
            <a:br>
              <a:rPr lang="en-US" sz="2400" b="1" dirty="0">
                <a:solidFill>
                  <a:schemeClr val="bg1">
                    <a:lumMod val="75000"/>
                  </a:schemeClr>
                </a:solidFill>
              </a:rPr>
            </a:br>
            <a:r>
              <a:rPr lang="en-US" sz="1800" b="1" dirty="0">
                <a:solidFill>
                  <a:schemeClr val="bg1">
                    <a:lumMod val="75000"/>
                  </a:schemeClr>
                </a:solidFill>
              </a:rPr>
              <a:t>3  </a:t>
            </a:r>
            <a:r>
              <a:rPr lang="en-US" sz="1800" dirty="0">
                <a:solidFill>
                  <a:schemeClr val="bg1">
                    <a:lumMod val="75000"/>
                  </a:schemeClr>
                </a:solidFill>
              </a:rPr>
              <a:t>The process framework: </a:t>
            </a:r>
            <a:r>
              <a:rPr lang="en-US" sz="1800" i="1" dirty="0">
                <a:solidFill>
                  <a:schemeClr val="bg1">
                    <a:lumMod val="75000"/>
                  </a:schemeClr>
                </a:solidFill>
              </a:rPr>
              <a:t>It all fits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4  Project integration management: </a:t>
            </a:r>
            <a:r>
              <a:rPr lang="en-US" sz="1800" i="1" dirty="0">
                <a:solidFill>
                  <a:schemeClr val="bg1">
                    <a:lumMod val="75000"/>
                  </a:schemeClr>
                </a:solidFill>
              </a:rPr>
              <a:t>Getting the job done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5  Scope management: </a:t>
            </a:r>
            <a:r>
              <a:rPr lang="en-US" sz="1800" i="1" dirty="0">
                <a:solidFill>
                  <a:schemeClr val="bg1">
                    <a:lumMod val="75000"/>
                  </a:schemeClr>
                </a:solidFill>
              </a:rPr>
              <a:t>Doing the right stuff </a:t>
            </a:r>
            <a:r>
              <a:rPr lang="en-US" sz="1800" dirty="0">
                <a:solidFill>
                  <a:schemeClr val="bg1">
                    <a:lumMod val="75000"/>
                  </a:schemeClr>
                </a:solidFill>
              </a:rPr>
              <a:t/>
            </a:r>
            <a:br>
              <a:rPr lang="en-US" sz="1800" dirty="0">
                <a:solidFill>
                  <a:schemeClr val="bg1">
                    <a:lumMod val="75000"/>
                  </a:schemeClr>
                </a:solidFill>
              </a:rPr>
            </a:br>
            <a:r>
              <a:rPr lang="en-US" sz="2400" dirty="0">
                <a:solidFill>
                  <a:schemeClr val="bg1"/>
                </a:solidFill>
              </a:rPr>
              <a:t>6  Time management: </a:t>
            </a:r>
            <a:r>
              <a:rPr lang="en-US" sz="2400" i="1" dirty="0">
                <a:solidFill>
                  <a:schemeClr val="bg1"/>
                </a:solidFill>
              </a:rPr>
              <a:t>Getting it done on time </a:t>
            </a:r>
            <a:r>
              <a:rPr lang="en-US" sz="2400" dirty="0">
                <a:solidFill>
                  <a:schemeClr val="bg1"/>
                </a:solidFill>
              </a:rPr>
              <a:t/>
            </a:r>
            <a:br>
              <a:rPr lang="en-US" sz="2400" dirty="0">
                <a:solidFill>
                  <a:schemeClr val="bg1"/>
                </a:solidFill>
              </a:rPr>
            </a:br>
            <a:r>
              <a:rPr lang="en-US" sz="1800" dirty="0">
                <a:solidFill>
                  <a:schemeClr val="bg1">
                    <a:lumMod val="75000"/>
                  </a:schemeClr>
                </a:solidFill>
              </a:rPr>
              <a:t>7  Cost management: </a:t>
            </a:r>
            <a:r>
              <a:rPr lang="en-US" sz="1800" i="1" dirty="0">
                <a:solidFill>
                  <a:schemeClr val="bg1">
                    <a:lumMod val="75000"/>
                  </a:schemeClr>
                </a:solidFill>
              </a:rPr>
              <a:t>Watching the bottom line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8  Quality management: </a:t>
            </a:r>
            <a:r>
              <a:rPr lang="en-US" sz="1800" i="1" dirty="0">
                <a:solidFill>
                  <a:schemeClr val="bg1">
                    <a:lumMod val="75000"/>
                  </a:schemeClr>
                </a:solidFill>
              </a:rPr>
              <a:t>Getting it right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9  Human resource management: </a:t>
            </a:r>
            <a:r>
              <a:rPr lang="en-US" sz="1800" i="1" dirty="0">
                <a:solidFill>
                  <a:schemeClr val="bg1">
                    <a:lumMod val="75000"/>
                  </a:schemeClr>
                </a:solidFill>
              </a:rPr>
              <a:t>Getting the team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10  Communications management: </a:t>
            </a:r>
            <a:r>
              <a:rPr lang="en-US" sz="1800" i="1" dirty="0">
                <a:solidFill>
                  <a:schemeClr val="bg1">
                    <a:lumMod val="75000"/>
                  </a:schemeClr>
                </a:solidFill>
              </a:rPr>
              <a:t>Getting the word out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11  Project risk management: </a:t>
            </a:r>
            <a:r>
              <a:rPr lang="en-US" sz="1800" i="1" dirty="0">
                <a:solidFill>
                  <a:schemeClr val="bg1">
                    <a:lumMod val="75000"/>
                  </a:schemeClr>
                </a:solidFill>
              </a:rPr>
              <a:t>Planning for the unknown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12  Procurement management: </a:t>
            </a:r>
            <a:r>
              <a:rPr lang="en-US" sz="1800" i="1" dirty="0">
                <a:solidFill>
                  <a:schemeClr val="bg1">
                    <a:lumMod val="75000"/>
                  </a:schemeClr>
                </a:solidFill>
              </a:rPr>
              <a:t>Getting some help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13  Stakeholder management: </a:t>
            </a:r>
            <a:r>
              <a:rPr lang="en-US" sz="1800" i="1" dirty="0">
                <a:solidFill>
                  <a:schemeClr val="bg1">
                    <a:lumMod val="75000"/>
                  </a:schemeClr>
                </a:solidFill>
              </a:rPr>
              <a:t>Keeping everyone engaged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14  Professional responsibility: </a:t>
            </a:r>
            <a:r>
              <a:rPr lang="en-US" sz="1800" i="1" dirty="0">
                <a:solidFill>
                  <a:schemeClr val="bg1">
                    <a:lumMod val="75000"/>
                  </a:schemeClr>
                </a:solidFill>
              </a:rPr>
              <a:t>Making good choices </a:t>
            </a:r>
            <a:endParaRPr lang="en-US" sz="1800" dirty="0">
              <a:solidFill>
                <a:schemeClr val="bg1">
                  <a:lumMod val="75000"/>
                </a:schemeClr>
              </a:solidFill>
              <a:effectLst/>
            </a:endParaRPr>
          </a:p>
        </p:txBody>
      </p:sp>
      <p:sp>
        <p:nvSpPr>
          <p:cNvPr id="129" name="Shape 129"/>
          <p:cNvSpPr txBox="1">
            <a:spLocks noGrp="1"/>
          </p:cNvSpPr>
          <p:nvPr>
            <p:ph type="sldNum" idx="4294967295"/>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93</a:t>
            </a:fld>
            <a:endParaRPr lang="en" dirty="0"/>
          </a:p>
        </p:txBody>
      </p:sp>
    </p:spTree>
    <p:extLst>
      <p:ext uri="{BB962C8B-B14F-4D97-AF65-F5344CB8AC3E}">
        <p14:creationId xmlns:p14="http://schemas.microsoft.com/office/powerpoint/2010/main" val="148069701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94</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562" y="145616"/>
            <a:ext cx="8331357" cy="4676906"/>
          </a:xfrm>
          <a:prstGeom prst="rect">
            <a:avLst/>
          </a:prstGeom>
        </p:spPr>
      </p:pic>
    </p:spTree>
    <p:extLst>
      <p:ext uri="{BB962C8B-B14F-4D97-AF65-F5344CB8AC3E}">
        <p14:creationId xmlns:p14="http://schemas.microsoft.com/office/powerpoint/2010/main" val="49918895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Chapter 6 – Project Time Management</a:t>
            </a:r>
            <a:endParaRPr lang="en-US" dirty="0"/>
          </a:p>
        </p:txBody>
      </p:sp>
      <p:sp>
        <p:nvSpPr>
          <p:cNvPr id="3" name="Text Placeholder 2"/>
          <p:cNvSpPr>
            <a:spLocks noGrp="1"/>
          </p:cNvSpPr>
          <p:nvPr>
            <p:ph type="body" idx="1"/>
          </p:nvPr>
        </p:nvSpPr>
        <p:spPr/>
        <p:txBody>
          <a:bodyPr/>
          <a:lstStyle/>
          <a:p>
            <a:pPr eaLnBrk="1" hangingPunct="1">
              <a:lnSpc>
                <a:spcPct val="90000"/>
              </a:lnSpc>
              <a:defRPr/>
            </a:pPr>
            <a:r>
              <a:rPr lang="en-US" altLang="en-US" sz="2000" b="1" dirty="0"/>
              <a:t>Project Time Management</a:t>
            </a:r>
          </a:p>
          <a:p>
            <a:pPr marL="355600" lvl="1" indent="-177800" eaLnBrk="1" hangingPunct="1">
              <a:lnSpc>
                <a:spcPct val="90000"/>
              </a:lnSpc>
              <a:defRPr/>
            </a:pPr>
            <a:r>
              <a:rPr lang="en-US" altLang="en-US" sz="1800" dirty="0"/>
              <a:t>Processes required to ensure timely completion of the project</a:t>
            </a:r>
          </a:p>
          <a:p>
            <a:pPr marL="355600" lvl="1" indent="-177800" eaLnBrk="1" hangingPunct="1">
              <a:lnSpc>
                <a:spcPct val="90000"/>
              </a:lnSpc>
              <a:defRPr/>
            </a:pPr>
            <a:r>
              <a:rPr lang="en-US" altLang="en-US" sz="1800" dirty="0"/>
              <a:t>No consensus concerning differences between activities and tasks</a:t>
            </a:r>
          </a:p>
          <a:p>
            <a:pPr marL="355600" lvl="1" indent="-177800" eaLnBrk="1" hangingPunct="1">
              <a:lnSpc>
                <a:spcPct val="90000"/>
              </a:lnSpc>
              <a:defRPr/>
            </a:pPr>
            <a:r>
              <a:rPr lang="en-US" altLang="en-US" sz="1800" dirty="0"/>
              <a:t>Activities seen as composed of tasks –most common usage</a:t>
            </a:r>
          </a:p>
          <a:p>
            <a:pPr marL="355600" lvl="1" indent="-177800" eaLnBrk="1" hangingPunct="1">
              <a:lnSpc>
                <a:spcPct val="90000"/>
              </a:lnSpc>
              <a:defRPr/>
            </a:pPr>
            <a:r>
              <a:rPr lang="en-US" altLang="en-US" sz="1800" dirty="0"/>
              <a:t>Other disciplines have tasks composed of activities</a:t>
            </a:r>
          </a:p>
          <a:p>
            <a:endParaRPr lang="en-US" sz="20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95</a:t>
            </a:fld>
            <a:endParaRPr lang="en" dirty="0">
              <a:solidFill>
                <a:schemeClr val="bg1"/>
              </a:solidFill>
            </a:endParaRPr>
          </a:p>
        </p:txBody>
      </p:sp>
    </p:spTree>
    <p:extLst>
      <p:ext uri="{BB962C8B-B14F-4D97-AF65-F5344CB8AC3E}">
        <p14:creationId xmlns:p14="http://schemas.microsoft.com/office/powerpoint/2010/main" val="165186231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 Overview</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96</a:t>
            </a:fld>
            <a:endParaRPr lang="en"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5489" y="1025175"/>
            <a:ext cx="3307519" cy="3872027"/>
          </a:xfrm>
          <a:prstGeom prst="rect">
            <a:avLst/>
          </a:prstGeom>
        </p:spPr>
      </p:pic>
    </p:spTree>
    <p:extLst>
      <p:ext uri="{BB962C8B-B14F-4D97-AF65-F5344CB8AC3E}">
        <p14:creationId xmlns:p14="http://schemas.microsoft.com/office/powerpoint/2010/main" val="87184082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6.1 Plan Schedule Management</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97</a:t>
            </a:fld>
            <a:endParaRPr lang="en" dirty="0">
              <a:solidFill>
                <a:schemeClr val="bg1"/>
              </a:solidFill>
            </a:endParaRPr>
          </a:p>
        </p:txBody>
      </p:sp>
      <p:sp>
        <p:nvSpPr>
          <p:cNvPr id="5" name="Rectangle 4"/>
          <p:cNvSpPr/>
          <p:nvPr/>
        </p:nvSpPr>
        <p:spPr>
          <a:xfrm>
            <a:off x="1104900" y="1319193"/>
            <a:ext cx="6724500" cy="738664"/>
          </a:xfrm>
          <a:prstGeom prst="rect">
            <a:avLst/>
          </a:prstGeom>
        </p:spPr>
        <p:txBody>
          <a:bodyPr wrap="square">
            <a:spAutoFit/>
          </a:bodyPr>
          <a:lstStyle/>
          <a:p>
            <a:r>
              <a:rPr lang="en-US" b="1" dirty="0"/>
              <a:t>6.1 Plan Schedule Management </a:t>
            </a:r>
            <a:r>
              <a:rPr lang="en-US" dirty="0"/>
              <a:t>—The process of establishing the policies, procedures, and documentation for planning, developing, managing, executing, and controlling the project schedule.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2351875"/>
            <a:ext cx="6724500" cy="1678519"/>
          </a:xfrm>
          <a:prstGeom prst="rect">
            <a:avLst/>
          </a:prstGeom>
        </p:spPr>
      </p:pic>
    </p:spTree>
    <p:extLst>
      <p:ext uri="{BB962C8B-B14F-4D97-AF65-F5344CB8AC3E}">
        <p14:creationId xmlns:p14="http://schemas.microsoft.com/office/powerpoint/2010/main" val="11454862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a:t>
            </a:r>
            <a:r>
              <a:rPr lang="en-US" dirty="0"/>
              <a:t>Schedule </a:t>
            </a:r>
            <a:r>
              <a:rPr lang="en-US" dirty="0" smtClean="0"/>
              <a:t>Management Data Flow</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98</a:t>
            </a:fld>
            <a:endParaRPr lang="en"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297" y="1025175"/>
            <a:ext cx="4797706" cy="3867382"/>
          </a:xfrm>
          <a:prstGeom prst="rect">
            <a:avLst/>
          </a:prstGeom>
        </p:spPr>
      </p:pic>
    </p:spTree>
    <p:extLst>
      <p:ext uri="{BB962C8B-B14F-4D97-AF65-F5344CB8AC3E}">
        <p14:creationId xmlns:p14="http://schemas.microsoft.com/office/powerpoint/2010/main" val="2246398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Schedule </a:t>
            </a:r>
            <a:r>
              <a:rPr lang="en-US" dirty="0" smtClean="0"/>
              <a:t>Management</a:t>
            </a:r>
            <a:r>
              <a:rPr lang="zh-TW" altLang="en-US" dirty="0" smtClean="0"/>
              <a:t> </a:t>
            </a:r>
            <a:r>
              <a:rPr lang="mr-IN" altLang="zh-TW" dirty="0" smtClean="0"/>
              <a:t>–</a:t>
            </a:r>
            <a:r>
              <a:rPr lang="zh-TW" altLang="en-US" dirty="0" smtClean="0"/>
              <a:t> </a:t>
            </a:r>
            <a:r>
              <a:rPr lang="en-US" altLang="zh-TW" dirty="0" smtClean="0"/>
              <a:t>Inputs</a:t>
            </a:r>
            <a:r>
              <a:rPr lang="zh-TW" altLang="en-US" dirty="0" smtClean="0"/>
              <a:t> </a:t>
            </a:r>
            <a:r>
              <a:rPr lang="en-US" altLang="zh-TW" dirty="0" smtClean="0"/>
              <a:t>&amp;</a:t>
            </a:r>
            <a:r>
              <a:rPr lang="zh-TW" altLang="en-US" dirty="0" smtClean="0"/>
              <a:t> </a:t>
            </a:r>
            <a:r>
              <a:rPr lang="en-US" altLang="zh-TW" dirty="0" smtClean="0"/>
              <a:t>Tools</a:t>
            </a:r>
            <a:endParaRPr lang="en-US" dirty="0"/>
          </a:p>
        </p:txBody>
      </p:sp>
      <p:sp>
        <p:nvSpPr>
          <p:cNvPr id="3" name="Text Placeholder 2"/>
          <p:cNvSpPr>
            <a:spLocks noGrp="1"/>
          </p:cNvSpPr>
          <p:nvPr>
            <p:ph type="body" idx="1"/>
          </p:nvPr>
        </p:nvSpPr>
        <p:spPr>
          <a:xfrm>
            <a:off x="1101375" y="1023451"/>
            <a:ext cx="3460794" cy="3936855"/>
          </a:xfrm>
        </p:spPr>
        <p:txBody>
          <a:bodyPr/>
          <a:lstStyle/>
          <a:p>
            <a:r>
              <a:rPr lang="en-US" altLang="zh-TW" sz="1600" dirty="0" smtClean="0"/>
              <a:t>Inputs</a:t>
            </a:r>
          </a:p>
          <a:p>
            <a:pPr marL="527050" lvl="1" indent="-342900">
              <a:buClrTx/>
              <a:buFont typeface="+mj-lt"/>
              <a:buAutoNum type="arabicPeriod"/>
            </a:pPr>
            <a:r>
              <a:rPr lang="zh-TW" altLang="en-US" sz="1600" b="1" dirty="0"/>
              <a:t>專案管理計畫書 </a:t>
            </a:r>
            <a:r>
              <a:rPr lang="mr-IN" altLang="zh-TW" sz="1600" dirty="0"/>
              <a:t>–</a:t>
            </a:r>
            <a:r>
              <a:rPr lang="zh-TW" altLang="en-US" sz="1600" dirty="0"/>
              <a:t> 提供範疇管理</a:t>
            </a:r>
            <a:r>
              <a:rPr lang="zh-TW" altLang="en-US" sz="1600" dirty="0" smtClean="0"/>
              <a:t>計畫書、範疇基準、</a:t>
            </a:r>
            <a:r>
              <a:rPr lang="zh-TW" altLang="en-US" sz="1600" dirty="0"/>
              <a:t>變更管理</a:t>
            </a:r>
            <a:r>
              <a:rPr lang="zh-TW" altLang="en-US" sz="1600" dirty="0" smtClean="0"/>
              <a:t>計畫書、</a:t>
            </a:r>
            <a:r>
              <a:rPr lang="zh-TW" altLang="en-US" sz="1600" dirty="0"/>
              <a:t>構型管理</a:t>
            </a:r>
            <a:r>
              <a:rPr lang="zh-TW" altLang="en-US" sz="1600" dirty="0" smtClean="0"/>
              <a:t>計畫書</a:t>
            </a:r>
            <a:r>
              <a:rPr lang="zh-TW" altLang="en-US" sz="1600" dirty="0"/>
              <a:t>及</a:t>
            </a:r>
            <a:r>
              <a:rPr lang="zh-TW" altLang="en-US" sz="1600" dirty="0" smtClean="0"/>
              <a:t>需求</a:t>
            </a:r>
            <a:r>
              <a:rPr lang="zh-TW" altLang="en-US" sz="1600" dirty="0"/>
              <a:t>管理計畫書</a:t>
            </a:r>
            <a:r>
              <a:rPr lang="zh-TW" altLang="en-US" sz="1600" dirty="0" smtClean="0"/>
              <a:t>。</a:t>
            </a:r>
            <a:endParaRPr lang="en-US" altLang="zh-TW" sz="1600" dirty="0"/>
          </a:p>
          <a:p>
            <a:pPr marL="527050" lvl="1" indent="-342900">
              <a:buClrTx/>
              <a:buFont typeface="+mj-lt"/>
              <a:buAutoNum type="arabicPeriod"/>
            </a:pPr>
            <a:r>
              <a:rPr lang="zh-TW" altLang="en-US" sz="1600" b="1" dirty="0"/>
              <a:t>專案核准書 </a:t>
            </a:r>
            <a:r>
              <a:rPr lang="mr-IN" altLang="zh-TW" sz="1600" dirty="0"/>
              <a:t>–</a:t>
            </a:r>
            <a:r>
              <a:rPr lang="zh-TW" altLang="en-US" sz="1600" dirty="0"/>
              <a:t>高層次的專案說明及專案工作說明書</a:t>
            </a:r>
            <a:r>
              <a:rPr lang="en-US" altLang="zh-TW" sz="1600" dirty="0"/>
              <a:t>(SOW)</a:t>
            </a:r>
            <a:r>
              <a:rPr lang="zh-TW" altLang="en-US" sz="1600" dirty="0"/>
              <a:t>的產品特徵。</a:t>
            </a:r>
            <a:endParaRPr lang="en-US" altLang="zh-TW" sz="1600" dirty="0"/>
          </a:p>
          <a:p>
            <a:pPr marL="527050" lvl="1" indent="-342900">
              <a:buClrTx/>
              <a:buFont typeface="+mj-lt"/>
              <a:buAutoNum type="arabicPeriod"/>
            </a:pPr>
            <a:r>
              <a:rPr lang="zh-TW" altLang="en-US" sz="1600" b="1" dirty="0"/>
              <a:t>企業環境因素</a:t>
            </a:r>
            <a:r>
              <a:rPr lang="zh-TW" altLang="en-US" sz="1600" dirty="0"/>
              <a:t> </a:t>
            </a:r>
            <a:r>
              <a:rPr lang="mr-IN" altLang="zh-TW" sz="1600" dirty="0"/>
              <a:t>–</a:t>
            </a:r>
            <a:r>
              <a:rPr lang="zh-TW" altLang="en-US" sz="1600" dirty="0"/>
              <a:t> 公司如何運作，包括組織文化及結構，市場狀況等。</a:t>
            </a:r>
            <a:endParaRPr lang="en-US" altLang="zh-TW" sz="1600" dirty="0"/>
          </a:p>
          <a:p>
            <a:pPr marL="527050" lvl="1" indent="-342900">
              <a:buClrTx/>
              <a:buFont typeface="+mj-lt"/>
              <a:buAutoNum type="arabicPeriod"/>
            </a:pPr>
            <a:r>
              <a:rPr lang="zh-TW" altLang="en-US" sz="1600" b="1" dirty="0" smtClean="0"/>
              <a:t>組織流程資產 </a:t>
            </a:r>
            <a:r>
              <a:rPr lang="mr-IN" altLang="zh-TW" sz="1600" dirty="0" smtClean="0"/>
              <a:t>–</a:t>
            </a:r>
            <a:r>
              <a:rPr lang="zh-TW" altLang="en-US" sz="1600" dirty="0" smtClean="0"/>
              <a:t> </a:t>
            </a:r>
            <a:r>
              <a:rPr lang="zh-TW" altLang="en-US" sz="1600" dirty="0"/>
              <a:t>公司在常態下如何執行專案的結果，包括公司政策及</a:t>
            </a:r>
            <a:r>
              <a:rPr lang="zh-TW" altLang="en-US" sz="1600" dirty="0" smtClean="0"/>
              <a:t>程序</a:t>
            </a:r>
            <a:r>
              <a:rPr lang="zh-TW" altLang="en-US" sz="1600" dirty="0"/>
              <a:t>、</a:t>
            </a:r>
            <a:r>
              <a:rPr lang="zh-TW" altLang="en-US" sz="1600" dirty="0" smtClean="0"/>
              <a:t>範本和表單、歷史</a:t>
            </a:r>
            <a:r>
              <a:rPr lang="zh-TW" altLang="en-US" sz="1600" dirty="0"/>
              <a:t>資料及經驗學習等。</a:t>
            </a:r>
            <a:endParaRPr lang="en-US" sz="1600" dirty="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99</a:t>
            </a:fld>
            <a:endParaRPr lang="en" dirty="0">
              <a:solidFill>
                <a:schemeClr val="bg1"/>
              </a:solidFill>
            </a:endParaRPr>
          </a:p>
        </p:txBody>
      </p:sp>
      <p:sp>
        <p:nvSpPr>
          <p:cNvPr id="6" name="Text Placeholder 2"/>
          <p:cNvSpPr>
            <a:spLocks noGrp="1"/>
          </p:cNvSpPr>
          <p:nvPr>
            <p:ph type="body" idx="1"/>
          </p:nvPr>
        </p:nvSpPr>
        <p:spPr>
          <a:xfrm>
            <a:off x="5161485" y="1041010"/>
            <a:ext cx="3681900"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zh-TW" altLang="en-US" sz="1600" b="1" dirty="0" smtClean="0"/>
              <a:t>分析技術</a:t>
            </a:r>
            <a:r>
              <a:rPr lang="en-US" sz="1600" b="1" dirty="0"/>
              <a:t> </a:t>
            </a:r>
            <a:r>
              <a:rPr lang="mr-IN" altLang="zh-TW" sz="1600" dirty="0" smtClean="0"/>
              <a:t>–</a:t>
            </a:r>
            <a:r>
              <a:rPr lang="zh-TW" altLang="en-US" sz="1600" dirty="0" smtClean="0"/>
              <a:t> 利用這項工具弄清楚用什麼方法來估計、排程、以及隨專案進展而修正路線。</a:t>
            </a:r>
            <a:endParaRPr lang="en-US" altLang="zh-TW" sz="1600" dirty="0" smtClean="0"/>
          </a:p>
          <a:p>
            <a:pPr marL="527050" lvl="1" indent="-342900">
              <a:buClrTx/>
              <a:buFont typeface="+mj-lt"/>
              <a:buAutoNum type="arabicPeriod"/>
            </a:pPr>
            <a:r>
              <a:rPr lang="zh-TW" altLang="en-US" sz="1600" b="1" dirty="0"/>
              <a:t>專家判斷 </a:t>
            </a:r>
            <a:r>
              <a:rPr lang="mr-IN" altLang="zh-TW" sz="1600" dirty="0"/>
              <a:t>–</a:t>
            </a:r>
            <a:r>
              <a:rPr lang="zh-TW" altLang="en-US" sz="1600" dirty="0"/>
              <a:t> 從專案外部引進專家，聽取他的建議或借重他的專業。</a:t>
            </a:r>
            <a:endParaRPr lang="en-US" altLang="zh-TW" sz="1600" dirty="0"/>
          </a:p>
          <a:p>
            <a:pPr marL="527050" lvl="1" indent="-342900">
              <a:buClrTx/>
              <a:buFont typeface="+mj-lt"/>
              <a:buAutoNum type="arabicPeriod"/>
            </a:pPr>
            <a:r>
              <a:rPr lang="zh-TW" altLang="en-US" sz="1600" b="1" dirty="0"/>
              <a:t>會議 </a:t>
            </a:r>
            <a:r>
              <a:rPr lang="mr-IN" altLang="zh-TW" sz="1600" dirty="0"/>
              <a:t>–</a:t>
            </a:r>
            <a:r>
              <a:rPr lang="zh-TW" altLang="en-US" sz="1600" dirty="0"/>
              <a:t> 透過會議討論及解決專案相關問題。</a:t>
            </a:r>
            <a:endParaRPr lang="en-US" altLang="zh-TW" sz="1600" dirty="0"/>
          </a:p>
          <a:p>
            <a:pPr marL="360363" lvl="1" indent="-176213"/>
            <a:endParaRPr lang="en-US" altLang="zh-TW" sz="1600" dirty="0" smtClean="0"/>
          </a:p>
        </p:txBody>
      </p:sp>
    </p:spTree>
    <p:extLst>
      <p:ext uri="{BB962C8B-B14F-4D97-AF65-F5344CB8AC3E}">
        <p14:creationId xmlns:p14="http://schemas.microsoft.com/office/powerpoint/2010/main" val="1372401747"/>
      </p:ext>
    </p:extLst>
  </p:cSld>
  <p:clrMapOvr>
    <a:masterClrMapping/>
  </p:clrMapOvr>
  <p:timing>
    <p:tnLst>
      <p:par>
        <p:cTn id="1" dur="indefinite" restart="never" nodeType="tmRoot"/>
      </p:par>
    </p:tnLst>
  </p:timing>
</p:sld>
</file>

<file path=ppt/theme/theme1.xml><?xml version="1.0" encoding="utf-8"?>
<a:theme xmlns:a="http://schemas.openxmlformats.org/drawingml/2006/main" name="William 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6988</TotalTime>
  <Words>8292</Words>
  <Application>Microsoft Macintosh PowerPoint</Application>
  <PresentationFormat>On-screen Show (16:9)</PresentationFormat>
  <Paragraphs>1178</Paragraphs>
  <Slides>169</Slides>
  <Notes>37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169</vt:i4>
      </vt:variant>
    </vt:vector>
  </HeadingPairs>
  <TitlesOfParts>
    <vt:vector size="181" baseType="lpstr">
      <vt:lpstr>Arial Bold</vt:lpstr>
      <vt:lpstr>Courier New</vt:lpstr>
      <vt:lpstr>Dosis</vt:lpstr>
      <vt:lpstr>HelveticaNeue</vt:lpstr>
      <vt:lpstr>Mangal</vt:lpstr>
      <vt:lpstr>MarkerFelt</vt:lpstr>
      <vt:lpstr>Roboto</vt:lpstr>
      <vt:lpstr>Wingdings</vt:lpstr>
      <vt:lpstr>新細明體</vt:lpstr>
      <vt:lpstr>Arial</vt:lpstr>
      <vt:lpstr>Times New Roman</vt:lpstr>
      <vt:lpstr>William template</vt:lpstr>
      <vt:lpstr>Project Management Professional Study Notes</vt:lpstr>
      <vt:lpstr>1. Introduction  2  Organizations, constraints, and projects 3  The process framework: It all fits together  4  Project integration management: Getting the job done  5  Scope management: Doing the right stuff  6  Time management: Getting it done on time  7  Cost management: Watching the bottom line  8  Quality management: Getting it right  9  Human resource management: Getting the team together  10  Communications management: Getting the word out  11  Project risk management: Planning for the unknown  12  Procurement management: Getting some help  13  Stakeholder management: Keeping everyone engaged  14  Professional responsibility: Making good choices </vt:lpstr>
      <vt:lpstr>Project</vt:lpstr>
      <vt:lpstr>Project Management</vt:lpstr>
      <vt:lpstr>Relationship Among Portfolios, Programs and Projects</vt:lpstr>
      <vt:lpstr>Business Values of Portfolios, Programs and Projects</vt:lpstr>
      <vt:lpstr>Project Management Office (PMO)</vt:lpstr>
      <vt:lpstr>Core Characteristics Of A Project Manager</vt:lpstr>
      <vt:lpstr>Interpersonal Skills Of A Project Manager</vt:lpstr>
      <vt:lpstr>Interpersonal Skills of a Project Manager </vt:lpstr>
      <vt:lpstr>1. Introduction 2  Organizations, constraints, and projects  3  The process framework: It all fits together  4  Project integration management: Getting the job done  5  Scope management: Doing the right stuff  6  Time management: Getting it done on time  7  Cost management: Watching the bottom line  8  Quality management: Getting it right  9  Human resource management: Getting the team together  10  Communications management: Getting the word out  11  Project risk management: Planning for the unknown  12  Procurement management: Getting some help  13  Stakeholder management: Keeping everyone engaged  14  Professional responsibility: Making good choices </vt:lpstr>
      <vt:lpstr>Organizational Structure</vt:lpstr>
      <vt:lpstr>Matrix Organization</vt:lpstr>
      <vt:lpstr> Organization Structure – Pro’s and Con’s</vt:lpstr>
      <vt:lpstr>Project Management Skills and Constraints</vt:lpstr>
      <vt:lpstr>Project Stakeholders 專案利害關係人</vt:lpstr>
      <vt:lpstr>Enterprise Environmental Factors 企業環境因素</vt:lpstr>
      <vt:lpstr>Organization Process Assets 組織流程資產</vt:lpstr>
      <vt:lpstr>1. Introduction 2  Organizations, constraints, and projects  3  The process framework: It all fits together  4  Project integration management: Getting the job done  5  Scope management: Doing the right stuff  6  Time management: Getting it done on time  7  Cost management: Watching the bottom line  8  Quality management: Getting it right  9  Human resource management: Getting the team together  10  Communications management: Getting the word out  11  Project risk management: Planning for the unknown  12  Procurement management: Getting some help  13  Stakeholder management: Keeping everyone engaged  14  Professional responsibility: Making good choices </vt:lpstr>
      <vt:lpstr>Project Boundaries</vt:lpstr>
      <vt:lpstr>Process, Process Group and Knowledge Area</vt:lpstr>
      <vt:lpstr>五大流程群組</vt:lpstr>
      <vt:lpstr>知識領域</vt:lpstr>
      <vt:lpstr>知識領域</vt:lpstr>
      <vt:lpstr>起始流程群組</vt:lpstr>
      <vt:lpstr>規劃流程群組</vt:lpstr>
      <vt:lpstr>執行流程群組</vt:lpstr>
      <vt:lpstr>監控流程群組</vt:lpstr>
      <vt:lpstr>結案流程群組</vt:lpstr>
      <vt:lpstr>1. Introduction 2  Organizations, constraints, and projects  3  The process framework: It all fits together  4  Project integration management: Getting the job done  5  Scope management: Doing the right stuff  6  Time management: Getting it done on time  7  Cost management: Watching the bottom line  8  Quality management: Getting it right  9  Human resource management: Getting the team together  10  Communications management: Getting the word out  11  Project risk management: Planning for the unknown  12  Procurement management: Getting some help  13  Stakeholder management: Keeping everyone engaged  14  Professional responsibility: Making good choices </vt:lpstr>
      <vt:lpstr>PowerPoint Presentation</vt:lpstr>
      <vt:lpstr>Chapter 4 – Project Integration Management</vt:lpstr>
      <vt:lpstr>企業環境因素 – 範例</vt:lpstr>
      <vt:lpstr>組織流程資產 – 範例</vt:lpstr>
      <vt:lpstr>4.1 Develop Project Charter</vt:lpstr>
      <vt:lpstr>Develop Project Charter Data Flow</vt:lpstr>
      <vt:lpstr>Develop Project Charter  - Inputs and Tools</vt:lpstr>
      <vt:lpstr>Output - Project Charter Template</vt:lpstr>
      <vt:lpstr>4.2 Develop Project Management Plan</vt:lpstr>
      <vt:lpstr>Develop Project Management Plan Data Flow</vt:lpstr>
      <vt:lpstr>Develop Project Management Plan  - Inputs and Tools</vt:lpstr>
      <vt:lpstr>專案管理計畫書 – 輔助計畫書</vt:lpstr>
      <vt:lpstr>專案管理計畫書 – 輔助計畫書</vt:lpstr>
      <vt:lpstr>Difference Between Project Management Plan and Project Documents</vt:lpstr>
      <vt:lpstr>4.3 Direct and Manage Project Work</vt:lpstr>
      <vt:lpstr>Direct and Manage Project Work Data Flow</vt:lpstr>
      <vt:lpstr>Direct and Manage Project Work  - Inputs and Tools</vt:lpstr>
      <vt:lpstr>Direct and Manage Project Work  - Output</vt:lpstr>
      <vt:lpstr>4.4 Monitor and Control Project Work</vt:lpstr>
      <vt:lpstr>Monitor and Control Project Work Data Flow</vt:lpstr>
      <vt:lpstr>Monitor and Control Project Work - Inputs and Tools</vt:lpstr>
      <vt:lpstr>Monitor and Control Project Work - Output</vt:lpstr>
      <vt:lpstr>4.5 Perform Integrated Change Control</vt:lpstr>
      <vt:lpstr>Perform Integrated Change Control Data Flow</vt:lpstr>
      <vt:lpstr>Perform Integrated Change Control - Inputs and Tools</vt:lpstr>
      <vt:lpstr>Who can approve changes?</vt:lpstr>
      <vt:lpstr>4.6 Closing Project or Phase</vt:lpstr>
      <vt:lpstr>Close Project Data Flow</vt:lpstr>
      <vt:lpstr>Closing Project or Phase - Inputs and Tools</vt:lpstr>
      <vt:lpstr>Closing Project or Phase - Output</vt:lpstr>
      <vt:lpstr>1. Introduction 2  Organizations, constraints, and projects  3  The process framework: It all fits together  4  Project integration management: Getting the job done  5  Scope management: Doing the right stuff  6  Time management: Getting it done on time  7  Cost management: Watching the bottom line  8  Quality management: Getting it right  9  Human resource management: Getting the team together  10  Communications management: Getting the word out  11  Project risk management: Planning for the unknown  12  Procurement management: Getting some help  13  Stakeholder management: Keeping everyone engaged  14  Professional responsibility: Making good choices </vt:lpstr>
      <vt:lpstr>PowerPoint Presentation</vt:lpstr>
      <vt:lpstr>Chapter 5 – Project Scope Management</vt:lpstr>
      <vt:lpstr>Project Scope Management</vt:lpstr>
      <vt:lpstr>5.1 Plan Scope Management</vt:lpstr>
      <vt:lpstr>Plan Scope Management Data Flow</vt:lpstr>
      <vt:lpstr>Plan Scope Management - Inputs and Tools</vt:lpstr>
      <vt:lpstr>Plan Scope Management - Output</vt:lpstr>
      <vt:lpstr>5.2 Collect Requirements</vt:lpstr>
      <vt:lpstr>Collect Requirements Data Flow</vt:lpstr>
      <vt:lpstr>Collect Requirements - Inputs</vt:lpstr>
      <vt:lpstr>Collect Requirements – Tools &amp; Techniques</vt:lpstr>
      <vt:lpstr>Collect Requirements – Tools &amp; Techniques</vt:lpstr>
      <vt:lpstr>Collect Requirements - Output</vt:lpstr>
      <vt:lpstr>Requirements Traceability Matrix Example</vt:lpstr>
      <vt:lpstr>5.3 Define Scope</vt:lpstr>
      <vt:lpstr>Define Scope Data Flow</vt:lpstr>
      <vt:lpstr>Collect Requirements – Inputs &amp; Tools</vt:lpstr>
      <vt:lpstr>Collect Requirements - Output</vt:lpstr>
      <vt:lpstr>5.4 Create WBS</vt:lpstr>
      <vt:lpstr>Create WBS Data Flow</vt:lpstr>
      <vt:lpstr>Create WBS – Inputs &amp; Tools</vt:lpstr>
      <vt:lpstr>Create WBS - Output</vt:lpstr>
      <vt:lpstr>5.5 Validate Scope</vt:lpstr>
      <vt:lpstr>Validate Scope Data Flow</vt:lpstr>
      <vt:lpstr>Validate Scope – Inputs &amp; Tools</vt:lpstr>
      <vt:lpstr>Validate Scope - Output</vt:lpstr>
      <vt:lpstr>5.6 Control Scope</vt:lpstr>
      <vt:lpstr>Control Scope Data Flow</vt:lpstr>
      <vt:lpstr>變更剖析</vt:lpstr>
      <vt:lpstr>Control Scope– Inputs &amp; Tools</vt:lpstr>
      <vt:lpstr>Control Scope - Output</vt:lpstr>
      <vt:lpstr>1. Introduction 2  Organizations, constraints, and projects  3  The process framework: It all fits together  4  Project integration management: Getting the job done  5  Scope management: Doing the right stuff  6  Time management: Getting it done on time  7  Cost management: Watching the bottom line  8  Quality management: Getting it right  9  Human resource management: Getting the team together  10  Communications management: Getting the word out  11  Project risk management: Planning for the unknown  12  Procurement management: Getting some help  13  Stakeholder management: Keeping everyone engaged  14  Professional responsibility: Making good choices </vt:lpstr>
      <vt:lpstr>PowerPoint Presentation</vt:lpstr>
      <vt:lpstr>Chapter 6 – Project Time Management</vt:lpstr>
      <vt:lpstr>Schedule Overview</vt:lpstr>
      <vt:lpstr>6.1 Plan Schedule Management</vt:lpstr>
      <vt:lpstr>Plan Schedule Management Data Flow</vt:lpstr>
      <vt:lpstr>Plan Schedule Management – Inputs &amp; Tools</vt:lpstr>
      <vt:lpstr>Plan Schedule Management - Output</vt:lpstr>
      <vt:lpstr>6.2 Define Activities</vt:lpstr>
      <vt:lpstr>Define Activities Data Flow</vt:lpstr>
      <vt:lpstr>Define Activities – Inputs &amp; Tools</vt:lpstr>
      <vt:lpstr>Define Activities - Output</vt:lpstr>
      <vt:lpstr>6.3 Sequence Activities</vt:lpstr>
      <vt:lpstr>Sequence Activities Data Flow</vt:lpstr>
      <vt:lpstr>Sequence Activities – Inputs</vt:lpstr>
      <vt:lpstr>Sequence Activities –Tools and Techniques</vt:lpstr>
      <vt:lpstr>Sequence Activities –Tools and Techniques</vt:lpstr>
      <vt:lpstr>Sequence Activities –Tools and Techniques</vt:lpstr>
      <vt:lpstr>Sequence Activities - Output</vt:lpstr>
      <vt:lpstr>6.4 Estimate Activity Resources</vt:lpstr>
      <vt:lpstr>Estimate Activity Resources Data Flow</vt:lpstr>
      <vt:lpstr>Estimate Activity Resources – Inputs</vt:lpstr>
      <vt:lpstr>Estimate Activity Resources – Tools &amp; Techniques</vt:lpstr>
      <vt:lpstr>Estimate Activity Resources - Output</vt:lpstr>
      <vt:lpstr>6.5 Estimate Activity Durations</vt:lpstr>
      <vt:lpstr>Estimate Activity Durations Data Flow</vt:lpstr>
      <vt:lpstr>Estimate Activity Durations – Inputs</vt:lpstr>
      <vt:lpstr>Estimate Activity Durations – Tools &amp; Techniques</vt:lpstr>
      <vt:lpstr>Estimate Activity Durations – Tools &amp; Techniques</vt:lpstr>
      <vt:lpstr>Estimate Activity Durations - Output</vt:lpstr>
      <vt:lpstr>6.6 Develop Schedule</vt:lpstr>
      <vt:lpstr>Develop Schedule Data Flow</vt:lpstr>
      <vt:lpstr>Develop Schedule – Inputs</vt:lpstr>
      <vt:lpstr>Develop Schedule – Tools &amp; Techniques</vt:lpstr>
      <vt:lpstr>Develop Schedule – Tools &amp; Techniques</vt:lpstr>
      <vt:lpstr>Develop Schedule – Tools &amp; Techniques</vt:lpstr>
      <vt:lpstr>Develop Schedule – Tools &amp; Techniques</vt:lpstr>
      <vt:lpstr>Develop Schedule – Tools &amp; Techniques</vt:lpstr>
      <vt:lpstr>Critical Path Method, CPM – Network Diagram</vt:lpstr>
      <vt:lpstr>Critical Path Method, CPM</vt:lpstr>
      <vt:lpstr>Critical Path Method, CPM</vt:lpstr>
      <vt:lpstr>Critical Path Method, CPM</vt:lpstr>
      <vt:lpstr>Critical Path Method, CPM</vt:lpstr>
      <vt:lpstr>Develop Schedule - Output</vt:lpstr>
      <vt:lpstr>6.7 Control Schedule</vt:lpstr>
      <vt:lpstr>Control Schedule Data Flow</vt:lpstr>
      <vt:lpstr>Control Schedule – Inputs</vt:lpstr>
      <vt:lpstr>Control Schedule –  Tools &amp; Techniques</vt:lpstr>
      <vt:lpstr>Control Schedule –  Tools &amp; Techniques</vt:lpstr>
      <vt:lpstr>Control Schedule - Output</vt:lpstr>
      <vt:lpstr>1. Introduction 2  Organizations, constraints, and projects  3  The process framework: It all fits together  4  Project integration management: Getting the job done  5  Scope management: Doing the right stuff  6  Time management: Getting it done on time  7  Cost management: Watching the bottom line  8  Quality management: Getting it right  9  Human resource management: Getting the team together  10  Communications management: Getting the word out  11  Project risk management: Planning for the unknown  12  Procurement management: Getting some help  13  Stakeholder management: Keeping everyone engaged  14  Professional responsibility: Making good choices </vt:lpstr>
      <vt:lpstr>PowerPoint Presentation</vt:lpstr>
      <vt:lpstr>Chapter 7 – Project Cost Management</vt:lpstr>
      <vt:lpstr>Chapter 7 – Project Cost Management</vt:lpstr>
      <vt:lpstr>7.1 Plan Cost Management</vt:lpstr>
      <vt:lpstr>Plan Cost Data Flow</vt:lpstr>
      <vt:lpstr>Plan Cost Management – Inputs</vt:lpstr>
      <vt:lpstr>Plan Cost Management – Tools &amp; Techniques</vt:lpstr>
      <vt:lpstr>Plan Cost Management - Output</vt:lpstr>
      <vt:lpstr>7.2 Estimate Costs</vt:lpstr>
      <vt:lpstr>Estimate Costs Data Flow</vt:lpstr>
      <vt:lpstr>Estimate Costs – Inputs</vt:lpstr>
      <vt:lpstr>Estimate Costs – Tools &amp; Techniques</vt:lpstr>
      <vt:lpstr>Estimate Costs – Tools &amp; Techniques</vt:lpstr>
      <vt:lpstr>Estimate Costs - Output</vt:lpstr>
      <vt:lpstr>7.3 Determine Budget</vt:lpstr>
      <vt:lpstr>Determine Budget Data Flow</vt:lpstr>
      <vt:lpstr>Determine Budget – Inputs</vt:lpstr>
      <vt:lpstr>Determine Budget – Tools &amp; Techniques</vt:lpstr>
      <vt:lpstr>Determine Budget – Output</vt:lpstr>
      <vt:lpstr>7.4 Control Costs</vt:lpstr>
      <vt:lpstr>Control Cost Management</vt:lpstr>
      <vt:lpstr>Control Costs – Inputs</vt:lpstr>
      <vt:lpstr>Control Costs – Tools &amp; Techniques</vt:lpstr>
      <vt:lpstr>Control Costs – Tools &amp; Techniques</vt:lpstr>
      <vt:lpstr>Earned Value Management, EVM</vt:lpstr>
      <vt:lpstr>Control Costs - Output</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Microsoft Office User</cp:lastModifiedBy>
  <cp:revision>363</cp:revision>
  <dcterms:modified xsi:type="dcterms:W3CDTF">2017-09-05T10:40:06Z</dcterms:modified>
</cp:coreProperties>
</file>